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5"/>
  </p:notesMasterIdLst>
  <p:sldIdLst>
    <p:sldId id="316" r:id="rId2"/>
    <p:sldId id="351" r:id="rId3"/>
    <p:sldId id="318" r:id="rId4"/>
    <p:sldId id="319" r:id="rId5"/>
    <p:sldId id="320" r:id="rId6"/>
    <p:sldId id="327" r:id="rId7"/>
    <p:sldId id="322" r:id="rId8"/>
    <p:sldId id="323" r:id="rId9"/>
    <p:sldId id="324" r:id="rId10"/>
    <p:sldId id="325" r:id="rId11"/>
    <p:sldId id="350" r:id="rId12"/>
    <p:sldId id="329" r:id="rId13"/>
    <p:sldId id="36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9" r:id="rId22"/>
    <p:sldId id="353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52" r:id="rId31"/>
    <p:sldId id="348" r:id="rId32"/>
    <p:sldId id="354" r:id="rId33"/>
    <p:sldId id="290" r:id="rId34"/>
    <p:sldId id="307" r:id="rId35"/>
    <p:sldId id="306" r:id="rId36"/>
    <p:sldId id="266" r:id="rId37"/>
    <p:sldId id="355" r:id="rId38"/>
    <p:sldId id="295" r:id="rId39"/>
    <p:sldId id="278" r:id="rId40"/>
    <p:sldId id="359" r:id="rId41"/>
    <p:sldId id="358" r:id="rId42"/>
    <p:sldId id="357" r:id="rId43"/>
    <p:sldId id="31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B1E4"/>
    <a:srgbClr val="158CC2"/>
    <a:srgbClr val="C28F2E"/>
    <a:srgbClr val="A37A2D"/>
    <a:srgbClr val="F5B53A"/>
    <a:srgbClr val="DDF4F9"/>
    <a:srgbClr val="0FC6FF"/>
    <a:srgbClr val="424242"/>
    <a:srgbClr val="12161C"/>
    <a:srgbClr val="344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36"/>
    <p:restoredTop sz="92433"/>
  </p:normalViewPr>
  <p:slideViewPr>
    <p:cSldViewPr snapToGrid="0" snapToObjects="1">
      <p:cViewPr varScale="1">
        <p:scale>
          <a:sx n="107" d="100"/>
          <a:sy n="107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000A6-5664-3A4A-9677-75964BFC7B87}" type="datetimeFigureOut">
              <a:rPr lang="en-US" smtClean="0"/>
              <a:t>3/4/18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A627-DD2A-1D4A-A655-D2E38B2A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5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D0B5B-88B7-BF4D-A1AE-72DC468CBB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D0B5B-88B7-BF4D-A1AE-72DC468CBB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50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A627-DD2A-1D4A-A655-D2E38B2AAD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42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2-5</a:t>
            </a:r>
            <a:r>
              <a:rPr lang="en-US" baseline="0" dirty="0"/>
              <a:t> slides, including demo</a:t>
            </a:r>
            <a:endParaRPr lang="en-US" dirty="0"/>
          </a:p>
          <a:p>
            <a:r>
              <a:rPr lang="en-US" dirty="0"/>
              <a:t>Why now?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A627-DD2A-1D4A-A655-D2E38B2AAD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88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Function Discovery service</a:t>
            </a:r>
          </a:p>
          <a:p>
            <a:pPr marL="0" indent="0">
              <a:buNone/>
            </a:pPr>
            <a:r>
              <a:rPr lang="en-US" dirty="0" err="1"/>
              <a:t>gloo</a:t>
            </a:r>
            <a:r>
              <a:rPr lang="en-US" dirty="0"/>
              <a:t> – function gateway </a:t>
            </a:r>
          </a:p>
          <a:p>
            <a:pPr marL="0" indent="0">
              <a:buNone/>
            </a:pPr>
            <a:r>
              <a:rPr lang="en-US" dirty="0"/>
              <a:t>Envoy</a:t>
            </a:r>
          </a:p>
          <a:p>
            <a:pPr marL="0" indent="0">
              <a:buNone/>
            </a:pPr>
            <a:r>
              <a:rPr lang="en-US" dirty="0"/>
              <a:t>New Envoy filters: </a:t>
            </a:r>
            <a:r>
              <a:rPr lang="en-US" dirty="0" err="1"/>
              <a:t>aws</a:t>
            </a:r>
            <a:r>
              <a:rPr lang="en-US" dirty="0"/>
              <a:t> lambda, google functions, Azure functions</a:t>
            </a:r>
          </a:p>
          <a:p>
            <a:pPr marL="0" indent="0">
              <a:buNone/>
            </a:pPr>
            <a:r>
              <a:rPr lang="en-US" dirty="0"/>
              <a:t>Modify envoy (through filters) to support everything on the function level.</a:t>
            </a:r>
          </a:p>
          <a:p>
            <a:pPr marL="0" indent="0">
              <a:buNone/>
            </a:pPr>
            <a:r>
              <a:rPr lang="en-US" dirty="0"/>
              <a:t>Kubernetes Ingress controller </a:t>
            </a:r>
          </a:p>
          <a:p>
            <a:pPr marL="0" indent="0">
              <a:buNone/>
            </a:pPr>
            <a:r>
              <a:rPr lang="en-US" dirty="0"/>
              <a:t>Event gateway – starting with </a:t>
            </a:r>
            <a:r>
              <a:rPr lang="en-US" dirty="0" err="1"/>
              <a:t>nats</a:t>
            </a:r>
            <a:r>
              <a:rPr lang="en-US" dirty="0"/>
              <a:t> and </a:t>
            </a:r>
            <a:r>
              <a:rPr lang="en-US" dirty="0" err="1"/>
              <a:t>nats</a:t>
            </a:r>
            <a:r>
              <a:rPr lang="en-US" dirty="0"/>
              <a:t> streaming (import from </a:t>
            </a:r>
            <a:r>
              <a:rPr lang="en-US" dirty="0" err="1"/>
              <a:t>serverless</a:t>
            </a:r>
            <a:r>
              <a:rPr lang="en-US" dirty="0"/>
              <a:t> world)</a:t>
            </a:r>
          </a:p>
          <a:p>
            <a:pPr marL="0" indent="0">
              <a:buNone/>
            </a:pPr>
            <a:r>
              <a:rPr lang="en-US" dirty="0"/>
              <a:t>Support </a:t>
            </a:r>
            <a:r>
              <a:rPr lang="en-US" dirty="0" err="1"/>
              <a:t>istio</a:t>
            </a:r>
            <a:r>
              <a:rPr lang="en-US" dirty="0"/>
              <a:t> out of the box – but do not have to be used.</a:t>
            </a:r>
          </a:p>
          <a:p>
            <a:pPr marL="0" indent="0">
              <a:buNone/>
            </a:pPr>
            <a:r>
              <a:rPr lang="en-US" dirty="0" err="1"/>
              <a:t>Plugable</a:t>
            </a:r>
            <a:r>
              <a:rPr lang="en-US" dirty="0"/>
              <a:t> (secret, </a:t>
            </a:r>
            <a:r>
              <a:rPr lang="en-US" dirty="0" err="1"/>
              <a:t>config</a:t>
            </a:r>
            <a:r>
              <a:rPr lang="en-US" dirty="0"/>
              <a:t>, endpoint discovery)</a:t>
            </a:r>
          </a:p>
          <a:p>
            <a:pPr marL="0" indent="0">
              <a:buNone/>
            </a:pPr>
            <a:r>
              <a:rPr lang="en-US" dirty="0" err="1"/>
              <a:t>Plugable</a:t>
            </a:r>
            <a:r>
              <a:rPr lang="en-US" dirty="0"/>
              <a:t> - can extend the </a:t>
            </a:r>
            <a:r>
              <a:rPr lang="en-US" dirty="0" err="1"/>
              <a:t>laungue</a:t>
            </a:r>
            <a:r>
              <a:rPr lang="en-US" dirty="0"/>
              <a:t>, filter &amp; plugin (framework)</a:t>
            </a:r>
          </a:p>
          <a:p>
            <a:pPr marL="0" indent="0">
              <a:buNone/>
            </a:pPr>
            <a:r>
              <a:rPr lang="en-US" dirty="0"/>
              <a:t>The tool – a tool to build </a:t>
            </a:r>
            <a:r>
              <a:rPr lang="en-US" dirty="0" err="1"/>
              <a:t>gloo</a:t>
            </a:r>
            <a:r>
              <a:rPr lang="en-US" dirty="0"/>
              <a:t> functions gateway (not everyone need all the feature)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A627-DD2A-1D4A-A655-D2E38B2AAD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4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2-5</a:t>
            </a:r>
            <a:r>
              <a:rPr lang="en-US" baseline="0" dirty="0"/>
              <a:t> slides, including demo</a:t>
            </a:r>
            <a:endParaRPr lang="en-US" dirty="0"/>
          </a:p>
          <a:p>
            <a:r>
              <a:rPr lang="en-US" dirty="0"/>
              <a:t>Why now?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A627-DD2A-1D4A-A655-D2E38B2AAD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50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2-5</a:t>
            </a:r>
            <a:r>
              <a:rPr lang="en-US" baseline="0" dirty="0"/>
              <a:t> slides, including demo</a:t>
            </a:r>
            <a:endParaRPr lang="en-US" dirty="0"/>
          </a:p>
          <a:p>
            <a:r>
              <a:rPr lang="en-US" dirty="0"/>
              <a:t>Why now?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A627-DD2A-1D4A-A655-D2E38B2AAD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08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Function Discovery service</a:t>
            </a:r>
          </a:p>
          <a:p>
            <a:pPr marL="0" indent="0">
              <a:buNone/>
            </a:pPr>
            <a:r>
              <a:rPr lang="en-US" dirty="0" err="1"/>
              <a:t>gloo</a:t>
            </a:r>
            <a:r>
              <a:rPr lang="en-US" dirty="0"/>
              <a:t> – function gateway </a:t>
            </a:r>
          </a:p>
          <a:p>
            <a:pPr marL="0" indent="0">
              <a:buNone/>
            </a:pPr>
            <a:r>
              <a:rPr lang="en-US" dirty="0"/>
              <a:t>Envoy</a:t>
            </a:r>
          </a:p>
          <a:p>
            <a:pPr marL="0" indent="0">
              <a:buNone/>
            </a:pPr>
            <a:r>
              <a:rPr lang="en-US" dirty="0"/>
              <a:t>New Envoy filters: </a:t>
            </a:r>
            <a:r>
              <a:rPr lang="en-US" dirty="0" err="1"/>
              <a:t>aws</a:t>
            </a:r>
            <a:r>
              <a:rPr lang="en-US" dirty="0"/>
              <a:t> lambda, google functions, Azure functions</a:t>
            </a:r>
          </a:p>
          <a:p>
            <a:pPr marL="0" indent="0">
              <a:buNone/>
            </a:pPr>
            <a:r>
              <a:rPr lang="en-US" dirty="0"/>
              <a:t>Modify envoy (through filters) to support everything on the function level.</a:t>
            </a:r>
          </a:p>
          <a:p>
            <a:pPr marL="0" indent="0">
              <a:buNone/>
            </a:pPr>
            <a:r>
              <a:rPr lang="en-US" dirty="0"/>
              <a:t>Kubernetes Ingress controller </a:t>
            </a:r>
          </a:p>
          <a:p>
            <a:pPr marL="0" indent="0">
              <a:buNone/>
            </a:pPr>
            <a:r>
              <a:rPr lang="en-US" dirty="0"/>
              <a:t>Event gateway – starting with </a:t>
            </a:r>
            <a:r>
              <a:rPr lang="en-US" dirty="0" err="1"/>
              <a:t>nats</a:t>
            </a:r>
            <a:r>
              <a:rPr lang="en-US" dirty="0"/>
              <a:t> and </a:t>
            </a:r>
            <a:r>
              <a:rPr lang="en-US" dirty="0" err="1"/>
              <a:t>nats</a:t>
            </a:r>
            <a:r>
              <a:rPr lang="en-US" dirty="0"/>
              <a:t> streaming (import from </a:t>
            </a:r>
            <a:r>
              <a:rPr lang="en-US" dirty="0" err="1"/>
              <a:t>serverless</a:t>
            </a:r>
            <a:r>
              <a:rPr lang="en-US" dirty="0"/>
              <a:t> world)</a:t>
            </a:r>
          </a:p>
          <a:p>
            <a:pPr marL="0" indent="0">
              <a:buNone/>
            </a:pPr>
            <a:r>
              <a:rPr lang="en-US" dirty="0"/>
              <a:t>Support </a:t>
            </a:r>
            <a:r>
              <a:rPr lang="en-US" dirty="0" err="1"/>
              <a:t>istio</a:t>
            </a:r>
            <a:r>
              <a:rPr lang="en-US" dirty="0"/>
              <a:t> out of the box – but do not have to be used.</a:t>
            </a:r>
          </a:p>
          <a:p>
            <a:pPr marL="0" indent="0">
              <a:buNone/>
            </a:pPr>
            <a:r>
              <a:rPr lang="en-US" dirty="0" err="1"/>
              <a:t>Plugable</a:t>
            </a:r>
            <a:r>
              <a:rPr lang="en-US" dirty="0"/>
              <a:t> (secret, </a:t>
            </a:r>
            <a:r>
              <a:rPr lang="en-US" dirty="0" err="1"/>
              <a:t>config</a:t>
            </a:r>
            <a:r>
              <a:rPr lang="en-US" dirty="0"/>
              <a:t>, endpoint discovery)</a:t>
            </a:r>
          </a:p>
          <a:p>
            <a:pPr marL="0" indent="0">
              <a:buNone/>
            </a:pPr>
            <a:r>
              <a:rPr lang="en-US" dirty="0" err="1"/>
              <a:t>Plugable</a:t>
            </a:r>
            <a:r>
              <a:rPr lang="en-US" dirty="0"/>
              <a:t> - can extend the </a:t>
            </a:r>
            <a:r>
              <a:rPr lang="en-US" dirty="0" err="1"/>
              <a:t>laungue</a:t>
            </a:r>
            <a:r>
              <a:rPr lang="en-US" dirty="0"/>
              <a:t>, filter &amp; plugin (framework)</a:t>
            </a:r>
          </a:p>
          <a:p>
            <a:pPr marL="0" indent="0">
              <a:buNone/>
            </a:pPr>
            <a:r>
              <a:rPr lang="en-US" dirty="0"/>
              <a:t>The tool – a tool to build </a:t>
            </a:r>
            <a:r>
              <a:rPr lang="en-US" dirty="0" err="1"/>
              <a:t>gloo</a:t>
            </a:r>
            <a:r>
              <a:rPr lang="en-US" dirty="0"/>
              <a:t> functions gateway (not everyone need all the feature)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A627-DD2A-1D4A-A655-D2E38B2AAD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61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10-15 slides</a:t>
            </a:r>
          </a:p>
          <a:p>
            <a:r>
              <a:rPr lang="en-US" dirty="0"/>
              <a:t>Will be shared</a:t>
            </a:r>
          </a:p>
          <a:p>
            <a:r>
              <a:rPr lang="en-US" dirty="0"/>
              <a:t>Equal weight to product and market (don’t get lost in demo)</a:t>
            </a:r>
          </a:p>
          <a:p>
            <a:r>
              <a:rPr lang="en-US" dirty="0"/>
              <a:t>Know your audience</a:t>
            </a:r>
            <a:r>
              <a:rPr lang="en-US" baseline="0" dirty="0"/>
              <a:t> (what they invest in, relevant current investments)</a:t>
            </a:r>
          </a:p>
          <a:p>
            <a:r>
              <a:rPr lang="en-US" baseline="0" dirty="0"/>
              <a:t>Standalone as 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A627-DD2A-1D4A-A655-D2E38B2AAD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2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4E4C-84B6-0142-B220-17166E88DF7A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BBDA4-6A3D-0142-BCEC-74D99D86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4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4E4C-84B6-0142-B220-17166E88DF7A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BBDA4-6A3D-0142-BCEC-74D99D86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4E4C-84B6-0142-B220-17166E88DF7A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BBDA4-6A3D-0142-BCEC-74D99D86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9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125"/>
            <a:ext cx="9120188" cy="611905"/>
          </a:xfrm>
        </p:spPr>
        <p:txBody>
          <a:bodyPr>
            <a:normAutofit/>
          </a:bodyPr>
          <a:lstStyle>
            <a:lvl1pPr>
              <a:defRPr sz="3200" cap="sm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63600"/>
            <a:ext cx="10515600" cy="5715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56F28D-2DF3-A041-854B-B8CD02339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255" y="69519"/>
            <a:ext cx="2090057" cy="7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57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11125"/>
            <a:ext cx="10515600" cy="611905"/>
          </a:xfrm>
        </p:spPr>
        <p:txBody>
          <a:bodyPr>
            <a:normAutofit/>
          </a:bodyPr>
          <a:lstStyle>
            <a:lvl1pPr>
              <a:defRPr sz="3200" cap="sm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4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52864"/>
            <a:ext cx="10515600" cy="89058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346456"/>
            <a:ext cx="10515600" cy="46831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56F28D-2DF3-A041-854B-B8CD02339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255" y="69519"/>
            <a:ext cx="2090057" cy="7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4E4C-84B6-0142-B220-17166E88DF7A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BBDA4-6A3D-0142-BCEC-74D99D86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4E4C-84B6-0142-B220-17166E88DF7A}" type="datetimeFigureOut">
              <a:rPr lang="en-US" smtClean="0"/>
              <a:t>3/4/18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BBDA4-6A3D-0142-BCEC-74D99D86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3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4E4C-84B6-0142-B220-17166E88DF7A}" type="datetimeFigureOut">
              <a:rPr lang="en-US" smtClean="0"/>
              <a:t>3/4/18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BBDA4-6A3D-0142-BCEC-74D99D86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1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4E4C-84B6-0142-B220-17166E88DF7A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BBDA4-6A3D-0142-BCEC-74D99D86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1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34E4C-84B6-0142-B220-17166E88DF7A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BBDA4-6A3D-0142-BCEC-74D99D86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5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34E4C-84B6-0142-B220-17166E88DF7A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BBDA4-6A3D-0142-BCEC-74D99D86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436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  <p:sldLayoutId id="2147483675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1.png"/><Relationship Id="rId7" Type="http://schemas.openxmlformats.org/officeDocument/2006/relationships/image" Target="../media/image17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tiff"/><Relationship Id="rId3" Type="http://schemas.openxmlformats.org/officeDocument/2006/relationships/image" Target="../media/image21.tiff"/><Relationship Id="rId7" Type="http://schemas.openxmlformats.org/officeDocument/2006/relationships/image" Target="../media/image22.jpeg"/><Relationship Id="rId12" Type="http://schemas.openxmlformats.org/officeDocument/2006/relationships/image" Target="../media/image17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3.tiff"/><Relationship Id="rId9" Type="http://schemas.openxmlformats.org/officeDocument/2006/relationships/image" Target="../media/image24.png"/><Relationship Id="rId14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3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E52D-7CBA-C743-B824-1E5555CD14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Debugging </a:t>
            </a:r>
            <a:r>
              <a:rPr lang="en-US" i="1" dirty="0" err="1"/>
              <a:t>Microservices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B9C75-500E-EC47-B86D-161657EDBA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000" cap="small" dirty="0">
                <a:solidFill>
                  <a:schemeClr val="accent1">
                    <a:lumMod val="40000"/>
                    <a:lumOff val="60000"/>
                  </a:schemeClr>
                </a:solidFill>
                <a:ea typeface="+mj-ea"/>
                <a:cs typeface="+mj-cs"/>
              </a:rPr>
              <a:t>Idit Levine </a:t>
            </a:r>
            <a:br>
              <a:rPr lang="en-US" sz="3000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000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founder &amp; </a:t>
            </a:r>
            <a:r>
              <a:rPr lang="en-US" sz="3000" cap="small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ceo</a:t>
            </a:r>
            <a:r>
              <a:rPr lang="en-US" sz="3000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cap="small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solo.io</a:t>
            </a:r>
            <a:endParaRPr lang="en-US" sz="3000" cap="small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387" y="157452"/>
            <a:ext cx="2339438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93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OpenTracing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42556"/>
            <a:ext cx="10515600" cy="45360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/>
              <a:t>OpenTracing</a:t>
            </a:r>
            <a:r>
              <a:rPr lang="en-US" sz="2400" dirty="0"/>
              <a:t> is a consistent, expressive, vendor-neutral APIs for popular platforms, </a:t>
            </a:r>
            <a:r>
              <a:rPr lang="en-US" sz="2400" dirty="0" err="1"/>
              <a:t>OpenTracing</a:t>
            </a:r>
            <a:r>
              <a:rPr lang="en-US" sz="2400" dirty="0"/>
              <a:t> makes it easy for developers to add (or switch) tracing implementations with an O(1) configuration change.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496" y="4427744"/>
            <a:ext cx="1529195" cy="1118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14A008-3A69-C845-9574-50E9DD07EB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8885" y="4555602"/>
            <a:ext cx="4531332" cy="71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6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 err="1"/>
              <a:t>OpenTracing</a:t>
            </a:r>
            <a:endParaRPr lang="en-US" sz="55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72425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E9DBBD-EECE-2D49-8E4A-13090D91F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9274394" y="4328093"/>
            <a:ext cx="2797626" cy="239069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E39F8AA8-24CE-1345-83F5-BEC09A9B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OpenTracing</a:t>
            </a:r>
            <a:r>
              <a:rPr lang="en-US" dirty="0"/>
              <a:t> uses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27426"/>
            <a:ext cx="10515600" cy="5715000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/>
              <a:t>logging - easy to output to any logging tool, even from OSS components.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/>
              <a:t>metrics/alerting - measure based on tags, span timing, log data.</a:t>
            </a:r>
            <a:br>
              <a:rPr lang="en-US" altLang="en-US" sz="2400" dirty="0"/>
            </a:br>
            <a:endParaRPr lang="en-US" altLang="en-US" sz="2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/>
              <a:t>context propagation - use baggage to carry request and user ID’s, etc.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/>
              <a:t>critical path analysis - drill down into request latency in very high fidelity.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/>
              <a:t>system topology analysis - identify bottlenecks due to shared resources. </a:t>
            </a:r>
          </a:p>
        </p:txBody>
      </p:sp>
    </p:spTree>
    <p:extLst>
      <p:ext uri="{BB962C8B-B14F-4D97-AF65-F5344CB8AC3E}">
        <p14:creationId xmlns:p14="http://schemas.microsoft.com/office/powerpoint/2010/main" val="3801081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39F8AA8-24CE-1345-83F5-BEC09A9B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OpenTracing</a:t>
            </a:r>
            <a:r>
              <a:rPr lang="en-US" dirty="0"/>
              <a:t> uses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27426"/>
            <a:ext cx="10515600" cy="571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>
                <a:ea typeface="Arial" charset="0"/>
                <a:cs typeface="Arial" charset="0"/>
              </a:rPr>
              <a:t>openTracing</a:t>
            </a:r>
            <a:r>
              <a:rPr lang="en-US" sz="2400" dirty="0">
                <a:ea typeface="Arial" charset="0"/>
                <a:cs typeface="Arial" charset="0"/>
              </a:rPr>
              <a:t> does not provide </a:t>
            </a:r>
            <a:r>
              <a:rPr lang="en-US" sz="2400" b="1" i="1" dirty="0">
                <a:ea typeface="Arial" charset="0"/>
                <a:cs typeface="Arial" charset="0"/>
              </a:rPr>
              <a:t>run-time debugging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sz="2400" dirty="0" err="1">
                <a:ea typeface="Arial" charset="0"/>
                <a:cs typeface="Arial" charset="0"/>
              </a:rPr>
              <a:t>openTracing</a:t>
            </a:r>
            <a:r>
              <a:rPr lang="en-US" sz="2400" dirty="0">
                <a:ea typeface="Arial" charset="0"/>
                <a:cs typeface="Arial" charset="0"/>
              </a:rPr>
              <a:t> requires </a:t>
            </a:r>
            <a:r>
              <a:rPr lang="en-US" sz="2400" b="1" i="1" dirty="0">
                <a:ea typeface="Arial" charset="0"/>
                <a:cs typeface="Arial" charset="0"/>
              </a:rPr>
              <a:t>wrapping and changing the code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sz="2400" b="1" i="1" dirty="0">
                <a:ea typeface="Arial" charset="0"/>
                <a:cs typeface="Arial" charset="0"/>
              </a:rPr>
              <a:t>no holistic view </a:t>
            </a:r>
            <a:r>
              <a:rPr lang="en-US" sz="2400" dirty="0">
                <a:ea typeface="Arial" charset="0"/>
                <a:cs typeface="Arial" charset="0"/>
              </a:rPr>
              <a:t>of the application state </a:t>
            </a:r>
            <a:r>
              <a:rPr lang="mr-IN" sz="2400" dirty="0">
                <a:ea typeface="Arial" charset="0"/>
                <a:cs typeface="Arial" charset="0"/>
              </a:rPr>
              <a:t>–</a:t>
            </a:r>
            <a:r>
              <a:rPr lang="en-US" sz="2400" dirty="0">
                <a:ea typeface="Arial" charset="0"/>
                <a:cs typeface="Arial" charset="0"/>
              </a:rPr>
              <a:t> can </a:t>
            </a:r>
            <a:r>
              <a:rPr lang="en-US" sz="2400" b="1" i="1" dirty="0">
                <a:ea typeface="Arial" charset="0"/>
                <a:cs typeface="Arial" charset="0"/>
              </a:rPr>
              <a:t>only see what was printed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sz="2400" dirty="0">
                <a:ea typeface="Arial" charset="0"/>
                <a:cs typeface="Arial" charset="0"/>
              </a:rPr>
              <a:t>the </a:t>
            </a:r>
            <a:r>
              <a:rPr lang="en-US" sz="2400" b="1" i="1" dirty="0">
                <a:ea typeface="Arial" charset="0"/>
                <a:cs typeface="Arial" charset="0"/>
              </a:rPr>
              <a:t>process</a:t>
            </a:r>
            <a:r>
              <a:rPr lang="en-US" sz="2400" dirty="0">
                <a:ea typeface="Arial" charset="0"/>
                <a:cs typeface="Arial" charset="0"/>
              </a:rPr>
              <a:t> (repeatedly modify the application and test) </a:t>
            </a:r>
            <a:r>
              <a:rPr lang="en-US" sz="2400" b="1" i="1" dirty="0">
                <a:ea typeface="Arial" charset="0"/>
                <a:cs typeface="Arial" charset="0"/>
              </a:rPr>
              <a:t>is expansive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sz="2400" b="1" i="1" dirty="0">
                <a:ea typeface="Arial" charset="0"/>
                <a:cs typeface="Arial" charset="0"/>
              </a:rPr>
              <a:t>Impossible to change variable values in runtime</a:t>
            </a:r>
          </a:p>
          <a:p>
            <a:pPr marL="0" indent="0">
              <a:buNone/>
            </a:pPr>
            <a:endParaRPr lang="en-US" sz="2400" dirty="0"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400" dirty="0">
                <a:ea typeface="Arial" charset="0"/>
                <a:cs typeface="Arial" charset="0"/>
              </a:rPr>
              <a:t>logging and printing results in </a:t>
            </a:r>
            <a:r>
              <a:rPr lang="en-US" sz="2400" b="1" i="1" dirty="0">
                <a:ea typeface="Arial" charset="0"/>
                <a:cs typeface="Arial" charset="0"/>
              </a:rPr>
              <a:t>performances overhead</a:t>
            </a:r>
          </a:p>
          <a:p>
            <a:pPr marL="0" indent="0">
              <a:buNone/>
            </a:pPr>
            <a:r>
              <a:rPr lang="en-US" sz="2400" b="1" i="1" dirty="0"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F5AE3-1049-F44A-90A8-D645AA7C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020" y="4467301"/>
            <a:ext cx="2797626" cy="23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85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/>
              <a:t>Squash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Solution II</a:t>
            </a:r>
          </a:p>
        </p:txBody>
      </p:sp>
    </p:spTree>
    <p:extLst>
      <p:ext uri="{BB962C8B-B14F-4D97-AF65-F5344CB8AC3E}">
        <p14:creationId xmlns:p14="http://schemas.microsoft.com/office/powerpoint/2010/main" val="4270745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843" y="3286540"/>
            <a:ext cx="2073271" cy="263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Squash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863600"/>
            <a:ext cx="10515600" cy="5715000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Squash brings the power of modern popular debuggers to developers of </a:t>
            </a:r>
            <a:r>
              <a:rPr lang="en-US" sz="2400" dirty="0" err="1"/>
              <a:t>microservices</a:t>
            </a:r>
            <a:r>
              <a:rPr lang="en-US" sz="2400" dirty="0"/>
              <a:t> apps that run on container orchestration platforms.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Squash bridges between the orchestration platform (without changing it) and IDE.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With Squash, you can: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Live debugging cross multi </a:t>
            </a:r>
            <a:r>
              <a:rPr lang="en-US" sz="2400" dirty="0" err="1"/>
              <a:t>microservices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Debug container in a pod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Debug a service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Set breakpoints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Step through the code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View and modify values of variables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and more ...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0226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/>
              <a:t>Squash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00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754567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Squash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400" b="1" u="sng" dirty="0"/>
              <a:t>Squash server: </a:t>
            </a:r>
            <a:r>
              <a:rPr lang="en-US" sz="2400" dirty="0"/>
              <a:t> holds the information about the breakpoints for each application, orchestrates and controls the squash clients. Squash server deploys and runs on Kubernetes</a:t>
            </a:r>
          </a:p>
          <a:p>
            <a:pPr marL="0" indent="0" fontAlgn="base">
              <a:buNone/>
            </a:pPr>
            <a:r>
              <a:rPr lang="en-US" sz="2400" dirty="0"/>
              <a:t> </a:t>
            </a:r>
          </a:p>
          <a:p>
            <a:pPr marL="0" indent="0" fontAlgn="base">
              <a:buNone/>
            </a:pPr>
            <a:r>
              <a:rPr lang="en-US" sz="2400" b="1" u="sng" dirty="0"/>
              <a:t>Squash client: </a:t>
            </a:r>
            <a:r>
              <a:rPr lang="en-US" sz="2400" dirty="0"/>
              <a:t>deploys as daemon set on Kubernetes node. The client wraps as </a:t>
            </a:r>
            <a:r>
              <a:rPr lang="en-US" sz="2400" dirty="0" err="1"/>
              <a:t>docker</a:t>
            </a:r>
            <a:r>
              <a:rPr lang="en-US" sz="2400" dirty="0"/>
              <a:t> container, and also contains the binary of the debuggers.</a:t>
            </a:r>
          </a:p>
          <a:p>
            <a:pPr marL="0" indent="0" fontAlgn="base">
              <a:buNone/>
            </a:pPr>
            <a:r>
              <a:rPr lang="en-US" sz="2400" dirty="0"/>
              <a:t> </a:t>
            </a:r>
          </a:p>
          <a:p>
            <a:pPr marL="0" indent="0" fontAlgn="base">
              <a:buNone/>
            </a:pPr>
            <a:r>
              <a:rPr lang="en-US" sz="2400" b="1" u="sng" dirty="0"/>
              <a:t>Squash User Interface: </a:t>
            </a:r>
            <a:r>
              <a:rPr lang="en-US" sz="2400" dirty="0"/>
              <a:t>squash uses IDEs as its user interface. After installing the Squash extension, Squash commands are available in the IDE command palette.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946322" y="4947384"/>
            <a:ext cx="4024132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1"/>
                </a:solidFill>
                <a:latin typeface="avenir-lt-w01_35-light1475496" charset="0"/>
              </a:rPr>
              <a:t>What vegetable scares all the bugs? Squash!”</a:t>
            </a:r>
          </a:p>
          <a:p>
            <a:pPr algn="r"/>
            <a:br>
              <a:rPr lang="en-US" sz="2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  <a:latin typeface="avenir-lt-w01_35-light1475496" charset="0"/>
              </a:rPr>
              <a:t>one of my 8-year old daughter's </a:t>
            </a:r>
            <a:br>
              <a:rPr lang="en-US" dirty="0">
                <a:solidFill>
                  <a:schemeClr val="accent1"/>
                </a:solidFill>
                <a:latin typeface="avenir-lt-w01_35-light1475496" charset="0"/>
              </a:rPr>
            </a:br>
            <a:r>
              <a:rPr lang="en-US" dirty="0">
                <a:solidFill>
                  <a:schemeClr val="accent1"/>
                </a:solidFill>
                <a:latin typeface="avenir-lt-w01_35-light1475496" charset="0"/>
              </a:rPr>
              <a:t>favorite riddles)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30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Squash Architecture: vs code extension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85808" y="1543378"/>
            <a:ext cx="5213267" cy="503522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400" b="1" i="1" dirty="0"/>
              <a:t>vs code extension </a:t>
            </a:r>
            <a:r>
              <a:rPr lang="en-US" sz="2400" dirty="0"/>
              <a:t>➜ </a:t>
            </a:r>
            <a:r>
              <a:rPr lang="en-US" sz="2400" b="1" i="1" dirty="0" err="1"/>
              <a:t>kubectl</a:t>
            </a:r>
            <a:r>
              <a:rPr lang="en-US" sz="2400" dirty="0"/>
              <a:t> to present the user pod/container/debugger options</a:t>
            </a:r>
          </a:p>
          <a:p>
            <a:pPr marL="0" indent="0" fontAlgn="base">
              <a:buNone/>
            </a:pPr>
            <a:endParaRPr lang="en-US" sz="2400" dirty="0"/>
          </a:p>
          <a:p>
            <a:pPr marL="0" indent="0" fontAlgn="base">
              <a:buNone/>
            </a:pPr>
            <a:r>
              <a:rPr lang="en-US" sz="2400" b="1" i="1" dirty="0"/>
              <a:t>vs code extension  </a:t>
            </a:r>
            <a:r>
              <a:rPr lang="en-US" sz="2400" dirty="0"/>
              <a:t>➜ </a:t>
            </a:r>
            <a:r>
              <a:rPr lang="en-US" sz="2400" b="1" i="1" dirty="0"/>
              <a:t>Squash server </a:t>
            </a:r>
            <a:r>
              <a:rPr lang="en-US" sz="2400" dirty="0"/>
              <a:t>with debug </a:t>
            </a:r>
            <a:r>
              <a:rPr lang="en-US" sz="2400" dirty="0" err="1"/>
              <a:t>config</a:t>
            </a:r>
            <a:r>
              <a:rPr lang="en-US" sz="2400" dirty="0"/>
              <a:t> (pod/container/debugger /breakpoint)  ➜ waits for debug session</a:t>
            </a:r>
          </a:p>
          <a:p>
            <a:pPr marL="0" indent="0" fontAlgn="base">
              <a:buNone/>
            </a:pPr>
            <a:endParaRPr lang="en-US" sz="2400" dirty="0"/>
          </a:p>
          <a:p>
            <a:pPr marL="0" indent="0" fontAlgn="base">
              <a:buNone/>
            </a:pPr>
            <a:r>
              <a:rPr lang="en-US" sz="2400" b="1" i="1" dirty="0"/>
              <a:t>vs code extension </a:t>
            </a:r>
            <a:r>
              <a:rPr lang="en-US" sz="2400" dirty="0"/>
              <a:t>➜ connects to the debug server &amp; transfers control to the native debug extension.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7" y="1543379"/>
            <a:ext cx="5809393" cy="45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97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Squash Architecture: Squash Server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40726" y="2013722"/>
            <a:ext cx="7613073" cy="45648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vs code extension ➜ Squash server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Squash server  ➜ relevant Squash client with debug </a:t>
            </a:r>
            <a:r>
              <a:rPr lang="en-US" dirty="0" err="1"/>
              <a:t>config</a:t>
            </a:r>
            <a:r>
              <a:rPr lang="en-US" dirty="0"/>
              <a:t> (pod/container/debugger /breakpoint)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Squash server  ➜ waits for debug session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02" y="2441233"/>
            <a:ext cx="2070553" cy="263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0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Debugging </a:t>
            </a:r>
            <a:r>
              <a:rPr lang="en-US" sz="4400" dirty="0" err="1"/>
              <a:t>microservices</a:t>
            </a:r>
            <a:r>
              <a:rPr lang="en-US" sz="4400" dirty="0"/>
              <a:t> applications is hard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The problem:</a:t>
            </a:r>
          </a:p>
        </p:txBody>
      </p:sp>
    </p:spTree>
    <p:extLst>
      <p:ext uri="{BB962C8B-B14F-4D97-AF65-F5344CB8AC3E}">
        <p14:creationId xmlns:p14="http://schemas.microsoft.com/office/powerpoint/2010/main" val="944056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Squash Architecture: Squash Client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472540"/>
            <a:ext cx="7973291" cy="51060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Squash server ➜ Squash client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Squash client  ➜ container runtime interface (to obtain the container host </a:t>
            </a:r>
            <a:r>
              <a:rPr lang="en-US" dirty="0" err="1"/>
              <a:t>pid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Squash client ➜ runs the debugger, attaches it to the process in the container, and sets the application breakpoints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Squash client  ➜ return debug session.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245" y="2298729"/>
            <a:ext cx="2070553" cy="263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01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Squash high level Architecture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697117" y="1622451"/>
            <a:ext cx="28575" cy="411480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99387" y="1622451"/>
            <a:ext cx="28575" cy="411480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605" y="1841481"/>
            <a:ext cx="1566821" cy="80987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984507" y="1627088"/>
            <a:ext cx="28575" cy="411480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5185135"/>
            <a:ext cx="372569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Platforms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7961" y="5185134"/>
            <a:ext cx="278512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IDEs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13082" y="5185133"/>
            <a:ext cx="3178918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Debuggers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04" y="2261209"/>
            <a:ext cx="1665711" cy="2119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46" y="2746990"/>
            <a:ext cx="1111554" cy="12148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9" y="2456021"/>
            <a:ext cx="2608053" cy="4616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356" y="2660280"/>
            <a:ext cx="1784722" cy="51473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0806602" y="3331541"/>
            <a:ext cx="1167086" cy="1260578"/>
            <a:chOff x="10771261" y="3707591"/>
            <a:chExt cx="1662279" cy="163757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771261" y="3707591"/>
              <a:ext cx="1662279" cy="103892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0843912" y="4606506"/>
              <a:ext cx="12626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GDB</a:t>
              </a:r>
            </a:p>
            <a:p>
              <a:pPr algn="ctr"/>
              <a:r>
                <a:rPr lang="en-US" sz="1200" dirty="0"/>
                <a:t>The GNU Project </a:t>
              </a:r>
            </a:p>
            <a:p>
              <a:pPr algn="ctr"/>
              <a:r>
                <a:rPr lang="en-US" sz="1200" dirty="0"/>
                <a:t>Debugger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F891468-BE0F-8543-B521-D646E3465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2234" y="3506232"/>
            <a:ext cx="1111820" cy="1111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EE1A1-63F8-584E-AA21-7FEC6B06D3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8487" y="1663028"/>
            <a:ext cx="923315" cy="9233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FFA7C2-FCF1-F344-A4AC-769258AC01AE}"/>
              </a:ext>
            </a:extLst>
          </p:cNvPr>
          <p:cNvSpPr txBox="1"/>
          <p:nvPr/>
        </p:nvSpPr>
        <p:spPr>
          <a:xfrm>
            <a:off x="9317372" y="1739256"/>
            <a:ext cx="118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latin typeface="Helvetica" charset="0"/>
                <a:ea typeface="Helvetica" charset="0"/>
                <a:cs typeface="Helvetica" charset="0"/>
              </a:rPr>
              <a:t>IP</a:t>
            </a:r>
            <a:r>
              <a:rPr lang="en-US" sz="500" spc="3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[</a:t>
            </a:r>
            <a:r>
              <a:rPr lang="en-US" sz="2400" spc="300" dirty="0">
                <a:latin typeface="Helvetica" charset="0"/>
                <a:ea typeface="Helvetica" charset="0"/>
                <a:cs typeface="Helvetica" charset="0"/>
              </a:rPr>
              <a:t>y</a:t>
            </a:r>
            <a:r>
              <a:rPr lang="en-US" sz="2400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]:</a:t>
            </a:r>
          </a:p>
          <a:p>
            <a:r>
              <a:rPr lang="en-US" sz="1600" spc="300" dirty="0" err="1">
                <a:latin typeface="Helvetica" charset="0"/>
                <a:ea typeface="Helvetica" charset="0"/>
                <a:cs typeface="Helvetica" charset="0"/>
              </a:rPr>
              <a:t>IPython</a:t>
            </a:r>
            <a:endParaRPr lang="en-US" sz="2000" spc="3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21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Squash high level Architecture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36" y="3950472"/>
            <a:ext cx="1271374" cy="105782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697117" y="1622451"/>
            <a:ext cx="28575" cy="411480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99387" y="1622451"/>
            <a:ext cx="28575" cy="411480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557" y="3987225"/>
            <a:ext cx="1589802" cy="894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605" y="1841481"/>
            <a:ext cx="1566821" cy="80987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984507" y="1627088"/>
            <a:ext cx="28575" cy="411480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5185135"/>
            <a:ext cx="372569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Platforms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27961" y="5185134"/>
            <a:ext cx="2785121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IDEs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13082" y="5185133"/>
            <a:ext cx="3178918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Debuggers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04" y="2261209"/>
            <a:ext cx="1665711" cy="2119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46" y="2746990"/>
            <a:ext cx="1111554" cy="1214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t="29431" r="21987" b="30203"/>
          <a:stretch/>
        </p:blipFill>
        <p:spPr>
          <a:xfrm>
            <a:off x="286828" y="1602332"/>
            <a:ext cx="2016425" cy="70855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BFF00"/>
              </a:clrFrom>
              <a:clrTo>
                <a:srgbClr val="FB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6" y="3062784"/>
            <a:ext cx="1879905" cy="6448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16" y="3385187"/>
            <a:ext cx="1853433" cy="11315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9" y="2456021"/>
            <a:ext cx="2608053" cy="4616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73B24B-3C4F-9C45-AE36-972A79E58D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356" y="2660280"/>
            <a:ext cx="1784722" cy="51473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20D0110-B195-1D42-A965-E5EE8D274026}"/>
              </a:ext>
            </a:extLst>
          </p:cNvPr>
          <p:cNvGrpSpPr/>
          <p:nvPr/>
        </p:nvGrpSpPr>
        <p:grpSpPr>
          <a:xfrm>
            <a:off x="10806602" y="3331541"/>
            <a:ext cx="1167086" cy="1260578"/>
            <a:chOff x="10771261" y="3707591"/>
            <a:chExt cx="1662279" cy="1637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CE699B5-90EB-4F4D-85FA-CE3EDCFE5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771261" y="3707591"/>
              <a:ext cx="1662279" cy="103892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40B25E-F07F-BA45-A0C8-2482CA07EFBF}"/>
                </a:ext>
              </a:extLst>
            </p:cNvPr>
            <p:cNvSpPr txBox="1"/>
            <p:nvPr/>
          </p:nvSpPr>
          <p:spPr>
            <a:xfrm>
              <a:off x="10843912" y="4606506"/>
              <a:ext cx="12626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GDB</a:t>
              </a:r>
            </a:p>
            <a:p>
              <a:pPr algn="ctr"/>
              <a:r>
                <a:rPr lang="en-US" sz="1200" dirty="0"/>
                <a:t>The GNU Project </a:t>
              </a:r>
            </a:p>
            <a:p>
              <a:pPr algn="ctr"/>
              <a:r>
                <a:rPr lang="en-US" sz="1200" dirty="0"/>
                <a:t>Debugger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5D69361-0726-4240-A140-25733275EB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42234" y="3506232"/>
            <a:ext cx="1111820" cy="1111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377EFC-98D6-994C-A197-86A71F1A1C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8487" y="1663028"/>
            <a:ext cx="923315" cy="92331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E7D861B-2488-4E43-BFEA-E1B65BDE82DF}"/>
              </a:ext>
            </a:extLst>
          </p:cNvPr>
          <p:cNvSpPr txBox="1"/>
          <p:nvPr/>
        </p:nvSpPr>
        <p:spPr>
          <a:xfrm>
            <a:off x="9317372" y="1739256"/>
            <a:ext cx="118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latin typeface="Helvetica" charset="0"/>
                <a:ea typeface="Helvetica" charset="0"/>
                <a:cs typeface="Helvetica" charset="0"/>
              </a:rPr>
              <a:t>IP</a:t>
            </a:r>
            <a:r>
              <a:rPr lang="en-US" sz="500" spc="3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[</a:t>
            </a:r>
            <a:r>
              <a:rPr lang="en-US" sz="2400" spc="300" dirty="0">
                <a:latin typeface="Helvetica" charset="0"/>
                <a:ea typeface="Helvetica" charset="0"/>
                <a:cs typeface="Helvetica" charset="0"/>
              </a:rPr>
              <a:t>y</a:t>
            </a:r>
            <a:r>
              <a:rPr lang="en-US" sz="2400" spc="3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]:</a:t>
            </a:r>
          </a:p>
          <a:p>
            <a:r>
              <a:rPr lang="en-US" sz="1600" spc="300" dirty="0" err="1">
                <a:latin typeface="Helvetica" charset="0"/>
                <a:ea typeface="Helvetica" charset="0"/>
                <a:cs typeface="Helvetica" charset="0"/>
              </a:rPr>
              <a:t>IPython</a:t>
            </a:r>
            <a:endParaRPr lang="en-US" sz="2000" spc="3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33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Squash: open source project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40674"/>
            <a:ext cx="10515600" cy="4737925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400" dirty="0"/>
              <a:t>We are looking for community help to add support for more debuggers, platforms and IDEs.</a:t>
            </a:r>
          </a:p>
          <a:p>
            <a:pPr marL="0" indent="0" fontAlgn="base">
              <a:buNone/>
            </a:pPr>
            <a:endParaRPr lang="en-US" sz="2400" dirty="0"/>
          </a:p>
          <a:p>
            <a:pPr marL="0" indent="0" fontAlgn="base">
              <a:buNone/>
            </a:pPr>
            <a:r>
              <a:rPr lang="en-US" sz="2400" dirty="0"/>
              <a:t>Check out at </a:t>
            </a:r>
            <a:r>
              <a:rPr lang="en-US" sz="2400" dirty="0" err="1"/>
              <a:t>github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github.com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/solo-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io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/squash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64" y="3401758"/>
            <a:ext cx="2070553" cy="263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35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/>
              <a:t>Service mesh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Solution III</a:t>
            </a:r>
          </a:p>
        </p:txBody>
      </p:sp>
    </p:spTree>
    <p:extLst>
      <p:ext uri="{BB962C8B-B14F-4D97-AF65-F5344CB8AC3E}">
        <p14:creationId xmlns:p14="http://schemas.microsoft.com/office/powerpoint/2010/main" val="2431082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 Mesh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863600"/>
            <a:ext cx="5317032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u="sng" dirty="0"/>
              <a:t>Service mesh data plane: </a:t>
            </a:r>
          </a:p>
          <a:p>
            <a:pPr marL="0" indent="0">
              <a:buNone/>
            </a:pPr>
            <a:r>
              <a:rPr lang="en-US" sz="2400" dirty="0"/>
              <a:t>Touches every packet/request in the system. Responsible for </a:t>
            </a:r>
            <a:r>
              <a:rPr lang="en-US" sz="2400" b="1" i="1" dirty="0"/>
              <a:t>service discovery</a:t>
            </a:r>
            <a:r>
              <a:rPr lang="en-US" sz="2400" dirty="0"/>
              <a:t>, </a:t>
            </a:r>
            <a:r>
              <a:rPr lang="en-US" sz="2400" b="1" i="1" dirty="0"/>
              <a:t>health checking</a:t>
            </a:r>
            <a:r>
              <a:rPr lang="en-US" sz="2400" dirty="0"/>
              <a:t>, </a:t>
            </a:r>
            <a:r>
              <a:rPr lang="en-US" sz="2400" b="1" i="1" dirty="0"/>
              <a:t>routing</a:t>
            </a:r>
            <a:r>
              <a:rPr lang="en-US" sz="2400" dirty="0"/>
              <a:t>, </a:t>
            </a:r>
            <a:r>
              <a:rPr lang="en-US" sz="2400" b="1" i="1" dirty="0"/>
              <a:t>load balancing</a:t>
            </a:r>
            <a:r>
              <a:rPr lang="en-US" sz="2400" dirty="0"/>
              <a:t>, </a:t>
            </a:r>
            <a:r>
              <a:rPr lang="en-US" sz="2400" b="1" i="1" dirty="0"/>
              <a:t>authentication/authorization</a:t>
            </a:r>
            <a:r>
              <a:rPr lang="en-US" sz="2400" dirty="0"/>
              <a:t>, and </a:t>
            </a:r>
            <a:r>
              <a:rPr lang="en-US" sz="2400" b="1" i="1" dirty="0"/>
              <a:t>observability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i="1" u="sng" dirty="0"/>
              <a:t>Service mesh control plane: </a:t>
            </a:r>
          </a:p>
          <a:p>
            <a:pPr marL="0" indent="0">
              <a:buNone/>
            </a:pPr>
            <a:r>
              <a:rPr lang="en-US" sz="2400" dirty="0"/>
              <a:t>Provides </a:t>
            </a:r>
            <a:r>
              <a:rPr lang="en-US" sz="2400" b="1" i="1" dirty="0"/>
              <a:t>policy</a:t>
            </a:r>
            <a:r>
              <a:rPr lang="en-US" sz="2400" dirty="0"/>
              <a:t> and </a:t>
            </a:r>
            <a:r>
              <a:rPr lang="en-US" sz="2400" b="1" i="1" dirty="0"/>
              <a:t>configuration</a:t>
            </a:r>
            <a:r>
              <a:rPr lang="en-US" sz="2400" dirty="0"/>
              <a:t> for all the running data planes in the mesh. Does not touch any packets/requests in the system. </a:t>
            </a:r>
            <a:r>
              <a:rPr lang="en-US" sz="2400" b="1" i="1" dirty="0"/>
              <a:t>The control plane turns all of the data planes into a distributed system</a:t>
            </a:r>
            <a:r>
              <a:rPr lang="en-US" sz="2400" dirty="0"/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32" y="1440708"/>
            <a:ext cx="5734454" cy="407146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444089" y="4899378"/>
            <a:ext cx="1354667" cy="0"/>
          </a:xfrm>
          <a:prstGeom prst="straightConnector1">
            <a:avLst/>
          </a:prstGeom>
          <a:ln w="38100">
            <a:solidFill>
              <a:schemeClr val="accent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8506178" y="2882537"/>
            <a:ext cx="1292578" cy="1999907"/>
          </a:xfrm>
          <a:custGeom>
            <a:avLst/>
            <a:gdLst>
              <a:gd name="connsiteX0" fmla="*/ 0 w 1270000"/>
              <a:gd name="connsiteY0" fmla="*/ 1975555 h 1975555"/>
              <a:gd name="connsiteX1" fmla="*/ 637822 w 1270000"/>
              <a:gd name="connsiteY1" fmla="*/ 1422400 h 1975555"/>
              <a:gd name="connsiteX2" fmla="*/ 699911 w 1270000"/>
              <a:gd name="connsiteY2" fmla="*/ 428978 h 1975555"/>
              <a:gd name="connsiteX3" fmla="*/ 1270000 w 1270000"/>
              <a:gd name="connsiteY3" fmla="*/ 0 h 19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" h="1975555">
                <a:moveTo>
                  <a:pt x="0" y="1975555"/>
                </a:moveTo>
                <a:cubicBezTo>
                  <a:pt x="260585" y="1827859"/>
                  <a:pt x="521170" y="1680163"/>
                  <a:pt x="637822" y="1422400"/>
                </a:cubicBezTo>
                <a:cubicBezTo>
                  <a:pt x="754474" y="1164637"/>
                  <a:pt x="594548" y="666045"/>
                  <a:pt x="699911" y="428978"/>
                </a:cubicBezTo>
                <a:cubicBezTo>
                  <a:pt x="805274" y="191911"/>
                  <a:pt x="1270000" y="0"/>
                  <a:pt x="1270000" y="0"/>
                </a:cubicBezTo>
              </a:path>
            </a:pathLst>
          </a:custGeom>
          <a:noFill/>
          <a:ln w="38100">
            <a:solidFill>
              <a:schemeClr val="accent2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456022" y="2882537"/>
            <a:ext cx="627017" cy="2029097"/>
          </a:xfrm>
          <a:custGeom>
            <a:avLst/>
            <a:gdLst>
              <a:gd name="connsiteX0" fmla="*/ 8708 w 487686"/>
              <a:gd name="connsiteY0" fmla="*/ 1994263 h 1994263"/>
              <a:gd name="connsiteX1" fmla="*/ 487680 w 487686"/>
              <a:gd name="connsiteY1" fmla="*/ 896983 h 1994263"/>
              <a:gd name="connsiteX2" fmla="*/ 0 w 487686"/>
              <a:gd name="connsiteY2" fmla="*/ 0 h 199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686" h="1994263">
                <a:moveTo>
                  <a:pt x="8708" y="1994263"/>
                </a:moveTo>
                <a:cubicBezTo>
                  <a:pt x="248919" y="1611811"/>
                  <a:pt x="489131" y="1229360"/>
                  <a:pt x="487680" y="896983"/>
                </a:cubicBezTo>
                <a:cubicBezTo>
                  <a:pt x="486229" y="564606"/>
                  <a:pt x="243114" y="282303"/>
                  <a:pt x="0" y="0"/>
                </a:cubicBezTo>
              </a:path>
            </a:pathLst>
          </a:custGeom>
          <a:noFill/>
          <a:ln w="38100">
            <a:solidFill>
              <a:schemeClr val="accent2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18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4" y="111125"/>
            <a:ext cx="9120188" cy="611905"/>
          </a:xfrm>
        </p:spPr>
        <p:txBody>
          <a:bodyPr/>
          <a:lstStyle/>
          <a:p>
            <a:r>
              <a:rPr lang="en-US" dirty="0"/>
              <a:t>Envoy </a:t>
            </a:r>
            <a:r>
              <a:rPr lang="mr-IN" dirty="0"/>
              <a:t>–</a:t>
            </a:r>
            <a:r>
              <a:rPr lang="en-US" dirty="0"/>
              <a:t> data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384" y="2104572"/>
            <a:ext cx="12738844" cy="4753428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i="1" dirty="0"/>
              <a:t>Out of process architecture: </a:t>
            </a:r>
            <a:r>
              <a:rPr lang="en-US" altLang="en-US" sz="2200" dirty="0"/>
              <a:t>developers focus on business logic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i="1" dirty="0"/>
              <a:t>Modern C++11 code base: </a:t>
            </a:r>
            <a:r>
              <a:rPr lang="en-US" altLang="en-US" sz="2200" dirty="0"/>
              <a:t>Fast and productive. 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i="1" dirty="0"/>
              <a:t>L3/L4 filter architecture: </a:t>
            </a:r>
            <a:r>
              <a:rPr lang="en-US" altLang="en-US" sz="2200" dirty="0"/>
              <a:t>Can be used for things other than HTTP (TCP proxy at its core)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i="1" dirty="0"/>
              <a:t>HTTP L7 filter architecture:</a:t>
            </a:r>
            <a:r>
              <a:rPr lang="en-US" altLang="en-US" sz="2200" dirty="0"/>
              <a:t> Make it easy to plug in different functionality. 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i="1" dirty="0"/>
              <a:t>HTTP/2 first!</a:t>
            </a:r>
            <a:r>
              <a:rPr lang="en-US" altLang="en-US" sz="2200" dirty="0"/>
              <a:t> (Including </a:t>
            </a:r>
            <a:r>
              <a:rPr lang="en-US" altLang="en-US" sz="2200" dirty="0" err="1"/>
              <a:t>gRPC</a:t>
            </a:r>
            <a:r>
              <a:rPr lang="en-US" altLang="en-US" sz="2200" dirty="0"/>
              <a:t> and a nifty </a:t>
            </a:r>
            <a:r>
              <a:rPr lang="en-US" altLang="en-US" sz="2200" dirty="0" err="1"/>
              <a:t>gRPC</a:t>
            </a:r>
            <a:r>
              <a:rPr lang="en-US" altLang="en-US" sz="2200" dirty="0"/>
              <a:t> HTTP/1.1 bridge). 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dirty="0"/>
              <a:t>Service discovery </a:t>
            </a:r>
            <a:r>
              <a:rPr lang="en-US" altLang="en-US" sz="2200" dirty="0"/>
              <a:t>and </a:t>
            </a:r>
            <a:r>
              <a:rPr lang="en-US" altLang="en-US" sz="2200" b="1" dirty="0"/>
              <a:t>active health checking. 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dirty="0"/>
              <a:t>Advanced </a:t>
            </a:r>
            <a:r>
              <a:rPr lang="en-US" altLang="en-US" sz="2200" b="1" i="1" dirty="0"/>
              <a:t>load balancing</a:t>
            </a:r>
            <a:r>
              <a:rPr lang="en-US" altLang="en-US" sz="2200" dirty="0"/>
              <a:t>: Retry, timeouts, circuit breaking, rate limiting, shadowing, etc. 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dirty="0"/>
              <a:t>Best in class </a:t>
            </a:r>
            <a:r>
              <a:rPr lang="en-US" altLang="en-US" sz="2200" b="1" i="1" dirty="0"/>
              <a:t>observability</a:t>
            </a:r>
            <a:r>
              <a:rPr lang="en-US" altLang="en-US" sz="2200" dirty="0"/>
              <a:t>: stats, logging, and tracing. 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dirty="0"/>
              <a:t>Edge proxy: </a:t>
            </a:r>
            <a:r>
              <a:rPr lang="en-US" altLang="en-US" sz="2200" b="1" i="1" dirty="0"/>
              <a:t>routing</a:t>
            </a:r>
            <a:r>
              <a:rPr lang="en-US" altLang="en-US" sz="2200" dirty="0"/>
              <a:t> and </a:t>
            </a:r>
            <a:r>
              <a:rPr lang="en-US" altLang="en-US" sz="2200" b="1" i="1" dirty="0"/>
              <a:t>TLS</a:t>
            </a:r>
            <a:r>
              <a:rPr lang="en-US" altLang="en-US" sz="2200" dirty="0"/>
              <a:t>. </a:t>
            </a:r>
            <a:endParaRPr lang="en-US" sz="2200" dirty="0"/>
          </a:p>
        </p:txBody>
      </p:sp>
      <p:pic>
        <p:nvPicPr>
          <p:cNvPr id="7169" name="Picture 1" descr="age11image57875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4" y="6370798"/>
            <a:ext cx="65246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712361" y="111125"/>
            <a:ext cx="3465683" cy="2772751"/>
            <a:chOff x="8089503" y="2062764"/>
            <a:chExt cx="3465683" cy="27727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215"/>
            <a:stretch/>
          </p:blipFill>
          <p:spPr>
            <a:xfrm>
              <a:off x="9550534" y="3502768"/>
              <a:ext cx="2004651" cy="1199147"/>
            </a:xfrm>
            <a:prstGeom prst="rect">
              <a:avLst/>
            </a:prstGeom>
          </p:spPr>
        </p:pic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8219755" y="2062764"/>
              <a:ext cx="3335431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dirty="0">
                  <a:latin typeface="ArialMT" charset="0"/>
                </a:rPr>
                <a:t>The network should be transparent to applications. When network and application problems do occur it should be easy to determine the source of the problem.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089503" y="2095140"/>
              <a:ext cx="3465682" cy="274037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2318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978" y="111125"/>
            <a:ext cx="9120188" cy="611905"/>
          </a:xfrm>
        </p:spPr>
        <p:txBody>
          <a:bodyPr/>
          <a:lstStyle/>
          <a:p>
            <a:r>
              <a:rPr lang="en-US" dirty="0"/>
              <a:t>control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979" y="863600"/>
            <a:ext cx="542567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/>
              <a:t>Pilot: </a:t>
            </a:r>
            <a:r>
              <a:rPr lang="en-US" sz="2400" dirty="0"/>
              <a:t>responsible for the lifecycle of Envoy instances deployed across the </a:t>
            </a:r>
            <a:r>
              <a:rPr lang="en-US" sz="2400" dirty="0" err="1"/>
              <a:t>Istio</a:t>
            </a:r>
            <a:r>
              <a:rPr lang="en-US" sz="2400" dirty="0"/>
              <a:t> service mesh. Pilot exposes APIs for </a:t>
            </a:r>
            <a:r>
              <a:rPr lang="en-US" sz="2400" b="1" i="1" dirty="0"/>
              <a:t>service discovery</a:t>
            </a:r>
            <a:r>
              <a:rPr lang="en-US" sz="2400" dirty="0"/>
              <a:t>, dynamic updates to </a:t>
            </a:r>
            <a:r>
              <a:rPr lang="en-US" sz="2400" b="1" i="1" dirty="0"/>
              <a:t>load balancing pools</a:t>
            </a:r>
            <a:r>
              <a:rPr lang="en-US" sz="2400" dirty="0"/>
              <a:t> and </a:t>
            </a:r>
            <a:r>
              <a:rPr lang="en-US" sz="2400" b="1" i="1" dirty="0"/>
              <a:t>routing tables</a:t>
            </a:r>
            <a:r>
              <a:rPr lang="en-US" sz="2400" dirty="0"/>
              <a:t>. </a:t>
            </a:r>
          </a:p>
          <a:p>
            <a:pPr marL="0" indent="0">
              <a:buNone/>
            </a:pPr>
            <a:endParaRPr lang="en-US" sz="2400" dirty="0"/>
          </a:p>
          <a:p>
            <a:pPr marL="0" indent="0" fontAlgn="base">
              <a:buNone/>
            </a:pPr>
            <a:r>
              <a:rPr lang="en-US" sz="2400" b="1" i="1" dirty="0"/>
              <a:t>Mixer: </a:t>
            </a:r>
            <a:r>
              <a:rPr lang="en-US" sz="2400" dirty="0"/>
              <a:t>provides </a:t>
            </a:r>
            <a:r>
              <a:rPr lang="en-US" sz="2400" b="1" i="1" dirty="0"/>
              <a:t>Precondition Checking </a:t>
            </a:r>
            <a:r>
              <a:rPr lang="en-US" sz="2400" dirty="0"/>
              <a:t>(authentication, ACL checks and more), </a:t>
            </a:r>
            <a:r>
              <a:rPr lang="en-US" sz="2400" b="1" i="1" dirty="0"/>
              <a:t>Quota Management </a:t>
            </a:r>
            <a:r>
              <a:rPr lang="en-US" sz="2400" dirty="0"/>
              <a:t>and </a:t>
            </a:r>
            <a:r>
              <a:rPr lang="en-US" sz="2400" b="1" i="1" dirty="0"/>
              <a:t>Telemetry Reporting.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i="1" dirty="0" err="1"/>
              <a:t>Istio-Auth</a:t>
            </a:r>
            <a:r>
              <a:rPr lang="en-US" sz="2400" b="1" i="1" dirty="0"/>
              <a:t> </a:t>
            </a:r>
            <a:r>
              <a:rPr lang="en-US" sz="2400" dirty="0"/>
              <a:t>enhance the security of </a:t>
            </a:r>
            <a:r>
              <a:rPr lang="en-US" sz="2400" dirty="0" err="1"/>
              <a:t>microservices</a:t>
            </a:r>
            <a:r>
              <a:rPr lang="en-US" sz="2400" dirty="0"/>
              <a:t> and their communication without requiring service code changes.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8F9DB2-147C-6549-AF37-9F2B2C51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649" y="1775129"/>
            <a:ext cx="5808868" cy="38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01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914" y="3852864"/>
            <a:ext cx="11353800" cy="890587"/>
          </a:xfrm>
        </p:spPr>
        <p:txBody>
          <a:bodyPr>
            <a:noAutofit/>
          </a:bodyPr>
          <a:lstStyle/>
          <a:p>
            <a:r>
              <a:rPr lang="en-US" sz="5500" cap="none" dirty="0"/>
              <a:t>Service mesh, </a:t>
            </a:r>
            <a:r>
              <a:rPr lang="en-US" sz="5500" cap="none" dirty="0" err="1"/>
              <a:t>OpenTracing</a:t>
            </a:r>
            <a:r>
              <a:rPr lang="en-US" sz="5500" cap="none" dirty="0"/>
              <a:t>, and Squash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0914" y="3346456"/>
            <a:ext cx="10515600" cy="46831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Towards an integrated solution</a:t>
            </a:r>
          </a:p>
        </p:txBody>
      </p:sp>
    </p:spTree>
    <p:extLst>
      <p:ext uri="{BB962C8B-B14F-4D97-AF65-F5344CB8AC3E}">
        <p14:creationId xmlns:p14="http://schemas.microsoft.com/office/powerpoint/2010/main" val="3875866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whole </a:t>
            </a:r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117" y="863600"/>
            <a:ext cx="4407814" cy="571500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200" b="1" u="sng" dirty="0">
                <a:ea typeface="Arial" charset="0"/>
                <a:cs typeface="Arial" charset="0"/>
              </a:rPr>
              <a:t>Step 1: </a:t>
            </a:r>
          </a:p>
          <a:p>
            <a:pPr marL="0" indent="0" fontAlgn="base">
              <a:buNone/>
            </a:pPr>
            <a:r>
              <a:rPr lang="en-US" sz="2200" b="1" i="1" dirty="0">
                <a:ea typeface="Arial" charset="0"/>
                <a:cs typeface="Arial" charset="0"/>
              </a:rPr>
              <a:t>vs code extension </a:t>
            </a:r>
            <a:r>
              <a:rPr lang="en-US" sz="2200" dirty="0">
                <a:ea typeface="Arial" charset="0"/>
                <a:cs typeface="Arial" charset="0"/>
              </a:rPr>
              <a:t>➜ </a:t>
            </a:r>
            <a:r>
              <a:rPr lang="en-US" sz="2200" b="1" i="1" dirty="0">
                <a:ea typeface="Arial" charset="0"/>
                <a:cs typeface="Arial" charset="0"/>
              </a:rPr>
              <a:t>Squash server </a:t>
            </a:r>
            <a:r>
              <a:rPr lang="en-US" sz="2200" dirty="0"/>
              <a:t>creating a debug </a:t>
            </a:r>
            <a:r>
              <a:rPr lang="en-US" sz="2200" dirty="0" err="1"/>
              <a:t>config</a:t>
            </a:r>
            <a:r>
              <a:rPr lang="en-US" sz="2200" dirty="0"/>
              <a:t> (service &amp; image) and wait for the debug session to connect.</a:t>
            </a:r>
          </a:p>
          <a:p>
            <a:pPr marL="0" indent="0" fontAlgn="base">
              <a:buNone/>
            </a:pPr>
            <a:endParaRPr lang="en-US" sz="2200" dirty="0">
              <a:ea typeface="Arial" charset="0"/>
              <a:cs typeface="Arial" charset="0"/>
            </a:endParaRPr>
          </a:p>
          <a:p>
            <a:pPr marL="0" indent="0" fontAlgn="base">
              <a:buNone/>
            </a:pPr>
            <a:r>
              <a:rPr lang="en-US" sz="2200" b="1" u="sng" dirty="0">
                <a:ea typeface="Arial" charset="0"/>
                <a:cs typeface="Arial" charset="0"/>
              </a:rPr>
              <a:t>Step 2: </a:t>
            </a:r>
          </a:p>
          <a:p>
            <a:pPr marL="0" indent="0" fontAlgn="base">
              <a:buNone/>
            </a:pPr>
            <a:r>
              <a:rPr lang="en-US" sz="2200" b="1" i="1" dirty="0">
                <a:ea typeface="Arial" charset="0"/>
                <a:cs typeface="Arial" charset="0"/>
              </a:rPr>
              <a:t>envoy</a:t>
            </a:r>
            <a:r>
              <a:rPr lang="en-US" sz="2200" dirty="0">
                <a:ea typeface="Arial" charset="0"/>
                <a:cs typeface="Arial" charset="0"/>
              </a:rPr>
              <a:t> </a:t>
            </a:r>
            <a:r>
              <a:rPr lang="en-US" sz="2200" dirty="0"/>
              <a:t>gets a curl request with squash header </a:t>
            </a:r>
          </a:p>
          <a:p>
            <a:pPr marL="0" indent="0" fontAlgn="base">
              <a:buNone/>
            </a:pPr>
            <a:endParaRPr lang="en-US" sz="2200" dirty="0"/>
          </a:p>
          <a:p>
            <a:pPr marL="0" indent="0" fontAlgn="base">
              <a:buNone/>
            </a:pPr>
            <a:r>
              <a:rPr lang="en-US" sz="2200" b="1" u="sng" dirty="0">
                <a:ea typeface="Arial" charset="0"/>
                <a:cs typeface="Arial" charset="0"/>
              </a:rPr>
              <a:t>Step 3: </a:t>
            </a:r>
          </a:p>
          <a:p>
            <a:pPr marL="0" indent="0" fontAlgn="base">
              <a:buNone/>
            </a:pPr>
            <a:r>
              <a:rPr lang="en-US" sz="2200" dirty="0">
                <a:ea typeface="Arial" charset="0"/>
                <a:cs typeface="Arial" charset="0"/>
              </a:rPr>
              <a:t>➜ </a:t>
            </a:r>
            <a:r>
              <a:rPr lang="en-US" sz="2200" b="1" i="1" dirty="0">
                <a:ea typeface="Arial" charset="0"/>
                <a:cs typeface="Arial" charset="0"/>
              </a:rPr>
              <a:t>envoy </a:t>
            </a:r>
            <a:r>
              <a:rPr lang="en-US" sz="2200" dirty="0">
                <a:ea typeface="Arial" charset="0"/>
                <a:cs typeface="Arial" charset="0"/>
              </a:rPr>
              <a:t>ask </a:t>
            </a:r>
            <a:r>
              <a:rPr lang="en-US" sz="2200" b="1" i="1" dirty="0">
                <a:ea typeface="Arial" charset="0"/>
                <a:cs typeface="Arial" charset="0"/>
              </a:rPr>
              <a:t>Squash server </a:t>
            </a:r>
            <a:r>
              <a:rPr lang="en-US" sz="2200" dirty="0">
                <a:ea typeface="Arial" charset="0"/>
                <a:cs typeface="Arial" charset="0"/>
              </a:rPr>
              <a:t>to debug itself and wait for the debug session.</a:t>
            </a:r>
          </a:p>
          <a:p>
            <a:pPr marL="0" indent="0" fontAlgn="base">
              <a:buNone/>
            </a:pPr>
            <a:endParaRPr lang="en-US" sz="2200" dirty="0"/>
          </a:p>
          <a:p>
            <a:pPr marL="0" indent="0" fontAlgn="base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7247707" y="4396290"/>
            <a:ext cx="3857625" cy="1843089"/>
            <a:chOff x="6472238" y="2944016"/>
            <a:chExt cx="3857625" cy="184308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0843" y="3228974"/>
              <a:ext cx="1378890" cy="1273175"/>
            </a:xfrm>
            <a:prstGeom prst="rect">
              <a:avLst/>
            </a:prstGeom>
          </p:spPr>
        </p:pic>
        <p:pic>
          <p:nvPicPr>
            <p:cNvPr id="33" name="Picture 1" descr="age13image504412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4053" y="3542985"/>
              <a:ext cx="1955007" cy="645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472238" y="2944016"/>
              <a:ext cx="3857625" cy="18430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64"/>
          <a:stretch/>
        </p:blipFill>
        <p:spPr>
          <a:xfrm>
            <a:off x="10469050" y="1023434"/>
            <a:ext cx="765334" cy="909757"/>
          </a:xfrm>
          <a:prstGeom prst="rect">
            <a:avLst/>
          </a:prstGeom>
        </p:spPr>
      </p:pic>
      <p:sp>
        <p:nvSpPr>
          <p:cNvPr id="36" name="Left Arrow 35"/>
          <p:cNvSpPr/>
          <p:nvPr/>
        </p:nvSpPr>
        <p:spPr>
          <a:xfrm>
            <a:off x="9315450" y="1400175"/>
            <a:ext cx="871538" cy="1428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679771" y="110898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39" name="Left Arrow 38"/>
          <p:cNvSpPr/>
          <p:nvPr/>
        </p:nvSpPr>
        <p:spPr>
          <a:xfrm rot="6077668">
            <a:off x="7553053" y="3136380"/>
            <a:ext cx="2079373" cy="1636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Arrow 39"/>
          <p:cNvSpPr/>
          <p:nvPr/>
        </p:nvSpPr>
        <p:spPr>
          <a:xfrm rot="10800000">
            <a:off x="5464370" y="5204119"/>
            <a:ext cx="1392476" cy="1524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977168" y="493597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56619" y="298007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44" name="Left Arrow 43"/>
          <p:cNvSpPr/>
          <p:nvPr/>
        </p:nvSpPr>
        <p:spPr>
          <a:xfrm rot="13975269" flipV="1">
            <a:off x="8790362" y="2895003"/>
            <a:ext cx="2201822" cy="1278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0029825" y="280035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Left Arrow 45"/>
          <p:cNvSpPr/>
          <p:nvPr/>
        </p:nvSpPr>
        <p:spPr>
          <a:xfrm rot="10800000">
            <a:off x="8775914" y="4997220"/>
            <a:ext cx="537008" cy="1523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8879795" y="470330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22B067F-9D13-1D48-874C-92ADDA476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08" y="1126514"/>
            <a:ext cx="743240" cy="94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2B067F-9D13-1D48-874C-92ADDA476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18" y="3450918"/>
            <a:ext cx="743240" cy="94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84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problem</a:t>
            </a:r>
          </a:p>
        </p:txBody>
      </p:sp>
      <p:sp>
        <p:nvSpPr>
          <p:cNvPr id="4" name="Rectangle 3"/>
          <p:cNvSpPr/>
          <p:nvPr/>
        </p:nvSpPr>
        <p:spPr>
          <a:xfrm>
            <a:off x="8140700" y="1219201"/>
            <a:ext cx="38465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MT" charset="0"/>
              </a:rPr>
              <a:t>A monolithic application </a:t>
            </a:r>
            <a:r>
              <a:rPr lang="en-US" sz="2000" dirty="0"/>
              <a:t>consists</a:t>
            </a:r>
            <a:r>
              <a:rPr lang="en-US" sz="2000" dirty="0">
                <a:latin typeface="ArialMT" charset="0"/>
              </a:rPr>
              <a:t> of </a:t>
            </a:r>
            <a:r>
              <a:rPr lang="en-US" sz="2000" b="1" dirty="0">
                <a:latin typeface="ArialMT" charset="0"/>
              </a:rPr>
              <a:t>a single process</a:t>
            </a:r>
          </a:p>
          <a:p>
            <a:endParaRPr lang="en-US" sz="2000" dirty="0">
              <a:latin typeface="ArialMT" charset="0"/>
            </a:endParaRPr>
          </a:p>
          <a:p>
            <a:r>
              <a:rPr lang="en-US" sz="2000" dirty="0">
                <a:latin typeface="ArialMT" charset="0"/>
              </a:rPr>
              <a:t>An attached debugger allows viewing the complete state of the application during runtime</a:t>
            </a:r>
          </a:p>
          <a:p>
            <a:endParaRPr lang="en-US" sz="2000" dirty="0">
              <a:latin typeface="ArialMT" charset="0"/>
            </a:endParaRPr>
          </a:p>
          <a:p>
            <a:r>
              <a:rPr lang="en-US" sz="2000" b="1" dirty="0">
                <a:latin typeface="ArialMT" charset="0"/>
              </a:rPr>
              <a:t>A </a:t>
            </a:r>
            <a:r>
              <a:rPr lang="en-US" sz="2000" b="1" dirty="0" err="1">
                <a:latin typeface="ArialMT" charset="0"/>
              </a:rPr>
              <a:t>microservices</a:t>
            </a:r>
            <a:r>
              <a:rPr lang="en-US" sz="2000" b="1" dirty="0">
                <a:latin typeface="ArialMT" charset="0"/>
              </a:rPr>
              <a:t> application </a:t>
            </a:r>
            <a:r>
              <a:rPr lang="en-US" sz="2000" dirty="0">
                <a:latin typeface="ArialMT" charset="0"/>
              </a:rPr>
              <a:t>consists of potentially </a:t>
            </a:r>
            <a:r>
              <a:rPr lang="en-US" sz="2000" b="1" dirty="0">
                <a:latin typeface="ArialMT" charset="0"/>
              </a:rPr>
              <a:t>hundreds of processes</a:t>
            </a:r>
          </a:p>
          <a:p>
            <a:endParaRPr lang="en-US" sz="2000" dirty="0">
              <a:latin typeface="ArialMT" charset="0"/>
            </a:endParaRPr>
          </a:p>
          <a:p>
            <a:r>
              <a:rPr lang="en-US" sz="2000" dirty="0">
                <a:latin typeface="ArialMT" charset="0"/>
              </a:rPr>
              <a:t>Is it possible to get a complete view of the state of a such application?!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0AFD05-3313-7E4A-8389-3C0AB1832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9" y="1450242"/>
            <a:ext cx="7751234" cy="41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24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whole </a:t>
            </a:r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830" y="863600"/>
            <a:ext cx="5034999" cy="5715000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US" sz="2200" b="1" u="sng" dirty="0"/>
              <a:t>Step 4: </a:t>
            </a:r>
          </a:p>
          <a:p>
            <a:pPr marL="0" indent="0" fontAlgn="base">
              <a:buNone/>
            </a:pPr>
            <a:r>
              <a:rPr lang="en-US" sz="2200" b="1" i="1" dirty="0"/>
              <a:t>Squash server </a:t>
            </a:r>
            <a:r>
              <a:rPr lang="en-US" sz="2200" dirty="0"/>
              <a:t>➜ </a:t>
            </a:r>
            <a:r>
              <a:rPr lang="en-US" sz="2200" b="1" i="1" dirty="0"/>
              <a:t>Squash client </a:t>
            </a:r>
          </a:p>
          <a:p>
            <a:pPr marL="0" indent="0" fontAlgn="base">
              <a:buNone/>
            </a:pPr>
            <a:r>
              <a:rPr lang="en-US" sz="2200" b="1" i="1" dirty="0"/>
              <a:t>Squash client  </a:t>
            </a:r>
            <a:r>
              <a:rPr lang="en-US" sz="2200" dirty="0"/>
              <a:t>➜</a:t>
            </a:r>
            <a:r>
              <a:rPr lang="en-US" sz="2200" b="1" i="1" dirty="0"/>
              <a:t> container runtime interface </a:t>
            </a:r>
            <a:r>
              <a:rPr lang="en-US" sz="2200" dirty="0"/>
              <a:t>(to obtain the container host </a:t>
            </a:r>
            <a:r>
              <a:rPr lang="en-US" sz="2200" dirty="0" err="1"/>
              <a:t>pid</a:t>
            </a:r>
            <a:r>
              <a:rPr lang="en-US" sz="2200" dirty="0"/>
              <a:t>) </a:t>
            </a:r>
          </a:p>
          <a:p>
            <a:pPr marL="0" indent="0" fontAlgn="base">
              <a:buNone/>
            </a:pPr>
            <a:r>
              <a:rPr lang="en-US" sz="2200" b="1" i="1" dirty="0"/>
              <a:t>Squash client </a:t>
            </a:r>
            <a:r>
              <a:rPr lang="en-US" sz="2200" dirty="0"/>
              <a:t>➜ runs the debugger, attaches it to the process in the container, and sets the application breakpoints </a:t>
            </a:r>
          </a:p>
          <a:p>
            <a:pPr marL="0" indent="0" fontAlgn="base">
              <a:buNone/>
            </a:pPr>
            <a:r>
              <a:rPr lang="en-US" sz="2200" b="1" i="1" dirty="0"/>
              <a:t>Squash client  </a:t>
            </a:r>
            <a:r>
              <a:rPr lang="en-US" sz="2200" dirty="0"/>
              <a:t>➜ return debug session. </a:t>
            </a:r>
          </a:p>
          <a:p>
            <a:pPr marL="0" indent="0" fontAlgn="base">
              <a:buNone/>
            </a:pPr>
            <a:br>
              <a:rPr lang="en-US" sz="2200" b="1" u="sng" dirty="0"/>
            </a:br>
            <a:br>
              <a:rPr lang="en-US" sz="2200" b="1" u="sng" dirty="0"/>
            </a:br>
            <a:r>
              <a:rPr lang="en-US" sz="2200" b="1" u="sng" dirty="0"/>
              <a:t>Step 5: </a:t>
            </a:r>
          </a:p>
          <a:p>
            <a:pPr marL="0" indent="0" fontAlgn="base">
              <a:buNone/>
            </a:pPr>
            <a:r>
              <a:rPr lang="en-US" sz="2200" b="1" i="1" dirty="0">
                <a:ea typeface="Arial" charset="0"/>
                <a:cs typeface="Arial" charset="0"/>
              </a:rPr>
              <a:t>vs code extension </a:t>
            </a:r>
            <a:r>
              <a:rPr lang="en-US" sz="2200" dirty="0">
                <a:ea typeface="Arial" charset="0"/>
                <a:cs typeface="Arial" charset="0"/>
              </a:rPr>
              <a:t>➜ </a:t>
            </a:r>
            <a:r>
              <a:rPr lang="en-US" sz="2200" dirty="0"/>
              <a:t>connects to the debug </a:t>
            </a:r>
          </a:p>
          <a:p>
            <a:pPr marL="0" indent="0" fontAlgn="base">
              <a:buNone/>
            </a:pPr>
            <a:r>
              <a:rPr lang="en-US" sz="2200" dirty="0"/>
              <a:t>server &amp; transfers control to the native debug  extension.</a:t>
            </a:r>
          </a:p>
          <a:p>
            <a:pPr marL="0" indent="0" fontAlgn="base">
              <a:buNone/>
            </a:pPr>
            <a:r>
              <a:rPr lang="en-US" sz="2200" b="1" i="1" dirty="0"/>
              <a:t>envoy </a:t>
            </a:r>
            <a:r>
              <a:rPr lang="en-US" sz="2200" dirty="0"/>
              <a:t>resume traffic to the app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247707" y="4396290"/>
            <a:ext cx="3857625" cy="1843089"/>
            <a:chOff x="6472238" y="2944016"/>
            <a:chExt cx="3857625" cy="184308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0843" y="3228974"/>
              <a:ext cx="1378890" cy="1273175"/>
            </a:xfrm>
            <a:prstGeom prst="rect">
              <a:avLst/>
            </a:prstGeom>
          </p:spPr>
        </p:pic>
        <p:pic>
          <p:nvPicPr>
            <p:cNvPr id="33" name="Picture 1" descr="age13image504412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4053" y="3542985"/>
              <a:ext cx="1955007" cy="645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472238" y="2944016"/>
              <a:ext cx="3857625" cy="18430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64"/>
          <a:stretch/>
        </p:blipFill>
        <p:spPr>
          <a:xfrm>
            <a:off x="10469050" y="1023434"/>
            <a:ext cx="765334" cy="909757"/>
          </a:xfrm>
          <a:prstGeom prst="rect">
            <a:avLst/>
          </a:prstGeom>
        </p:spPr>
      </p:pic>
      <p:sp>
        <p:nvSpPr>
          <p:cNvPr id="36" name="Left Arrow 35"/>
          <p:cNvSpPr/>
          <p:nvPr/>
        </p:nvSpPr>
        <p:spPr>
          <a:xfrm>
            <a:off x="9315450" y="1400175"/>
            <a:ext cx="871538" cy="1428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679771" y="110898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39" name="Left Arrow 38"/>
          <p:cNvSpPr/>
          <p:nvPr/>
        </p:nvSpPr>
        <p:spPr>
          <a:xfrm rot="6077668">
            <a:off x="7553053" y="3136380"/>
            <a:ext cx="2079373" cy="1636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Arrow 39"/>
          <p:cNvSpPr/>
          <p:nvPr/>
        </p:nvSpPr>
        <p:spPr>
          <a:xfrm rot="10800000">
            <a:off x="5464370" y="5204119"/>
            <a:ext cx="1392476" cy="1524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977168" y="493597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56619" y="298007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44" name="Left Arrow 43"/>
          <p:cNvSpPr/>
          <p:nvPr/>
        </p:nvSpPr>
        <p:spPr>
          <a:xfrm rot="13975269" flipV="1">
            <a:off x="8790362" y="2895003"/>
            <a:ext cx="2201822" cy="1278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0029825" y="280035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46" name="Left Arrow 45"/>
          <p:cNvSpPr/>
          <p:nvPr/>
        </p:nvSpPr>
        <p:spPr>
          <a:xfrm rot="10800000">
            <a:off x="8775914" y="4997220"/>
            <a:ext cx="537008" cy="1523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8879795" y="470330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22B067F-9D13-1D48-874C-92ADDA476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08" y="1126514"/>
            <a:ext cx="743240" cy="9455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2B067F-9D13-1D48-874C-92ADDA476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18" y="3450918"/>
            <a:ext cx="743240" cy="94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22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/>
              <a:t>Service Mesh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656804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/>
              <a:t>Hybrid apps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3200310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327594"/>
            <a:ext cx="12192000" cy="0"/>
          </a:xfrm>
          <a:prstGeom prst="line">
            <a:avLst/>
          </a:prstGeom>
          <a:ln w="127000">
            <a:solidFill>
              <a:srgbClr val="C18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problem</a:t>
            </a:r>
            <a:r>
              <a:rPr lang="en-US" dirty="0"/>
              <a:t>: disparate ecosystems, hard transition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5359" y="985899"/>
            <a:ext cx="2029968" cy="672211"/>
          </a:xfrm>
          <a:prstGeom prst="roundRect">
            <a:avLst/>
          </a:prstGeom>
          <a:solidFill>
            <a:srgbClr val="158BC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dirty="0">
                <a:latin typeface="+mj-lt"/>
              </a:rPr>
              <a:t>Monolithic Apps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18087" y="985899"/>
            <a:ext cx="2029968" cy="672211"/>
          </a:xfrm>
          <a:prstGeom prst="roundRect">
            <a:avLst/>
          </a:prstGeom>
          <a:solidFill>
            <a:srgbClr val="158BC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+mj-lt"/>
              </a:rPr>
              <a:t>Microservices</a:t>
            </a:r>
            <a:r>
              <a:rPr lang="en-US" sz="2200" dirty="0">
                <a:latin typeface="+mj-lt"/>
              </a:rPr>
              <a:t> </a:t>
            </a: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5380814" y="985899"/>
            <a:ext cx="2027261" cy="672211"/>
          </a:xfrm>
          <a:prstGeom prst="roundRect">
            <a:avLst/>
          </a:prstGeom>
          <a:solidFill>
            <a:srgbClr val="158BC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+mj-lt"/>
              </a:rPr>
              <a:t>Serverless</a:t>
            </a:r>
            <a:endParaRPr lang="en-US" sz="22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136305" y="2523903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5436184" y="1999805"/>
            <a:ext cx="2018517" cy="2521395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2627781" y="2523903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3385557" y="2088921"/>
            <a:ext cx="1005840" cy="1130306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3385557" y="3327553"/>
            <a:ext cx="1005840" cy="1130306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02" y="2117722"/>
            <a:ext cx="652272" cy="10850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96" y="3362767"/>
            <a:ext cx="652272" cy="1085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5" y="2600979"/>
            <a:ext cx="1060276" cy="14296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01" y="2268264"/>
            <a:ext cx="649224" cy="61264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56" y="2065442"/>
            <a:ext cx="649224" cy="61264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15" y="2995447"/>
            <a:ext cx="649224" cy="6126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61" y="3371854"/>
            <a:ext cx="649224" cy="6126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01" y="3724270"/>
            <a:ext cx="649224" cy="61264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660400" y="4689368"/>
            <a:ext cx="1473203" cy="406400"/>
          </a:xfrm>
          <a:prstGeom prst="rect">
            <a:avLst/>
          </a:prstGeom>
          <a:solidFill>
            <a:srgbClr val="0EB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Puppet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151876" y="4689368"/>
            <a:ext cx="1473203" cy="406400"/>
          </a:xfrm>
          <a:prstGeom prst="rect">
            <a:avLst/>
          </a:prstGeom>
          <a:solidFill>
            <a:srgbClr val="0EB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Kubernetes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36182" y="4689368"/>
            <a:ext cx="2018519" cy="406400"/>
          </a:xfrm>
          <a:prstGeom prst="rect">
            <a:avLst/>
          </a:prstGeom>
          <a:solidFill>
            <a:srgbClr val="0EB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AWS 𝝀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E2A1FE-AA26-5E4B-83C5-446DAB4A9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6" y="2600979"/>
            <a:ext cx="1060354" cy="14296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8ED0EC-4E3C-8949-B4E3-2220CD33D1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99" y="2117722"/>
            <a:ext cx="652272" cy="10850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757A0F-C6AF-8440-B55F-725C75367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93" y="3362767"/>
            <a:ext cx="652272" cy="108508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71FA881-5DEA-D54F-9A4F-FE153CA9CC05}"/>
              </a:ext>
            </a:extLst>
          </p:cNvPr>
          <p:cNvGrpSpPr/>
          <p:nvPr/>
        </p:nvGrpSpPr>
        <p:grpSpPr>
          <a:xfrm>
            <a:off x="555943" y="5493262"/>
            <a:ext cx="1828800" cy="894856"/>
            <a:chOff x="1183680" y="7577634"/>
            <a:chExt cx="3026083" cy="894856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5F535E2-BEC8-EB41-B146-11BEA2BB5818}"/>
                </a:ext>
              </a:extLst>
            </p:cNvPr>
            <p:cNvSpPr/>
            <p:nvPr/>
          </p:nvSpPr>
          <p:spPr>
            <a:xfrm>
              <a:off x="1183680" y="7577634"/>
              <a:ext cx="1749409" cy="483296"/>
            </a:xfrm>
            <a:prstGeom prst="roundRect">
              <a:avLst/>
            </a:prstGeom>
            <a:solidFill>
              <a:srgbClr val="158BC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9144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SOA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77E03ECA-6289-C14F-A999-8C7140D8AEFE}"/>
                </a:ext>
              </a:extLst>
            </p:cNvPr>
            <p:cNvSpPr/>
            <p:nvPr/>
          </p:nvSpPr>
          <p:spPr>
            <a:xfrm>
              <a:off x="1656415" y="7989194"/>
              <a:ext cx="1749409" cy="483296"/>
            </a:xfrm>
            <a:prstGeom prst="roundRect">
              <a:avLst/>
            </a:prstGeom>
            <a:solidFill>
              <a:srgbClr val="0EB1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Splunk</a:t>
              </a:r>
              <a:endParaRPr lang="en-US" sz="14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5BDC72F-95AE-F04C-93F2-422DA300F4EB}"/>
                </a:ext>
              </a:extLst>
            </p:cNvPr>
            <p:cNvSpPr/>
            <p:nvPr/>
          </p:nvSpPr>
          <p:spPr>
            <a:xfrm>
              <a:off x="2460354" y="7662590"/>
              <a:ext cx="1749409" cy="483296"/>
            </a:xfrm>
            <a:prstGeom prst="roundRect">
              <a:avLst/>
            </a:prstGeom>
            <a:solidFill>
              <a:srgbClr val="DDF4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debuggers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D75FBC-CED2-EF43-A393-04AF80FABDE7}"/>
              </a:ext>
            </a:extLst>
          </p:cNvPr>
          <p:cNvGrpSpPr/>
          <p:nvPr/>
        </p:nvGrpSpPr>
        <p:grpSpPr>
          <a:xfrm>
            <a:off x="3018671" y="5493262"/>
            <a:ext cx="1828800" cy="894856"/>
            <a:chOff x="4818831" y="7579645"/>
            <a:chExt cx="3026083" cy="894856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5D074C4A-6BAD-0F46-A497-1CD7649CC569}"/>
                </a:ext>
              </a:extLst>
            </p:cNvPr>
            <p:cNvSpPr/>
            <p:nvPr/>
          </p:nvSpPr>
          <p:spPr>
            <a:xfrm>
              <a:off x="4818831" y="7579645"/>
              <a:ext cx="1749409" cy="483296"/>
            </a:xfrm>
            <a:prstGeom prst="roundRect">
              <a:avLst/>
            </a:prstGeom>
            <a:solidFill>
              <a:srgbClr val="158BC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9144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 err="1"/>
                <a:t>microservices</a:t>
              </a:r>
              <a:endParaRPr lang="en-US" sz="1400" dirty="0"/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E329757C-A0AA-B441-94ED-817058A7267F}"/>
                </a:ext>
              </a:extLst>
            </p:cNvPr>
            <p:cNvSpPr/>
            <p:nvPr/>
          </p:nvSpPr>
          <p:spPr>
            <a:xfrm>
              <a:off x="5291566" y="7991205"/>
              <a:ext cx="1749409" cy="483296"/>
            </a:xfrm>
            <a:prstGeom prst="roundRect">
              <a:avLst/>
            </a:prstGeom>
            <a:solidFill>
              <a:srgbClr val="0EB1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OpenTracing</a:t>
              </a:r>
              <a:endParaRPr lang="en-US" sz="1400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AA5B3DAD-5280-0943-9718-26848046DBC7}"/>
                </a:ext>
              </a:extLst>
            </p:cNvPr>
            <p:cNvSpPr/>
            <p:nvPr/>
          </p:nvSpPr>
          <p:spPr>
            <a:xfrm>
              <a:off x="6095505" y="7664601"/>
              <a:ext cx="1749409" cy="483296"/>
            </a:xfrm>
            <a:prstGeom prst="roundRect">
              <a:avLst/>
            </a:prstGeom>
            <a:solidFill>
              <a:srgbClr val="DDF4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Squash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D5BDAC6-0A4C-E942-81C6-CD59E923DBFC}"/>
              </a:ext>
            </a:extLst>
          </p:cNvPr>
          <p:cNvGrpSpPr/>
          <p:nvPr/>
        </p:nvGrpSpPr>
        <p:grpSpPr>
          <a:xfrm>
            <a:off x="5531041" y="5493262"/>
            <a:ext cx="1828800" cy="894856"/>
            <a:chOff x="8594417" y="7556369"/>
            <a:chExt cx="3026083" cy="894856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B9E7E4D6-0005-6F4C-93E2-2BE56ECFF02B}"/>
                </a:ext>
              </a:extLst>
            </p:cNvPr>
            <p:cNvSpPr/>
            <p:nvPr/>
          </p:nvSpPr>
          <p:spPr>
            <a:xfrm>
              <a:off x="8594417" y="7556369"/>
              <a:ext cx="1749409" cy="483296"/>
            </a:xfrm>
            <a:prstGeom prst="roundRect">
              <a:avLst/>
            </a:prstGeom>
            <a:solidFill>
              <a:srgbClr val="158BC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400" dirty="0"/>
                <a:t>Event-driven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A8FBB871-447C-2E41-B70A-C6A9488755A4}"/>
                </a:ext>
              </a:extLst>
            </p:cNvPr>
            <p:cNvSpPr/>
            <p:nvPr/>
          </p:nvSpPr>
          <p:spPr>
            <a:xfrm>
              <a:off x="9067152" y="7967929"/>
              <a:ext cx="1749409" cy="483296"/>
            </a:xfrm>
            <a:prstGeom prst="roundRect">
              <a:avLst/>
            </a:prstGeom>
            <a:solidFill>
              <a:srgbClr val="0EB1E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X-RAY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39E4D9C-E28D-AE43-8298-C141126A33D7}"/>
                </a:ext>
              </a:extLst>
            </p:cNvPr>
            <p:cNvSpPr/>
            <p:nvPr/>
          </p:nvSpPr>
          <p:spPr>
            <a:xfrm>
              <a:off x="9871091" y="7641325"/>
              <a:ext cx="1749409" cy="483296"/>
            </a:xfrm>
            <a:prstGeom prst="roundRect">
              <a:avLst/>
            </a:prstGeom>
            <a:solidFill>
              <a:srgbClr val="DDF4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Event-driven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3247B58-3A40-8143-87CC-85AFE8BE84CA}"/>
              </a:ext>
            </a:extLst>
          </p:cNvPr>
          <p:cNvSpPr txBox="1"/>
          <p:nvPr/>
        </p:nvSpPr>
        <p:spPr>
          <a:xfrm>
            <a:off x="7757511" y="2347104"/>
            <a:ext cx="429695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Enterprise faces 4 main problems in adopting innovative architectures: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/>
              <a:t>Insolation between brown and green field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/>
              <a:t>Transition is lengthy and diverts essential personnel from core mission 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/>
              <a:t>Duplicate redundant tools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/>
              <a:t>Requires silo teams</a:t>
            </a:r>
          </a:p>
        </p:txBody>
      </p:sp>
    </p:spTree>
    <p:extLst>
      <p:ext uri="{BB962C8B-B14F-4D97-AF65-F5344CB8AC3E}">
        <p14:creationId xmlns:p14="http://schemas.microsoft.com/office/powerpoint/2010/main" val="321902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327594"/>
            <a:ext cx="12192000" cy="0"/>
          </a:xfrm>
          <a:prstGeom prst="line">
            <a:avLst/>
          </a:prstGeom>
          <a:ln w="127000">
            <a:solidFill>
              <a:srgbClr val="C18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vision</a:t>
            </a:r>
            <a:r>
              <a:rPr lang="en-US" dirty="0"/>
              <a:t>: hybrid app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5359" y="985899"/>
            <a:ext cx="2029968" cy="672211"/>
          </a:xfrm>
          <a:prstGeom prst="roundRect">
            <a:avLst/>
          </a:prstGeom>
          <a:solidFill>
            <a:srgbClr val="158BC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dirty="0">
                <a:latin typeface="+mj-lt"/>
              </a:rPr>
              <a:t>Monolithic Apps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18087" y="985899"/>
            <a:ext cx="2029968" cy="672211"/>
          </a:xfrm>
          <a:prstGeom prst="roundRect">
            <a:avLst/>
          </a:prstGeom>
          <a:solidFill>
            <a:srgbClr val="158BC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+mj-lt"/>
              </a:rPr>
              <a:t>Microservices</a:t>
            </a:r>
            <a:r>
              <a:rPr lang="en-US" sz="2200" dirty="0">
                <a:latin typeface="+mj-lt"/>
              </a:rPr>
              <a:t> </a:t>
            </a: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5380814" y="985899"/>
            <a:ext cx="2027261" cy="672211"/>
          </a:xfrm>
          <a:prstGeom prst="roundRect">
            <a:avLst/>
          </a:prstGeom>
          <a:solidFill>
            <a:srgbClr val="158BC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+mj-lt"/>
              </a:rPr>
              <a:t>Serverless</a:t>
            </a:r>
            <a:endParaRPr lang="en-US" sz="22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136305" y="2523903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5436184" y="1999805"/>
            <a:ext cx="2018517" cy="2521395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2627781" y="2523903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3385557" y="2088921"/>
            <a:ext cx="1005840" cy="1130306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3385557" y="3327553"/>
            <a:ext cx="1005840" cy="1130306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02" y="2117722"/>
            <a:ext cx="652272" cy="10850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96" y="3362767"/>
            <a:ext cx="652272" cy="1085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5" y="2600979"/>
            <a:ext cx="1060276" cy="14296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01" y="2268264"/>
            <a:ext cx="649224" cy="61264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56" y="2065442"/>
            <a:ext cx="649224" cy="61264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15" y="2995447"/>
            <a:ext cx="649224" cy="6126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61" y="3371854"/>
            <a:ext cx="649224" cy="6126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01" y="3724270"/>
            <a:ext cx="649224" cy="61264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660400" y="4689368"/>
            <a:ext cx="1473203" cy="406400"/>
          </a:xfrm>
          <a:prstGeom prst="rect">
            <a:avLst/>
          </a:prstGeom>
          <a:solidFill>
            <a:srgbClr val="0EB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Puppet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151876" y="4689368"/>
            <a:ext cx="1473203" cy="406400"/>
          </a:xfrm>
          <a:prstGeom prst="rect">
            <a:avLst/>
          </a:prstGeom>
          <a:solidFill>
            <a:srgbClr val="0EB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Kubernetes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36182" y="4689368"/>
            <a:ext cx="2018519" cy="406400"/>
          </a:xfrm>
          <a:prstGeom prst="rect">
            <a:avLst/>
          </a:prstGeom>
          <a:solidFill>
            <a:srgbClr val="0EB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AWS 𝝀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79829" y="5263935"/>
            <a:ext cx="110323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Access all available functions, the smallest unit of compute in </a:t>
            </a:r>
            <a:r>
              <a:rPr lang="en-US" sz="2400" i="1" dirty="0"/>
              <a:t>all</a:t>
            </a:r>
            <a:r>
              <a:rPr lang="en-US" sz="2400" dirty="0"/>
              <a:t>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254056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1327594"/>
            <a:ext cx="12192000" cy="0"/>
          </a:xfrm>
          <a:prstGeom prst="line">
            <a:avLst/>
          </a:prstGeom>
          <a:ln w="127000">
            <a:solidFill>
              <a:srgbClr val="C18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vision</a:t>
            </a:r>
            <a:r>
              <a:rPr lang="en-US" dirty="0"/>
              <a:t>: hybrid app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5359" y="985899"/>
            <a:ext cx="2029968" cy="672211"/>
          </a:xfrm>
          <a:prstGeom prst="roundRect">
            <a:avLst/>
          </a:prstGeom>
          <a:solidFill>
            <a:srgbClr val="158BC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200" dirty="0">
                <a:latin typeface="+mj-lt"/>
              </a:rPr>
              <a:t>Monolithic Apps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18087" y="985899"/>
            <a:ext cx="2029968" cy="672211"/>
          </a:xfrm>
          <a:prstGeom prst="roundRect">
            <a:avLst/>
          </a:prstGeom>
          <a:solidFill>
            <a:srgbClr val="158BC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+mj-lt"/>
              </a:rPr>
              <a:t>Microservices</a:t>
            </a:r>
            <a:r>
              <a:rPr lang="en-US" sz="2200" dirty="0">
                <a:latin typeface="+mj-lt"/>
              </a:rPr>
              <a:t> </a:t>
            </a: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5380814" y="985899"/>
            <a:ext cx="2027261" cy="672211"/>
          </a:xfrm>
          <a:prstGeom prst="roundRect">
            <a:avLst/>
          </a:prstGeom>
          <a:solidFill>
            <a:srgbClr val="158BC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+mj-lt"/>
              </a:rPr>
              <a:t>Serverless</a:t>
            </a:r>
            <a:endParaRPr lang="en-US" sz="22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136305" y="2523903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5436184" y="1999805"/>
            <a:ext cx="2018517" cy="2521395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2627781" y="2523903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3385557" y="2088921"/>
            <a:ext cx="1005840" cy="1130306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3385557" y="3327553"/>
            <a:ext cx="1005840" cy="1130306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02" y="2117722"/>
            <a:ext cx="652272" cy="108508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96" y="3362767"/>
            <a:ext cx="652272" cy="1085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05" y="2600979"/>
            <a:ext cx="1060276" cy="14296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01" y="2268264"/>
            <a:ext cx="649224" cy="61264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56" y="2065442"/>
            <a:ext cx="649224" cy="61264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15" y="2995447"/>
            <a:ext cx="649224" cy="6126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61" y="3371854"/>
            <a:ext cx="649224" cy="6126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01" y="3724270"/>
            <a:ext cx="649224" cy="61264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660400" y="4689368"/>
            <a:ext cx="1473203" cy="406400"/>
          </a:xfrm>
          <a:prstGeom prst="rect">
            <a:avLst/>
          </a:prstGeom>
          <a:solidFill>
            <a:srgbClr val="0EB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Puppet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151876" y="4689368"/>
            <a:ext cx="1473203" cy="406400"/>
          </a:xfrm>
          <a:prstGeom prst="rect">
            <a:avLst/>
          </a:prstGeom>
          <a:solidFill>
            <a:srgbClr val="0EB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Kubernetes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36182" y="4689368"/>
            <a:ext cx="2018519" cy="406400"/>
          </a:xfrm>
          <a:prstGeom prst="rect">
            <a:avLst/>
          </a:prstGeom>
          <a:solidFill>
            <a:srgbClr val="0EB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AWS 𝝀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91" y="2005004"/>
            <a:ext cx="1874173" cy="2527025"/>
          </a:xfrm>
          <a:prstGeom prst="rect">
            <a:avLst/>
          </a:prstGeom>
        </p:spPr>
      </p:pic>
      <p:sp>
        <p:nvSpPr>
          <p:cNvPr id="35" name="Rounded Rectangle 34"/>
          <p:cNvSpPr>
            <a:spLocks/>
          </p:cNvSpPr>
          <p:nvPr/>
        </p:nvSpPr>
        <p:spPr>
          <a:xfrm>
            <a:off x="8932547" y="991489"/>
            <a:ext cx="2027261" cy="67221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Hybrid app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936918" y="4689368"/>
            <a:ext cx="2018519" cy="4064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Solo </a:t>
            </a:r>
            <a:r>
              <a:rPr lang="en-US" dirty="0" err="1">
                <a:solidFill>
                  <a:schemeClr val="tx1"/>
                </a:solidFill>
              </a:rPr>
              <a:t>gloo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FA4A89-243B-6440-9080-34C8F7B15F0C}"/>
              </a:ext>
            </a:extLst>
          </p:cNvPr>
          <p:cNvSpPr/>
          <p:nvPr/>
        </p:nvSpPr>
        <p:spPr>
          <a:xfrm>
            <a:off x="579829" y="5263935"/>
            <a:ext cx="110323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Access all available functions, the smallest unit of compute in </a:t>
            </a:r>
            <a:r>
              <a:rPr lang="en-US" sz="2400" i="1" dirty="0"/>
              <a:t>all</a:t>
            </a:r>
            <a:r>
              <a:rPr lang="en-US" sz="2400" dirty="0"/>
              <a:t> architectures</a:t>
            </a:r>
          </a:p>
          <a:p>
            <a:pPr lvl="0">
              <a:defRPr/>
            </a:pPr>
            <a:r>
              <a:rPr lang="en-US" sz="2400" dirty="0"/>
              <a:t>Provide a unified ecosystem, allowing the IT team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To seamlessly combine existing functionalities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400" dirty="0"/>
              <a:t>Debug, and log applications using a single toolbox</a:t>
            </a:r>
          </a:p>
        </p:txBody>
      </p:sp>
    </p:spTree>
    <p:extLst>
      <p:ext uri="{BB962C8B-B14F-4D97-AF65-F5344CB8AC3E}">
        <p14:creationId xmlns:p14="http://schemas.microsoft.com/office/powerpoint/2010/main" val="24641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solution </a:t>
            </a:r>
            <a:r>
              <a:rPr lang="en-US" dirty="0"/>
              <a:t>in 3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7346"/>
            <a:ext cx="10844284" cy="4592637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Bef>
                <a:spcPts val="3600"/>
              </a:spcBef>
              <a:buFont typeface="+mj-lt"/>
              <a:buAutoNum type="arabicPeriod"/>
            </a:pPr>
            <a:r>
              <a:rPr lang="en-US" sz="2400" dirty="0">
                <a:latin typeface="+mj-lt"/>
              </a:rPr>
              <a:t>Break the applications into functions, the universally minimal unit of computing</a:t>
            </a:r>
          </a:p>
          <a:p>
            <a:pPr marL="742950" indent="-742950">
              <a:lnSpc>
                <a:spcPct val="100000"/>
              </a:lnSpc>
              <a:spcBef>
                <a:spcPts val="3600"/>
              </a:spcBef>
              <a:buFont typeface="+mj-lt"/>
              <a:buAutoNum type="arabicPeriod"/>
            </a:pPr>
            <a:r>
              <a:rPr lang="en-US" sz="2400" dirty="0">
                <a:latin typeface="+mj-lt"/>
              </a:rPr>
              <a:t>Enable assembly of functions into </a:t>
            </a:r>
            <a:r>
              <a:rPr lang="en-US" sz="2400" b="1" dirty="0"/>
              <a:t>hybrid apps</a:t>
            </a:r>
          </a:p>
          <a:p>
            <a:pPr marL="742950" indent="-742950">
              <a:lnSpc>
                <a:spcPct val="100000"/>
              </a:lnSpc>
              <a:spcBef>
                <a:spcPts val="3600"/>
              </a:spcBef>
              <a:buFont typeface="+mj-lt"/>
              <a:buAutoNum type="arabicPeriod"/>
            </a:pPr>
            <a:r>
              <a:rPr lang="en-US" sz="2400" dirty="0">
                <a:latin typeface="+mj-lt"/>
              </a:rPr>
              <a:t>Provide a unified ecosystem for debugging of hybrid apps - Squash</a:t>
            </a:r>
          </a:p>
          <a:p>
            <a:pPr>
              <a:lnSpc>
                <a:spcPct val="100000"/>
              </a:lnSpc>
              <a:spcBef>
                <a:spcPts val="3600"/>
              </a:spcBef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5231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/>
              <a:t>The Function Gateway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Introducing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3083F-39A3-314B-915E-A4EE314E4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765" y="1656526"/>
            <a:ext cx="2946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90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1. Breaking the ecosystem into functions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3784257" y="4246837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2623650" y="3719861"/>
            <a:ext cx="1473202" cy="2521393"/>
            <a:chOff x="2306967" y="3823773"/>
            <a:chExt cx="1473202" cy="252139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D42AF4-6939-F743-BDC0-D49A0986D5A5}"/>
                </a:ext>
              </a:extLst>
            </p:cNvPr>
            <p:cNvSpPr/>
            <p:nvPr/>
          </p:nvSpPr>
          <p:spPr>
            <a:xfrm rot="16200000">
              <a:off x="1782871" y="4347869"/>
              <a:ext cx="2521393" cy="1473202"/>
            </a:xfrm>
            <a:prstGeom prst="rect">
              <a:avLst/>
            </a:prstGeom>
            <a:noFill/>
            <a:ln>
              <a:solidFill>
                <a:srgbClr val="0EB1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771" y="4424945"/>
              <a:ext cx="1060276" cy="1429615"/>
            </a:xfrm>
            <a:prstGeom prst="rect">
              <a:avLst/>
            </a:prstGeom>
          </p:spPr>
        </p:pic>
      </p:grpSp>
      <p:sp>
        <p:nvSpPr>
          <p:cNvPr id="28" name="Rounded Rectangle 27"/>
          <p:cNvSpPr>
            <a:spLocks/>
          </p:cNvSpPr>
          <p:nvPr/>
        </p:nvSpPr>
        <p:spPr>
          <a:xfrm>
            <a:off x="1671907" y="1925315"/>
            <a:ext cx="2297263" cy="1413442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457200" tIns="0" rtlCol="0" anchor="t"/>
          <a:lstStyle/>
          <a:p>
            <a:r>
              <a:rPr lang="en-US" sz="2400" dirty="0" err="1">
                <a:latin typeface="+mj-lt"/>
              </a:rPr>
              <a:t>Gloo</a:t>
            </a:r>
            <a:endParaRPr lang="en-US" sz="2400" dirty="0"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17236" y="940373"/>
            <a:ext cx="1504950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Request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216400" y="940373"/>
            <a:ext cx="1504950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Emit</a:t>
            </a: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3395834" y="2135802"/>
            <a:ext cx="3262552" cy="1039790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2400" dirty="0">
                <a:latin typeface="+mj-lt"/>
              </a:rPr>
              <a:t>Proxy (</a:t>
            </a:r>
            <a:r>
              <a:rPr lang="en-US" sz="2400">
                <a:latin typeface="+mj-lt"/>
              </a:rPr>
              <a:t>Envoy)</a:t>
            </a:r>
            <a:endParaRPr lang="en-US" sz="2400" dirty="0">
              <a:latin typeface="+mj-lt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6164032" y="2224863"/>
            <a:ext cx="418779" cy="361017"/>
          </a:xfrm>
          <a:prstGeom prst="hexagon">
            <a:avLst/>
          </a:prstGeom>
          <a:noFill/>
          <a:ln w="76200">
            <a:solidFill>
              <a:srgbClr val="C045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09086" y="2680071"/>
            <a:ext cx="3186978" cy="342900"/>
          </a:xfrm>
          <a:prstGeom prst="rect">
            <a:avLst/>
          </a:prstGeom>
          <a:solidFill>
            <a:srgbClr val="344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Filters: functions, Transformation, </a:t>
            </a:r>
            <a:r>
              <a:rPr lang="mr-IN" sz="1600" dirty="0"/>
              <a:t>…</a:t>
            </a:r>
            <a:endParaRPr lang="en-US" sz="1600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7950034" y="2737244"/>
            <a:ext cx="3860966" cy="811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8075784" y="1296900"/>
            <a:ext cx="3995441" cy="4346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Function discovery</a:t>
            </a:r>
          </a:p>
          <a:p>
            <a:pPr marL="0" indent="0">
              <a:buNone/>
            </a:pPr>
            <a:endParaRPr lang="en-US" sz="2000" strike="sngStrike" dirty="0"/>
          </a:p>
          <a:p>
            <a:pPr marL="0" indent="0">
              <a:buNone/>
            </a:pPr>
            <a:r>
              <a:rPr lang="en-US" sz="2000" dirty="0"/>
              <a:t>Enhancing Envoy: </a:t>
            </a:r>
          </a:p>
          <a:p>
            <a:pPr marL="0" indent="0">
              <a:buNone/>
            </a:pPr>
            <a:r>
              <a:rPr lang="en-US" sz="1800" dirty="0"/>
              <a:t>- Support for AWS lambda, Google functions, OPENAPI functions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Extendable language for routing to functions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Customization tool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Kubernetes Ingress</a:t>
            </a: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>
            <a:off x="4248007" y="1450874"/>
            <a:ext cx="14411" cy="5486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758918" y="2474905"/>
            <a:ext cx="1501280" cy="342900"/>
          </a:xfrm>
          <a:prstGeom prst="rect">
            <a:avLst/>
          </a:prstGeom>
          <a:solidFill>
            <a:srgbClr val="12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Plugins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758917" y="2870792"/>
            <a:ext cx="1501280" cy="342900"/>
          </a:xfrm>
          <a:prstGeom prst="rect">
            <a:avLst/>
          </a:prstGeom>
          <a:solidFill>
            <a:srgbClr val="12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Platform support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6831" y="2012728"/>
            <a:ext cx="1504950" cy="597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Kubernetes Compatible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012758" y="3755590"/>
            <a:ext cx="1467242" cy="2521395"/>
            <a:chOff x="5696075" y="3859502"/>
            <a:chExt cx="1467242" cy="2521395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D5367A2-D508-B24B-AADD-49DD1A1518FD}"/>
                </a:ext>
              </a:extLst>
            </p:cNvPr>
            <p:cNvSpPr/>
            <p:nvPr/>
          </p:nvSpPr>
          <p:spPr>
            <a:xfrm>
              <a:off x="5696075" y="3859502"/>
              <a:ext cx="1467242" cy="2521395"/>
            </a:xfrm>
            <a:prstGeom prst="roundRect">
              <a:avLst/>
            </a:prstGeom>
            <a:ln>
              <a:solidFill>
                <a:srgbClr val="0EB1E4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984" y="4331266"/>
              <a:ext cx="649224" cy="612648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936" y="3960876"/>
              <a:ext cx="649224" cy="61264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2384" y="4925169"/>
              <a:ext cx="649224" cy="612648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848" y="5542699"/>
              <a:ext cx="649224" cy="612648"/>
            </a:xfrm>
            <a:prstGeom prst="rect">
              <a:avLst/>
            </a:prstGeom>
          </p:spPr>
        </p:pic>
      </p:grpSp>
      <p:cxnSp>
        <p:nvCxnSpPr>
          <p:cNvPr id="73" name="Straight Arrow Connector 72"/>
          <p:cNvCxnSpPr/>
          <p:nvPr/>
        </p:nvCxnSpPr>
        <p:spPr>
          <a:xfrm>
            <a:off x="5102104" y="3277528"/>
            <a:ext cx="274320" cy="274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032107" y="3277528"/>
            <a:ext cx="0" cy="274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4687789" y="3277528"/>
            <a:ext cx="274320" cy="274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4417632" y="4996129"/>
            <a:ext cx="1232125" cy="1028147"/>
            <a:chOff x="4422429" y="3902341"/>
            <a:chExt cx="1232125" cy="1028147"/>
          </a:xfrm>
        </p:grpSpPr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FD5367A2-D508-B24B-AADD-49DD1A1518FD}"/>
                </a:ext>
              </a:extLst>
            </p:cNvPr>
            <p:cNvSpPr/>
            <p:nvPr/>
          </p:nvSpPr>
          <p:spPr>
            <a:xfrm>
              <a:off x="4422429" y="3902341"/>
              <a:ext cx="1232125" cy="1028147"/>
            </a:xfrm>
            <a:prstGeom prst="roundRect">
              <a:avLst/>
            </a:prstGeom>
            <a:ln>
              <a:solidFill>
                <a:srgbClr val="0EB1E4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684" y="4134226"/>
              <a:ext cx="1152144" cy="612648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4422429" y="3875182"/>
            <a:ext cx="1232125" cy="1028147"/>
            <a:chOff x="4422429" y="3902341"/>
            <a:chExt cx="1232125" cy="1028147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FD5367A2-D508-B24B-AADD-49DD1A1518FD}"/>
                </a:ext>
              </a:extLst>
            </p:cNvPr>
            <p:cNvSpPr/>
            <p:nvPr/>
          </p:nvSpPr>
          <p:spPr>
            <a:xfrm>
              <a:off x="4422429" y="3902341"/>
              <a:ext cx="1232125" cy="1028147"/>
            </a:xfrm>
            <a:prstGeom prst="roundRect">
              <a:avLst/>
            </a:prstGeom>
            <a:ln>
              <a:solidFill>
                <a:srgbClr val="0EB1E4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684" y="4134226"/>
              <a:ext cx="1152144" cy="612648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78C5D39-32A5-1A46-B1E9-77E5781E9480}"/>
              </a:ext>
            </a:extLst>
          </p:cNvPr>
          <p:cNvCxnSpPr>
            <a:cxnSpLocks/>
          </p:cNvCxnSpPr>
          <p:nvPr/>
        </p:nvCxnSpPr>
        <p:spPr>
          <a:xfrm>
            <a:off x="5968875" y="1418114"/>
            <a:ext cx="14411" cy="5486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9C052785-A3B9-6C4C-A4FE-F7446509BA0A}"/>
              </a:ext>
            </a:extLst>
          </p:cNvPr>
          <p:cNvSpPr/>
          <p:nvPr/>
        </p:nvSpPr>
        <p:spPr>
          <a:xfrm>
            <a:off x="53662" y="2680332"/>
            <a:ext cx="1504950" cy="597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Glooctl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/>
          <p:cNvGrpSpPr/>
          <p:nvPr/>
        </p:nvGrpSpPr>
        <p:grpSpPr>
          <a:xfrm>
            <a:off x="4417632" y="4996129"/>
            <a:ext cx="1232125" cy="1028147"/>
            <a:chOff x="4422429" y="3902341"/>
            <a:chExt cx="1232125" cy="1028147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FD5367A2-D508-B24B-AADD-49DD1A1518FD}"/>
                </a:ext>
              </a:extLst>
            </p:cNvPr>
            <p:cNvSpPr/>
            <p:nvPr/>
          </p:nvSpPr>
          <p:spPr>
            <a:xfrm>
              <a:off x="4422429" y="3902341"/>
              <a:ext cx="1232125" cy="1028147"/>
            </a:xfrm>
            <a:prstGeom prst="roundRect">
              <a:avLst/>
            </a:prstGeom>
            <a:ln>
              <a:solidFill>
                <a:srgbClr val="0EB1E4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684" y="4134226"/>
              <a:ext cx="1152144" cy="612648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3784257" y="4246837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2099554" y="4243957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54" y="3877422"/>
            <a:ext cx="1060276" cy="1429615"/>
          </a:xfrm>
          <a:prstGeom prst="rect">
            <a:avLst/>
          </a:prstGeom>
        </p:spPr>
      </p:pic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6012758" y="3746537"/>
            <a:ext cx="1467242" cy="2521395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67" y="4218301"/>
            <a:ext cx="649224" cy="61264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19" y="3847911"/>
            <a:ext cx="649224" cy="61264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67" y="4812204"/>
            <a:ext cx="649224" cy="61264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5581340"/>
            <a:ext cx="649224" cy="61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2. Building hybrid apps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5326" y="4309193"/>
            <a:ext cx="1368145" cy="164980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1200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calc.com</a:t>
            </a:r>
            <a:r>
              <a:rPr lang="en-US" sz="120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/add</a:t>
            </a:r>
          </a:p>
          <a:p>
            <a:pPr algn="ctr">
              <a:lnSpc>
                <a:spcPct val="200000"/>
              </a:lnSpc>
            </a:pPr>
            <a:r>
              <a:rPr lang="en-US" sz="1200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calc.com</a:t>
            </a:r>
            <a:r>
              <a:rPr lang="en-US" sz="120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/sub</a:t>
            </a:r>
          </a:p>
          <a:p>
            <a:pPr algn="ctr">
              <a:lnSpc>
                <a:spcPct val="200000"/>
              </a:lnSpc>
            </a:pPr>
            <a:r>
              <a:rPr lang="en-US" sz="1200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calc.com</a:t>
            </a:r>
            <a:r>
              <a:rPr lang="en-US" sz="120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mul</a:t>
            </a:r>
            <a:endParaRPr lang="en-US" sz="1200" dirty="0">
              <a:solidFill>
                <a:schemeClr val="bg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algn="ctr">
              <a:lnSpc>
                <a:spcPct val="200000"/>
              </a:lnSpc>
            </a:pPr>
            <a:r>
              <a:rPr lang="en-US" sz="1200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calc.com</a:t>
            </a:r>
            <a:r>
              <a:rPr lang="en-US" sz="120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/div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75481" y="381106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+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03534" y="4593244"/>
            <a:ext cx="357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-</a:t>
            </a:r>
            <a:endParaRPr lang="en-US" sz="4400" dirty="0"/>
          </a:p>
        </p:txBody>
      </p:sp>
      <p:sp>
        <p:nvSpPr>
          <p:cNvPr id="39" name="TextBox 38"/>
          <p:cNvSpPr txBox="1"/>
          <p:nvPr/>
        </p:nvSpPr>
        <p:spPr>
          <a:xfrm>
            <a:off x="4587165" y="516504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×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22112" y="557497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÷</a:t>
            </a:r>
          </a:p>
        </p:txBody>
      </p:sp>
      <p:cxnSp>
        <p:nvCxnSpPr>
          <p:cNvPr id="47" name="Elbow Connector 46"/>
          <p:cNvCxnSpPr/>
          <p:nvPr/>
        </p:nvCxnSpPr>
        <p:spPr>
          <a:xfrm flipV="1">
            <a:off x="1586900" y="4134227"/>
            <a:ext cx="1286937" cy="513090"/>
          </a:xfrm>
          <a:prstGeom prst="bentConnector3">
            <a:avLst/>
          </a:prstGeom>
          <a:ln w="57150">
            <a:solidFill>
              <a:srgbClr val="C28F2E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 txBox="1">
            <a:spLocks/>
          </p:cNvSpPr>
          <p:nvPr/>
        </p:nvSpPr>
        <p:spPr>
          <a:xfrm>
            <a:off x="8218846" y="2135802"/>
            <a:ext cx="3860966" cy="3173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Allows adding new functionalities as monolithic, </a:t>
            </a:r>
            <a:r>
              <a:rPr lang="en-US" sz="2000" dirty="0" err="1"/>
              <a:t>microservices</a:t>
            </a:r>
            <a:r>
              <a:rPr lang="en-US" sz="2000" dirty="0"/>
              <a:t> or </a:t>
            </a:r>
            <a:r>
              <a:rPr lang="en-US" sz="2000" dirty="0" err="1"/>
              <a:t>serverless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Permits gradual migration from monolithic to </a:t>
            </a:r>
            <a:r>
              <a:rPr lang="en-US" sz="2000" dirty="0" err="1"/>
              <a:t>microservices</a:t>
            </a:r>
            <a:r>
              <a:rPr lang="en-US" sz="2000" dirty="0"/>
              <a:t> or </a:t>
            </a:r>
            <a:r>
              <a:rPr lang="en-US" sz="2000" dirty="0" err="1"/>
              <a:t>serverless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Facilitates reuse of existing code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187227" y="3947988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Hybrid app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265773" y="6327505"/>
            <a:ext cx="3362325" cy="37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Fluent cross-cloud hybrid apps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23649" y="6375270"/>
            <a:ext cx="1471271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 </a:t>
            </a:r>
            <a:r>
              <a:rPr lang="en-US" dirty="0" err="1"/>
              <a:t>prem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4289134" y="6374190"/>
            <a:ext cx="1492421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Google cloud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991486" y="6372986"/>
            <a:ext cx="1488514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AWS</a:t>
            </a:r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1586900" y="4976390"/>
            <a:ext cx="1316554" cy="1574"/>
          </a:xfrm>
          <a:prstGeom prst="straightConnector1">
            <a:avLst/>
          </a:prstGeom>
          <a:ln w="57150">
            <a:solidFill>
              <a:srgbClr val="C28F2E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/>
          <p:cNvCxnSpPr/>
          <p:nvPr/>
        </p:nvCxnSpPr>
        <p:spPr>
          <a:xfrm>
            <a:off x="1586900" y="5356419"/>
            <a:ext cx="2801115" cy="153784"/>
          </a:xfrm>
          <a:prstGeom prst="bentConnector3">
            <a:avLst>
              <a:gd name="adj1" fmla="val 23050"/>
            </a:avLst>
          </a:prstGeom>
          <a:ln w="57150">
            <a:solidFill>
              <a:srgbClr val="C28F2E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/>
          <p:nvPr/>
        </p:nvCxnSpPr>
        <p:spPr>
          <a:xfrm>
            <a:off x="1586900" y="5738846"/>
            <a:ext cx="4639267" cy="207826"/>
          </a:xfrm>
          <a:prstGeom prst="bentConnector3">
            <a:avLst>
              <a:gd name="adj1" fmla="val 14247"/>
            </a:avLst>
          </a:prstGeom>
          <a:ln w="57150">
            <a:solidFill>
              <a:srgbClr val="C28F2E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4422429" y="3875182"/>
            <a:ext cx="1232125" cy="1028147"/>
            <a:chOff x="4422429" y="3902341"/>
            <a:chExt cx="1232125" cy="1028147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FD5367A2-D508-B24B-AADD-49DD1A1518FD}"/>
                </a:ext>
              </a:extLst>
            </p:cNvPr>
            <p:cNvSpPr/>
            <p:nvPr/>
          </p:nvSpPr>
          <p:spPr>
            <a:xfrm>
              <a:off x="4422429" y="3902341"/>
              <a:ext cx="1232125" cy="1028147"/>
            </a:xfrm>
            <a:prstGeom prst="roundRect">
              <a:avLst/>
            </a:prstGeom>
            <a:ln>
              <a:solidFill>
                <a:srgbClr val="0EB1E4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684" y="4134226"/>
              <a:ext cx="1152144" cy="612648"/>
            </a:xfrm>
            <a:prstGeom prst="rect">
              <a:avLst/>
            </a:prstGeom>
          </p:spPr>
        </p:pic>
      </p:grpSp>
      <p:sp>
        <p:nvSpPr>
          <p:cNvPr id="121" name="TextBox 120"/>
          <p:cNvSpPr txBox="1"/>
          <p:nvPr/>
        </p:nvSpPr>
        <p:spPr>
          <a:xfrm>
            <a:off x="4568330" y="41480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/2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02B3F07-A49D-7E42-97A2-C3A433086CEF}"/>
              </a:ext>
            </a:extLst>
          </p:cNvPr>
          <p:cNvSpPr>
            <a:spLocks/>
          </p:cNvSpPr>
          <p:nvPr/>
        </p:nvSpPr>
        <p:spPr>
          <a:xfrm>
            <a:off x="1671907" y="1925315"/>
            <a:ext cx="2297263" cy="1413442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457200" tIns="0" rtlCol="0" anchor="t"/>
          <a:lstStyle/>
          <a:p>
            <a:r>
              <a:rPr lang="en-US" sz="2400" dirty="0" err="1">
                <a:latin typeface="+mj-lt"/>
              </a:rPr>
              <a:t>Gloo</a:t>
            </a:r>
            <a:endParaRPr lang="en-US" sz="2400" dirty="0">
              <a:latin typeface="+mj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712EDC1-ED19-B045-B8E8-E00099C5D4F4}"/>
              </a:ext>
            </a:extLst>
          </p:cNvPr>
          <p:cNvSpPr/>
          <p:nvPr/>
        </p:nvSpPr>
        <p:spPr>
          <a:xfrm>
            <a:off x="3517236" y="940373"/>
            <a:ext cx="1504950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Request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39DE934-C6A1-4647-9FBB-EA9DC90E40A8}"/>
              </a:ext>
            </a:extLst>
          </p:cNvPr>
          <p:cNvSpPr/>
          <p:nvPr/>
        </p:nvSpPr>
        <p:spPr>
          <a:xfrm>
            <a:off x="5216400" y="940373"/>
            <a:ext cx="1504950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Emit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2903028A-D65A-2344-A1B9-3CB96AA33803}"/>
              </a:ext>
            </a:extLst>
          </p:cNvPr>
          <p:cNvSpPr>
            <a:spLocks/>
          </p:cNvSpPr>
          <p:nvPr/>
        </p:nvSpPr>
        <p:spPr>
          <a:xfrm>
            <a:off x="3395834" y="2135802"/>
            <a:ext cx="3262552" cy="1039790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2400" dirty="0">
                <a:latin typeface="+mj-lt"/>
              </a:rPr>
              <a:t>Proxy (</a:t>
            </a:r>
            <a:r>
              <a:rPr lang="en-US" sz="2400">
                <a:latin typeface="+mj-lt"/>
              </a:rPr>
              <a:t>Envoy)</a:t>
            </a:r>
            <a:endParaRPr lang="en-US" sz="2400" dirty="0">
              <a:latin typeface="+mj-lt"/>
            </a:endParaRPr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DB27BC81-47E5-5940-9B1B-2B0A5C1EE6AB}"/>
              </a:ext>
            </a:extLst>
          </p:cNvPr>
          <p:cNvSpPr/>
          <p:nvPr/>
        </p:nvSpPr>
        <p:spPr>
          <a:xfrm>
            <a:off x="6164032" y="2224863"/>
            <a:ext cx="418779" cy="361017"/>
          </a:xfrm>
          <a:prstGeom prst="hexagon">
            <a:avLst/>
          </a:prstGeom>
          <a:noFill/>
          <a:ln w="76200">
            <a:solidFill>
              <a:srgbClr val="C045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521A033-B5B8-3741-8FCD-32E8F84119AF}"/>
              </a:ext>
            </a:extLst>
          </p:cNvPr>
          <p:cNvSpPr/>
          <p:nvPr/>
        </p:nvSpPr>
        <p:spPr>
          <a:xfrm>
            <a:off x="3409086" y="2680071"/>
            <a:ext cx="3186978" cy="342900"/>
          </a:xfrm>
          <a:prstGeom prst="rect">
            <a:avLst/>
          </a:prstGeom>
          <a:solidFill>
            <a:srgbClr val="344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Filters: functions, Transformation, </a:t>
            </a:r>
            <a:r>
              <a:rPr lang="mr-IN" sz="1600" dirty="0"/>
              <a:t>…</a:t>
            </a:r>
            <a:endParaRPr lang="en-US" sz="1600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DD7D86B-6D80-4E48-8E2C-4BF2D48B7F07}"/>
              </a:ext>
            </a:extLst>
          </p:cNvPr>
          <p:cNvCxnSpPr>
            <a:cxnSpLocks/>
          </p:cNvCxnSpPr>
          <p:nvPr/>
        </p:nvCxnSpPr>
        <p:spPr>
          <a:xfrm>
            <a:off x="4248007" y="1450874"/>
            <a:ext cx="14411" cy="5486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4F206AED-213C-584C-983B-C8671C8E82DA}"/>
              </a:ext>
            </a:extLst>
          </p:cNvPr>
          <p:cNvSpPr/>
          <p:nvPr/>
        </p:nvSpPr>
        <p:spPr>
          <a:xfrm>
            <a:off x="1758918" y="2474905"/>
            <a:ext cx="1501280" cy="342900"/>
          </a:xfrm>
          <a:prstGeom prst="rect">
            <a:avLst/>
          </a:prstGeom>
          <a:solidFill>
            <a:srgbClr val="12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Plugins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83967D1-03F7-AC49-9644-29687381C0AC}"/>
              </a:ext>
            </a:extLst>
          </p:cNvPr>
          <p:cNvSpPr/>
          <p:nvPr/>
        </p:nvSpPr>
        <p:spPr>
          <a:xfrm>
            <a:off x="1758917" y="2870792"/>
            <a:ext cx="1501280" cy="342900"/>
          </a:xfrm>
          <a:prstGeom prst="rect">
            <a:avLst/>
          </a:prstGeom>
          <a:solidFill>
            <a:srgbClr val="12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Platform support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2FE3905-9F20-B344-A4C2-82E19CC13033}"/>
              </a:ext>
            </a:extLst>
          </p:cNvPr>
          <p:cNvSpPr/>
          <p:nvPr/>
        </p:nvSpPr>
        <p:spPr>
          <a:xfrm>
            <a:off x="46831" y="2012728"/>
            <a:ext cx="1504950" cy="597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Kubernetes Compatible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DAD3CB3-3029-1944-A5B6-370002DE28A3}"/>
              </a:ext>
            </a:extLst>
          </p:cNvPr>
          <p:cNvCxnSpPr/>
          <p:nvPr/>
        </p:nvCxnSpPr>
        <p:spPr>
          <a:xfrm>
            <a:off x="5102104" y="3277528"/>
            <a:ext cx="274320" cy="274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5CD91C2-9143-F442-9210-1EC97CB78672}"/>
              </a:ext>
            </a:extLst>
          </p:cNvPr>
          <p:cNvCxnSpPr/>
          <p:nvPr/>
        </p:nvCxnSpPr>
        <p:spPr>
          <a:xfrm>
            <a:off x="5032107" y="3277528"/>
            <a:ext cx="0" cy="274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B58067-F0C3-2B43-882B-4F5A88FBB20F}"/>
              </a:ext>
            </a:extLst>
          </p:cNvPr>
          <p:cNvCxnSpPr/>
          <p:nvPr/>
        </p:nvCxnSpPr>
        <p:spPr>
          <a:xfrm flipH="1">
            <a:off x="4687789" y="3277528"/>
            <a:ext cx="274320" cy="274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D26184C-D057-3441-AF0B-B5A79B3795EE}"/>
              </a:ext>
            </a:extLst>
          </p:cNvPr>
          <p:cNvCxnSpPr>
            <a:cxnSpLocks/>
          </p:cNvCxnSpPr>
          <p:nvPr/>
        </p:nvCxnSpPr>
        <p:spPr>
          <a:xfrm>
            <a:off x="5968875" y="1418114"/>
            <a:ext cx="14411" cy="5486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155109ED-C2C1-F64C-9940-D42568C5059C}"/>
              </a:ext>
            </a:extLst>
          </p:cNvPr>
          <p:cNvSpPr/>
          <p:nvPr/>
        </p:nvSpPr>
        <p:spPr>
          <a:xfrm>
            <a:off x="53662" y="2680332"/>
            <a:ext cx="1504950" cy="597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Glooctl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9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problem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4241F-1F6C-854E-9B3E-325E0EC84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30" y="1346997"/>
            <a:ext cx="10160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13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/>
          <p:cNvGrpSpPr/>
          <p:nvPr/>
        </p:nvGrpSpPr>
        <p:grpSpPr>
          <a:xfrm>
            <a:off x="4417632" y="4996129"/>
            <a:ext cx="1232125" cy="1028147"/>
            <a:chOff x="4422429" y="3902341"/>
            <a:chExt cx="1232125" cy="1028147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FD5367A2-D508-B24B-AADD-49DD1A1518FD}"/>
                </a:ext>
              </a:extLst>
            </p:cNvPr>
            <p:cNvSpPr/>
            <p:nvPr/>
          </p:nvSpPr>
          <p:spPr>
            <a:xfrm>
              <a:off x="4422429" y="3902341"/>
              <a:ext cx="1232125" cy="1028147"/>
            </a:xfrm>
            <a:prstGeom prst="roundRect">
              <a:avLst/>
            </a:prstGeom>
            <a:ln>
              <a:solidFill>
                <a:srgbClr val="0EB1E4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684" y="4134226"/>
              <a:ext cx="1152144" cy="612648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3784257" y="4246837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ED42AF4-6939-F743-BDC0-D49A0986D5A5}"/>
              </a:ext>
            </a:extLst>
          </p:cNvPr>
          <p:cNvSpPr/>
          <p:nvPr/>
        </p:nvSpPr>
        <p:spPr>
          <a:xfrm rot="16200000">
            <a:off x="2099554" y="4243957"/>
            <a:ext cx="2521393" cy="1473202"/>
          </a:xfrm>
          <a:prstGeom prst="rect">
            <a:avLst/>
          </a:prstGeom>
          <a:noFill/>
          <a:ln>
            <a:solidFill>
              <a:srgbClr val="0EB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54" y="3877422"/>
            <a:ext cx="1060276" cy="1429615"/>
          </a:xfrm>
          <a:prstGeom prst="rect">
            <a:avLst/>
          </a:prstGeom>
        </p:spPr>
      </p:pic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FD5367A2-D508-B24B-AADD-49DD1A1518FD}"/>
              </a:ext>
            </a:extLst>
          </p:cNvPr>
          <p:cNvSpPr/>
          <p:nvPr/>
        </p:nvSpPr>
        <p:spPr>
          <a:xfrm>
            <a:off x="6012758" y="3746537"/>
            <a:ext cx="1467242" cy="2521395"/>
          </a:xfrm>
          <a:prstGeom prst="roundRect">
            <a:avLst/>
          </a:prstGeom>
          <a:ln>
            <a:solidFill>
              <a:srgbClr val="0EB1E4"/>
            </a:solidFill>
            <a:prstDash val="dash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67" y="4218301"/>
            <a:ext cx="649224" cy="61264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19" y="3847911"/>
            <a:ext cx="649224" cy="61264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67" y="4812204"/>
            <a:ext cx="649224" cy="61264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89" y="5581340"/>
            <a:ext cx="649224" cy="61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3. unified ecosystem for debugging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5326" y="4309193"/>
            <a:ext cx="1368145" cy="1649809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1200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calc.com</a:t>
            </a:r>
            <a:r>
              <a:rPr lang="en-US" sz="120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/add</a:t>
            </a:r>
          </a:p>
          <a:p>
            <a:pPr algn="ctr">
              <a:lnSpc>
                <a:spcPct val="200000"/>
              </a:lnSpc>
            </a:pPr>
            <a:r>
              <a:rPr lang="en-US" sz="1200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calc.com</a:t>
            </a:r>
            <a:r>
              <a:rPr lang="en-US" sz="120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/sub</a:t>
            </a:r>
          </a:p>
          <a:p>
            <a:pPr algn="ctr">
              <a:lnSpc>
                <a:spcPct val="200000"/>
              </a:lnSpc>
            </a:pPr>
            <a:r>
              <a:rPr lang="en-US" sz="1200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calc.com</a:t>
            </a:r>
            <a:r>
              <a:rPr lang="en-US" sz="120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/</a:t>
            </a:r>
            <a:r>
              <a:rPr lang="en-US" sz="1200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mul</a:t>
            </a:r>
            <a:endParaRPr lang="en-US" sz="1200" dirty="0">
              <a:solidFill>
                <a:schemeClr val="bg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algn="ctr">
              <a:lnSpc>
                <a:spcPct val="200000"/>
              </a:lnSpc>
            </a:pPr>
            <a:r>
              <a:rPr lang="en-US" sz="1200" dirty="0" err="1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calc.com</a:t>
            </a:r>
            <a:r>
              <a:rPr lang="en-US" sz="120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/div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75481" y="381106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+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03534" y="4593244"/>
            <a:ext cx="357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-</a:t>
            </a:r>
            <a:endParaRPr lang="en-US" sz="4400" dirty="0"/>
          </a:p>
        </p:txBody>
      </p:sp>
      <p:sp>
        <p:nvSpPr>
          <p:cNvPr id="39" name="TextBox 38"/>
          <p:cNvSpPr txBox="1"/>
          <p:nvPr/>
        </p:nvSpPr>
        <p:spPr>
          <a:xfrm>
            <a:off x="4587165" y="516504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×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22112" y="557497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÷</a:t>
            </a:r>
          </a:p>
        </p:txBody>
      </p:sp>
      <p:cxnSp>
        <p:nvCxnSpPr>
          <p:cNvPr id="47" name="Elbow Connector 46"/>
          <p:cNvCxnSpPr/>
          <p:nvPr/>
        </p:nvCxnSpPr>
        <p:spPr>
          <a:xfrm flipV="1">
            <a:off x="1586900" y="4134227"/>
            <a:ext cx="1286937" cy="513090"/>
          </a:xfrm>
          <a:prstGeom prst="bentConnector3">
            <a:avLst/>
          </a:prstGeom>
          <a:ln w="57150">
            <a:solidFill>
              <a:srgbClr val="C28F2E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 txBox="1">
            <a:spLocks/>
          </p:cNvSpPr>
          <p:nvPr/>
        </p:nvSpPr>
        <p:spPr>
          <a:xfrm>
            <a:off x="8218846" y="2135802"/>
            <a:ext cx="3860966" cy="3173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Allows adding new functionalities as monolithic, </a:t>
            </a:r>
            <a:r>
              <a:rPr lang="en-US" sz="2000" dirty="0" err="1"/>
              <a:t>microservices</a:t>
            </a:r>
            <a:r>
              <a:rPr lang="en-US" sz="2000" dirty="0"/>
              <a:t> or </a:t>
            </a:r>
            <a:r>
              <a:rPr lang="en-US" sz="2000" dirty="0" err="1"/>
              <a:t>serverless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Permits gradual migration from monolithic to </a:t>
            </a:r>
            <a:r>
              <a:rPr lang="en-US" sz="2000" dirty="0" err="1"/>
              <a:t>microservices</a:t>
            </a:r>
            <a:r>
              <a:rPr lang="en-US" sz="2000" dirty="0"/>
              <a:t> or </a:t>
            </a:r>
            <a:r>
              <a:rPr lang="en-US" sz="2000" dirty="0" err="1"/>
              <a:t>serverless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Facilitates reuse of existing code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187227" y="3947988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Hybrid app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265773" y="6327505"/>
            <a:ext cx="3362325" cy="37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Fluent cross-cloud hybrid apps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23649" y="6375270"/>
            <a:ext cx="1471271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 </a:t>
            </a:r>
            <a:r>
              <a:rPr lang="en-US" dirty="0" err="1"/>
              <a:t>prem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4289134" y="6374190"/>
            <a:ext cx="1492421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Google cloud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991486" y="6372986"/>
            <a:ext cx="1488514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AWS</a:t>
            </a:r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1586900" y="4976390"/>
            <a:ext cx="1316554" cy="1574"/>
          </a:xfrm>
          <a:prstGeom prst="straightConnector1">
            <a:avLst/>
          </a:prstGeom>
          <a:ln w="57150">
            <a:solidFill>
              <a:srgbClr val="C28F2E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/>
          <p:cNvCxnSpPr/>
          <p:nvPr/>
        </p:nvCxnSpPr>
        <p:spPr>
          <a:xfrm>
            <a:off x="1586900" y="5356419"/>
            <a:ext cx="2801115" cy="153784"/>
          </a:xfrm>
          <a:prstGeom prst="bentConnector3">
            <a:avLst>
              <a:gd name="adj1" fmla="val 23050"/>
            </a:avLst>
          </a:prstGeom>
          <a:ln w="57150">
            <a:solidFill>
              <a:srgbClr val="C28F2E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/>
          <p:nvPr/>
        </p:nvCxnSpPr>
        <p:spPr>
          <a:xfrm>
            <a:off x="1586900" y="5738846"/>
            <a:ext cx="4639267" cy="207826"/>
          </a:xfrm>
          <a:prstGeom prst="bentConnector3">
            <a:avLst>
              <a:gd name="adj1" fmla="val 14247"/>
            </a:avLst>
          </a:prstGeom>
          <a:ln w="57150">
            <a:solidFill>
              <a:srgbClr val="C28F2E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4422429" y="3875182"/>
            <a:ext cx="1232125" cy="1028147"/>
            <a:chOff x="4422429" y="3902341"/>
            <a:chExt cx="1232125" cy="1028147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FD5367A2-D508-B24B-AADD-49DD1A1518FD}"/>
                </a:ext>
              </a:extLst>
            </p:cNvPr>
            <p:cNvSpPr/>
            <p:nvPr/>
          </p:nvSpPr>
          <p:spPr>
            <a:xfrm>
              <a:off x="4422429" y="3902341"/>
              <a:ext cx="1232125" cy="1028147"/>
            </a:xfrm>
            <a:prstGeom prst="roundRect">
              <a:avLst/>
            </a:prstGeom>
            <a:ln>
              <a:solidFill>
                <a:srgbClr val="0EB1E4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684" y="4134226"/>
              <a:ext cx="1152144" cy="612648"/>
            </a:xfrm>
            <a:prstGeom prst="rect">
              <a:avLst/>
            </a:prstGeom>
          </p:spPr>
        </p:pic>
      </p:grpSp>
      <p:sp>
        <p:nvSpPr>
          <p:cNvPr id="121" name="TextBox 120"/>
          <p:cNvSpPr txBox="1"/>
          <p:nvPr/>
        </p:nvSpPr>
        <p:spPr>
          <a:xfrm>
            <a:off x="4568330" y="41480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/2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02B3F07-A49D-7E42-97A2-C3A433086CEF}"/>
              </a:ext>
            </a:extLst>
          </p:cNvPr>
          <p:cNvSpPr>
            <a:spLocks/>
          </p:cNvSpPr>
          <p:nvPr/>
        </p:nvSpPr>
        <p:spPr>
          <a:xfrm>
            <a:off x="1671907" y="1925315"/>
            <a:ext cx="2297263" cy="1413442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457200" tIns="0" rtlCol="0" anchor="t"/>
          <a:lstStyle/>
          <a:p>
            <a:r>
              <a:rPr lang="en-US" sz="2400" dirty="0" err="1">
                <a:latin typeface="+mj-lt"/>
              </a:rPr>
              <a:t>Gloo</a:t>
            </a:r>
            <a:endParaRPr lang="en-US" sz="2400" dirty="0">
              <a:latin typeface="+mj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712EDC1-ED19-B045-B8E8-E00099C5D4F4}"/>
              </a:ext>
            </a:extLst>
          </p:cNvPr>
          <p:cNvSpPr/>
          <p:nvPr/>
        </p:nvSpPr>
        <p:spPr>
          <a:xfrm>
            <a:off x="3517236" y="940373"/>
            <a:ext cx="1504950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Request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39DE934-C6A1-4647-9FBB-EA9DC90E40A8}"/>
              </a:ext>
            </a:extLst>
          </p:cNvPr>
          <p:cNvSpPr/>
          <p:nvPr/>
        </p:nvSpPr>
        <p:spPr>
          <a:xfrm>
            <a:off x="5216400" y="940373"/>
            <a:ext cx="1504950" cy="40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Emit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2903028A-D65A-2344-A1B9-3CB96AA33803}"/>
              </a:ext>
            </a:extLst>
          </p:cNvPr>
          <p:cNvSpPr>
            <a:spLocks/>
          </p:cNvSpPr>
          <p:nvPr/>
        </p:nvSpPr>
        <p:spPr>
          <a:xfrm>
            <a:off x="3395834" y="2135802"/>
            <a:ext cx="3262552" cy="1039790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2400" dirty="0">
                <a:latin typeface="+mj-lt"/>
              </a:rPr>
              <a:t>Proxy (</a:t>
            </a:r>
            <a:r>
              <a:rPr lang="en-US" sz="2400">
                <a:latin typeface="+mj-lt"/>
              </a:rPr>
              <a:t>Envoy)</a:t>
            </a:r>
            <a:endParaRPr lang="en-US" sz="2400" dirty="0">
              <a:latin typeface="+mj-lt"/>
            </a:endParaRPr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DB27BC81-47E5-5940-9B1B-2B0A5C1EE6AB}"/>
              </a:ext>
            </a:extLst>
          </p:cNvPr>
          <p:cNvSpPr/>
          <p:nvPr/>
        </p:nvSpPr>
        <p:spPr>
          <a:xfrm>
            <a:off x="6164032" y="2224863"/>
            <a:ext cx="418779" cy="361017"/>
          </a:xfrm>
          <a:prstGeom prst="hexagon">
            <a:avLst/>
          </a:prstGeom>
          <a:noFill/>
          <a:ln w="76200">
            <a:solidFill>
              <a:srgbClr val="C045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521A033-B5B8-3741-8FCD-32E8F84119AF}"/>
              </a:ext>
            </a:extLst>
          </p:cNvPr>
          <p:cNvSpPr/>
          <p:nvPr/>
        </p:nvSpPr>
        <p:spPr>
          <a:xfrm>
            <a:off x="3409086" y="2680071"/>
            <a:ext cx="3186978" cy="342900"/>
          </a:xfrm>
          <a:prstGeom prst="rect">
            <a:avLst/>
          </a:prstGeom>
          <a:solidFill>
            <a:srgbClr val="344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Filters: functions, Transformation, </a:t>
            </a:r>
            <a:r>
              <a:rPr lang="mr-IN" sz="1600" dirty="0"/>
              <a:t>…</a:t>
            </a:r>
            <a:endParaRPr lang="en-US" sz="1600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DD7D86B-6D80-4E48-8E2C-4BF2D48B7F07}"/>
              </a:ext>
            </a:extLst>
          </p:cNvPr>
          <p:cNvCxnSpPr>
            <a:cxnSpLocks/>
          </p:cNvCxnSpPr>
          <p:nvPr/>
        </p:nvCxnSpPr>
        <p:spPr>
          <a:xfrm>
            <a:off x="4248007" y="1450874"/>
            <a:ext cx="14411" cy="5486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4F206AED-213C-584C-983B-C8671C8E82DA}"/>
              </a:ext>
            </a:extLst>
          </p:cNvPr>
          <p:cNvSpPr/>
          <p:nvPr/>
        </p:nvSpPr>
        <p:spPr>
          <a:xfrm>
            <a:off x="1758918" y="2474905"/>
            <a:ext cx="1501280" cy="342900"/>
          </a:xfrm>
          <a:prstGeom prst="rect">
            <a:avLst/>
          </a:prstGeom>
          <a:solidFill>
            <a:srgbClr val="12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Plugins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83967D1-03F7-AC49-9644-29687381C0AC}"/>
              </a:ext>
            </a:extLst>
          </p:cNvPr>
          <p:cNvSpPr/>
          <p:nvPr/>
        </p:nvSpPr>
        <p:spPr>
          <a:xfrm>
            <a:off x="1758917" y="2870792"/>
            <a:ext cx="1501280" cy="342900"/>
          </a:xfrm>
          <a:prstGeom prst="rect">
            <a:avLst/>
          </a:prstGeom>
          <a:solidFill>
            <a:srgbClr val="121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Platform support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2FE3905-9F20-B344-A4C2-82E19CC13033}"/>
              </a:ext>
            </a:extLst>
          </p:cNvPr>
          <p:cNvSpPr/>
          <p:nvPr/>
        </p:nvSpPr>
        <p:spPr>
          <a:xfrm>
            <a:off x="46831" y="2012728"/>
            <a:ext cx="1504950" cy="597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Kubernetes Compatible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DAD3CB3-3029-1944-A5B6-370002DE28A3}"/>
              </a:ext>
            </a:extLst>
          </p:cNvPr>
          <p:cNvCxnSpPr/>
          <p:nvPr/>
        </p:nvCxnSpPr>
        <p:spPr>
          <a:xfrm>
            <a:off x="5102104" y="3277528"/>
            <a:ext cx="274320" cy="274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5CD91C2-9143-F442-9210-1EC97CB78672}"/>
              </a:ext>
            </a:extLst>
          </p:cNvPr>
          <p:cNvCxnSpPr/>
          <p:nvPr/>
        </p:nvCxnSpPr>
        <p:spPr>
          <a:xfrm>
            <a:off x="5032107" y="3277528"/>
            <a:ext cx="0" cy="274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B58067-F0C3-2B43-882B-4F5A88FBB20F}"/>
              </a:ext>
            </a:extLst>
          </p:cNvPr>
          <p:cNvCxnSpPr/>
          <p:nvPr/>
        </p:nvCxnSpPr>
        <p:spPr>
          <a:xfrm flipH="1">
            <a:off x="4687789" y="3277528"/>
            <a:ext cx="274320" cy="274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D26184C-D057-3441-AF0B-B5A79B3795EE}"/>
              </a:ext>
            </a:extLst>
          </p:cNvPr>
          <p:cNvCxnSpPr>
            <a:cxnSpLocks/>
          </p:cNvCxnSpPr>
          <p:nvPr/>
        </p:nvCxnSpPr>
        <p:spPr>
          <a:xfrm>
            <a:off x="5968875" y="1418114"/>
            <a:ext cx="14411" cy="5486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155109ED-C2C1-F64C-9940-D42568C5059C}"/>
              </a:ext>
            </a:extLst>
          </p:cNvPr>
          <p:cNvSpPr/>
          <p:nvPr/>
        </p:nvSpPr>
        <p:spPr>
          <a:xfrm>
            <a:off x="53662" y="2680332"/>
            <a:ext cx="1504950" cy="597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Glooctl</a:t>
            </a:r>
            <a:endParaRPr lang="en-US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C5B28FC5-7D60-9947-8FC3-2D1757C52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400" y="3506014"/>
            <a:ext cx="862793" cy="86279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B497CC5-4523-ED44-96A6-5B99280460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82" r="70078"/>
          <a:stretch/>
        </p:blipFill>
        <p:spPr>
          <a:xfrm>
            <a:off x="4548389" y="4055298"/>
            <a:ext cx="534032" cy="56508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B9C108F-4504-FC4F-BE06-3B31BEE2D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076" y="5515878"/>
            <a:ext cx="661028" cy="66102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5D48D12-0ECD-0C4A-B4F4-C2053F864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25" y="5948378"/>
            <a:ext cx="694117" cy="8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6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Gloo</a:t>
            </a:r>
            <a:r>
              <a:rPr lang="en-US" dirty="0"/>
              <a:t> suite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55C384-5BB3-D642-8C45-C4CC74A5AB15}"/>
              </a:ext>
            </a:extLst>
          </p:cNvPr>
          <p:cNvSpPr txBox="1"/>
          <p:nvPr/>
        </p:nvSpPr>
        <p:spPr>
          <a:xfrm>
            <a:off x="271409" y="5820511"/>
            <a:ext cx="3883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Code: http://</a:t>
            </a:r>
            <a:r>
              <a:rPr lang="en-US" dirty="0" err="1"/>
              <a:t>www.github.com</a:t>
            </a:r>
            <a:r>
              <a:rPr lang="en-US" dirty="0"/>
              <a:t>/solo-</a:t>
            </a:r>
            <a:r>
              <a:rPr lang="en-US" dirty="0" err="1"/>
              <a:t>io</a:t>
            </a:r>
            <a:r>
              <a:rPr lang="en-US" dirty="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983484-5CBC-FB4A-B886-D45BB6817D58}"/>
              </a:ext>
            </a:extLst>
          </p:cNvPr>
          <p:cNvSpPr txBox="1"/>
          <p:nvPr/>
        </p:nvSpPr>
        <p:spPr>
          <a:xfrm>
            <a:off x="271409" y="6211992"/>
            <a:ext cx="246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Docs: http://</a:t>
            </a:r>
            <a:r>
              <a:rPr lang="en-US" dirty="0" err="1"/>
              <a:t>gloo.solo.io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FD44D3-2FF3-2645-8508-6B6FDEFDED1D}"/>
              </a:ext>
            </a:extLst>
          </p:cNvPr>
          <p:cNvGrpSpPr/>
          <p:nvPr/>
        </p:nvGrpSpPr>
        <p:grpSpPr>
          <a:xfrm>
            <a:off x="128471" y="1413925"/>
            <a:ext cx="2514919" cy="2292937"/>
            <a:chOff x="128471" y="1296020"/>
            <a:chExt cx="2514919" cy="22929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5CCE2C-A987-9842-987A-26A1A630E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196" y="1296020"/>
              <a:ext cx="1328228" cy="160875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4EFE9D-DD21-9947-9FAE-E17BFD83A46C}"/>
                </a:ext>
              </a:extLst>
            </p:cNvPr>
            <p:cNvSpPr txBox="1"/>
            <p:nvPr/>
          </p:nvSpPr>
          <p:spPr>
            <a:xfrm>
              <a:off x="128471" y="2942626"/>
              <a:ext cx="2514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utura-lt-w01-light"/>
                </a:rPr>
                <a:t>The Function Gateway</a:t>
              </a:r>
            </a:p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33803D-CB8D-654E-BFF2-E97FCBB2FC3D}"/>
              </a:ext>
            </a:extLst>
          </p:cNvPr>
          <p:cNvGrpSpPr/>
          <p:nvPr/>
        </p:nvGrpSpPr>
        <p:grpSpPr>
          <a:xfrm>
            <a:off x="5625383" y="1368058"/>
            <a:ext cx="3555269" cy="2623206"/>
            <a:chOff x="5345076" y="1284342"/>
            <a:chExt cx="3555269" cy="26232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B69F40-361A-0945-AADF-F55F92D52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7417" y="1284342"/>
              <a:ext cx="1390588" cy="16204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B57E38-184E-EE42-AB0F-6536A11F6F96}"/>
                </a:ext>
              </a:extLst>
            </p:cNvPr>
            <p:cNvSpPr txBox="1"/>
            <p:nvPr/>
          </p:nvSpPr>
          <p:spPr>
            <a:xfrm>
              <a:off x="5345076" y="2984218"/>
              <a:ext cx="35552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futura-lt-w01-light"/>
                </a:rPr>
                <a:t>Building, deploying and adding </a:t>
              </a:r>
            </a:p>
            <a:p>
              <a:pPr algn="ctr"/>
              <a:r>
                <a:rPr lang="en-US" dirty="0">
                  <a:latin typeface="futura-lt-w01-light"/>
                </a:rPr>
                <a:t>features to </a:t>
              </a:r>
              <a:r>
                <a:rPr lang="en-US" dirty="0" err="1">
                  <a:latin typeface="futura-lt-w01-light"/>
                </a:rPr>
                <a:t>Gloo</a:t>
              </a:r>
              <a:endParaRPr lang="en-US" dirty="0">
                <a:latin typeface="futura-lt-w01-light"/>
              </a:endParaRPr>
            </a:p>
            <a:p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D415E1-A637-9C40-B123-C1E0A2277945}"/>
              </a:ext>
            </a:extLst>
          </p:cNvPr>
          <p:cNvGrpSpPr/>
          <p:nvPr/>
        </p:nvGrpSpPr>
        <p:grpSpPr>
          <a:xfrm>
            <a:off x="2822136" y="1349548"/>
            <a:ext cx="2624501" cy="2421691"/>
            <a:chOff x="2965487" y="1213239"/>
            <a:chExt cx="2624501" cy="24216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55CB3E-0140-4246-AAA7-BC89EC8AB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63480" y="1213239"/>
              <a:ext cx="2428516" cy="169765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49337C-B3A5-EB4F-9D6A-FDEFF1F7F180}"/>
                </a:ext>
              </a:extLst>
            </p:cNvPr>
            <p:cNvSpPr txBox="1"/>
            <p:nvPr/>
          </p:nvSpPr>
          <p:spPr>
            <a:xfrm>
              <a:off x="2965487" y="2988599"/>
              <a:ext cx="2624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futura-lt-w01-light"/>
                </a:rPr>
                <a:t>Extend </a:t>
              </a:r>
              <a:r>
                <a:rPr lang="en-US" dirty="0" err="1">
                  <a:latin typeface="futura-lt-w01-light"/>
                </a:rPr>
                <a:t>Gloo’s</a:t>
              </a:r>
              <a:r>
                <a:rPr lang="en-US" dirty="0">
                  <a:latin typeface="futura-lt-w01-light"/>
                </a:rPr>
                <a:t> </a:t>
              </a:r>
            </a:p>
            <a:p>
              <a:pPr algn="ctr"/>
              <a:r>
                <a:rPr lang="en-US" dirty="0">
                  <a:latin typeface="futura-lt-w01-light"/>
                </a:rPr>
                <a:t>configuration language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812EB1D-33F3-7A4C-B40E-4BF1F40356F1}"/>
              </a:ext>
            </a:extLst>
          </p:cNvPr>
          <p:cNvGrpSpPr/>
          <p:nvPr/>
        </p:nvGrpSpPr>
        <p:grpSpPr>
          <a:xfrm>
            <a:off x="9359398" y="1353784"/>
            <a:ext cx="2735429" cy="2413219"/>
            <a:chOff x="9359398" y="1213239"/>
            <a:chExt cx="2735429" cy="24132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32061AB-63C0-5440-8B89-3193CF179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35766" y="1213239"/>
              <a:ext cx="1968224" cy="174496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26AC1D-3453-4643-93D4-9C312B374B5C}"/>
                </a:ext>
              </a:extLst>
            </p:cNvPr>
            <p:cNvSpPr txBox="1"/>
            <p:nvPr/>
          </p:nvSpPr>
          <p:spPr>
            <a:xfrm>
              <a:off x="9359398" y="2980127"/>
              <a:ext cx="27354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futura-lt-w01-light"/>
                </a:rPr>
                <a:t>Command-line interface </a:t>
              </a:r>
            </a:p>
            <a:p>
              <a:pPr algn="ctr"/>
              <a:r>
                <a:rPr lang="en-US" dirty="0">
                  <a:latin typeface="futura-lt-w01-light"/>
                </a:rPr>
                <a:t>for configuring </a:t>
              </a:r>
              <a:r>
                <a:rPr lang="en-US" dirty="0" err="1">
                  <a:latin typeface="futura-lt-w01-light"/>
                </a:rPr>
                <a:t>Gloo</a:t>
              </a:r>
              <a:r>
                <a:rPr lang="en-US" dirty="0"/>
                <a:t> 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222B067F-9D13-1D48-874C-92ADDA476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51" y="4495481"/>
            <a:ext cx="1317331" cy="167583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F98C276-DCD8-F545-916A-6C2C7F6CCCB7}"/>
              </a:ext>
            </a:extLst>
          </p:cNvPr>
          <p:cNvSpPr/>
          <p:nvPr/>
        </p:nvSpPr>
        <p:spPr>
          <a:xfrm>
            <a:off x="4355016" y="61049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futura-lt-w01-light"/>
              </a:rPr>
              <a:t>Debug hybrid app</a:t>
            </a:r>
          </a:p>
        </p:txBody>
      </p:sp>
    </p:spTree>
    <p:extLst>
      <p:ext uri="{BB962C8B-B14F-4D97-AF65-F5344CB8AC3E}">
        <p14:creationId xmlns:p14="http://schemas.microsoft.com/office/powerpoint/2010/main" val="439433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/>
              <a:t>Hybrid app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208521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160A37-FAF2-7144-B226-A5A5B0CF03A0}"/>
              </a:ext>
            </a:extLst>
          </p:cNvPr>
          <p:cNvSpPr txBox="1"/>
          <p:nvPr/>
        </p:nvSpPr>
        <p:spPr>
          <a:xfrm>
            <a:off x="7559734" y="1281061"/>
            <a:ext cx="1957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1">
                    <a:tint val="75000"/>
                  </a:schemeClr>
                </a:solidFill>
              </a:rPr>
              <a:t>the solo team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8C67F-9403-7046-B3CF-C8B13506B3F1}"/>
              </a:ext>
            </a:extLst>
          </p:cNvPr>
          <p:cNvSpPr txBox="1"/>
          <p:nvPr/>
        </p:nvSpPr>
        <p:spPr>
          <a:xfrm>
            <a:off x="2674807" y="469924"/>
            <a:ext cx="684238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tint val="75000"/>
                  </a:schemeClr>
                </a:solidFill>
              </a:rPr>
              <a:t>Happy </a:t>
            </a:r>
            <a:r>
              <a:rPr lang="en-US" sz="4400" dirty="0" err="1">
                <a:solidFill>
                  <a:schemeClr val="tx1">
                    <a:tint val="75000"/>
                  </a:schemeClr>
                </a:solidFill>
              </a:rPr>
              <a:t>glooing</a:t>
            </a:r>
            <a:r>
              <a:rPr lang="en-US" sz="4400" dirty="0">
                <a:solidFill>
                  <a:schemeClr val="tx1">
                    <a:tint val="75000"/>
                  </a:schemeClr>
                </a:solidFill>
              </a:rPr>
              <a:t> &amp; squashing ! 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339593" y="5211303"/>
            <a:ext cx="5512814" cy="1394207"/>
            <a:chOff x="3955885" y="3140765"/>
            <a:chExt cx="5512814" cy="13942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885" y="3140765"/>
              <a:ext cx="929599" cy="12187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861245-FA75-F443-91B1-310F0735B071}"/>
                </a:ext>
              </a:extLst>
            </p:cNvPr>
            <p:cNvSpPr txBox="1"/>
            <p:nvPr/>
          </p:nvSpPr>
          <p:spPr>
            <a:xfrm>
              <a:off x="5190284" y="3334643"/>
              <a:ext cx="42784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Visit us: </a:t>
              </a:r>
              <a:r>
                <a:rPr lang="en-US" sz="2400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www.solo.io</a:t>
              </a:r>
              <a:endPara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  <a:p>
              <a:r>
                <a:rPr lang="en-US" sz="2400" dirty="0" err="1"/>
                <a:t>Github</a:t>
              </a:r>
              <a:r>
                <a:rPr lang="en-US" sz="2400" dirty="0"/>
                <a:t>: </a:t>
              </a:r>
              <a:r>
                <a:rPr lang="en-US" sz="2400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www.github.com</a:t>
              </a:r>
              <a:r>
                <a: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/solo-</a:t>
              </a:r>
              <a:r>
                <a:rPr lang="en-US" sz="2400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io</a:t>
              </a:r>
              <a:endPara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  <a:p>
              <a:r>
                <a:rPr lang="en-US" sz="2400" dirty="0"/>
                <a:t>Twitter: </a:t>
              </a:r>
              <a:r>
                <a:rPr 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@</a:t>
              </a:r>
              <a:r>
                <a:rPr lang="en-US" sz="2400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idit_levine</a:t>
              </a:r>
              <a:endPara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449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83A85-9C0F-624A-9246-F16A32A2F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2113" r="1376" b="2858"/>
          <a:stretch/>
        </p:blipFill>
        <p:spPr>
          <a:xfrm>
            <a:off x="2232794" y="1574184"/>
            <a:ext cx="7929563" cy="4212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27767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 err="1"/>
              <a:t>OpenTracing</a:t>
            </a:r>
            <a:endParaRPr lang="en-US" sz="55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Solution I</a:t>
            </a:r>
          </a:p>
        </p:txBody>
      </p:sp>
    </p:spTree>
    <p:extLst>
      <p:ext uri="{BB962C8B-B14F-4D97-AF65-F5344CB8AC3E}">
        <p14:creationId xmlns:p14="http://schemas.microsoft.com/office/powerpoint/2010/main" val="284954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OpenTracing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57526" y="2443163"/>
            <a:ext cx="914400" cy="914400"/>
          </a:xfrm>
          <a:prstGeom prst="ellipse">
            <a:avLst/>
          </a:prstGeom>
          <a:solidFill>
            <a:srgbClr val="158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5276" y="1979635"/>
            <a:ext cx="5829300" cy="0"/>
          </a:xfrm>
          <a:prstGeom prst="line">
            <a:avLst/>
          </a:prstGeom>
          <a:ln w="28575">
            <a:solidFill>
              <a:srgbClr val="C28F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838326" y="3509963"/>
            <a:ext cx="914400" cy="914400"/>
          </a:xfrm>
          <a:prstGeom prst="ellipse">
            <a:avLst/>
          </a:prstGeom>
          <a:solidFill>
            <a:srgbClr val="158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971926" y="3967163"/>
            <a:ext cx="914400" cy="914400"/>
          </a:xfrm>
          <a:prstGeom prst="ellipse">
            <a:avLst/>
          </a:prstGeom>
          <a:solidFill>
            <a:srgbClr val="158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2752726" y="5472113"/>
            <a:ext cx="914400" cy="914400"/>
          </a:xfrm>
          <a:prstGeom prst="ellipse">
            <a:avLst/>
          </a:prstGeom>
          <a:solidFill>
            <a:srgbClr val="158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1" name="Oval 10"/>
          <p:cNvSpPr/>
          <p:nvPr/>
        </p:nvSpPr>
        <p:spPr>
          <a:xfrm>
            <a:off x="612648" y="4867276"/>
            <a:ext cx="914400" cy="914400"/>
          </a:xfrm>
          <a:prstGeom prst="ellipse">
            <a:avLst/>
          </a:prstGeom>
          <a:solidFill>
            <a:srgbClr val="158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14727" y="1660634"/>
            <a:ext cx="0" cy="782342"/>
          </a:xfrm>
          <a:prstGeom prst="straightConnector1">
            <a:avLst/>
          </a:prstGeom>
          <a:ln w="444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8" idx="7"/>
          </p:cNvCxnSpPr>
          <p:nvPr/>
        </p:nvCxnSpPr>
        <p:spPr>
          <a:xfrm flipH="1">
            <a:off x="2618815" y="3127438"/>
            <a:ext cx="495863" cy="51643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9" idx="1"/>
          </p:cNvCxnSpPr>
          <p:nvPr/>
        </p:nvCxnSpPr>
        <p:spPr>
          <a:xfrm>
            <a:off x="3705226" y="3328987"/>
            <a:ext cx="400611" cy="77208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1" idx="7"/>
          </p:cNvCxnSpPr>
          <p:nvPr/>
        </p:nvCxnSpPr>
        <p:spPr>
          <a:xfrm flipH="1">
            <a:off x="1393137" y="4271963"/>
            <a:ext cx="573775" cy="72922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5"/>
            <a:endCxn id="10" idx="0"/>
          </p:cNvCxnSpPr>
          <p:nvPr/>
        </p:nvCxnSpPr>
        <p:spPr>
          <a:xfrm>
            <a:off x="2618815" y="4290452"/>
            <a:ext cx="591111" cy="118166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4516" y="2074610"/>
            <a:ext cx="127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Edge service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83303" y="2145131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Unique ID → {context</a:t>
            </a:r>
            <a:r>
              <a:rPr lang="en-US" dirty="0"/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58659" y="3055633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{context}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52794" y="3362342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{context}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2982" y="432879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{context}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63803" y="4466666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{context}</a:t>
            </a:r>
          </a:p>
        </p:txBody>
      </p:sp>
      <p:sp>
        <p:nvSpPr>
          <p:cNvPr id="3" name="Rectangle 2"/>
          <p:cNvSpPr/>
          <p:nvPr/>
        </p:nvSpPr>
        <p:spPr>
          <a:xfrm>
            <a:off x="6886576" y="873502"/>
            <a:ext cx="46831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000" dirty="0"/>
              <a:t> assign a unique identifier to each request at the edge service </a:t>
            </a:r>
          </a:p>
          <a:p>
            <a:pPr>
              <a:buFont typeface="+mj-lt"/>
              <a:buAutoNum type="arabicPeriod"/>
            </a:pPr>
            <a:endParaRPr lang="en-US" sz="2000" dirty="0"/>
          </a:p>
          <a:p>
            <a:pPr>
              <a:buFont typeface="+mj-lt"/>
              <a:buAutoNum type="arabicPeriod"/>
            </a:pPr>
            <a:r>
              <a:rPr lang="en-US" sz="2000" dirty="0"/>
              <a:t> store it in a context object, along with other metadata </a:t>
            </a:r>
          </a:p>
          <a:p>
            <a:pPr>
              <a:buFont typeface="+mj-lt"/>
              <a:buAutoNum type="arabicPeriod"/>
            </a:pPr>
            <a:endParaRPr lang="en-US" sz="2000" dirty="0"/>
          </a:p>
          <a:p>
            <a:pPr>
              <a:buFont typeface="+mj-lt"/>
              <a:buAutoNum type="arabicPeriod"/>
            </a:pPr>
            <a:r>
              <a:rPr lang="en-US" sz="2000" dirty="0"/>
              <a:t> propagate the context across process boundaries (in-band) </a:t>
            </a:r>
          </a:p>
          <a:p>
            <a:pPr>
              <a:buFont typeface="+mj-lt"/>
              <a:buAutoNum type="arabicPeriod"/>
            </a:pPr>
            <a:endParaRPr lang="en-US" sz="2000" dirty="0"/>
          </a:p>
          <a:p>
            <a:pPr>
              <a:buFont typeface="+mj-lt"/>
              <a:buAutoNum type="arabicPeriod"/>
            </a:pPr>
            <a:r>
              <a:rPr lang="en-US" sz="2000" dirty="0"/>
              <a:t> baggage is arbitrary K/V </a:t>
            </a:r>
          </a:p>
          <a:p>
            <a:pPr>
              <a:buFont typeface="+mj-lt"/>
              <a:buAutoNum type="arabicPeriod"/>
            </a:pPr>
            <a:endParaRPr lang="en-US" sz="2000" dirty="0"/>
          </a:p>
          <a:p>
            <a:pPr>
              <a:buFont typeface="+mj-lt"/>
              <a:buAutoNum type="arabicPeriod"/>
            </a:pPr>
            <a:r>
              <a:rPr lang="en-US" sz="2000" dirty="0"/>
              <a:t> capture timing, events, tags and collect them out of band (</a:t>
            </a:r>
            <a:r>
              <a:rPr lang="en-US" sz="2000" dirty="0" err="1"/>
              <a:t>async</a:t>
            </a:r>
            <a:r>
              <a:rPr lang="en-US" sz="2000" dirty="0"/>
              <a:t>) </a:t>
            </a:r>
          </a:p>
          <a:p>
            <a:pPr>
              <a:buFont typeface="+mj-lt"/>
              <a:buAutoNum type="arabicPeriod"/>
            </a:pPr>
            <a:endParaRPr lang="en-US" sz="2000" dirty="0"/>
          </a:p>
          <a:p>
            <a:pPr>
              <a:buFont typeface="+mj-lt"/>
              <a:buAutoNum type="arabicPeriod"/>
            </a:pPr>
            <a:r>
              <a:rPr lang="en-US" sz="2000" dirty="0"/>
              <a:t>re-assemble the call tree from the storage for the UI </a:t>
            </a:r>
          </a:p>
        </p:txBody>
      </p:sp>
    </p:spTree>
    <p:extLst>
      <p:ext uri="{BB962C8B-B14F-4D97-AF65-F5344CB8AC3E}">
        <p14:creationId xmlns:p14="http://schemas.microsoft.com/office/powerpoint/2010/main" val="30911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57526" y="2443163"/>
            <a:ext cx="914400" cy="914400"/>
          </a:xfrm>
          <a:prstGeom prst="ellipse">
            <a:avLst/>
          </a:prstGeom>
          <a:solidFill>
            <a:srgbClr val="158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838326" y="3509963"/>
            <a:ext cx="914400" cy="914400"/>
          </a:xfrm>
          <a:prstGeom prst="ellipse">
            <a:avLst/>
          </a:prstGeom>
          <a:solidFill>
            <a:srgbClr val="158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971926" y="3967163"/>
            <a:ext cx="914400" cy="914400"/>
          </a:xfrm>
          <a:prstGeom prst="ellipse">
            <a:avLst/>
          </a:prstGeom>
          <a:solidFill>
            <a:srgbClr val="158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2752726" y="5472113"/>
            <a:ext cx="914400" cy="914400"/>
          </a:xfrm>
          <a:prstGeom prst="ellipse">
            <a:avLst/>
          </a:prstGeom>
          <a:solidFill>
            <a:srgbClr val="158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1" name="Oval 10"/>
          <p:cNvSpPr/>
          <p:nvPr/>
        </p:nvSpPr>
        <p:spPr>
          <a:xfrm>
            <a:off x="612648" y="4867276"/>
            <a:ext cx="914400" cy="914400"/>
          </a:xfrm>
          <a:prstGeom prst="ellipse">
            <a:avLst/>
          </a:prstGeom>
          <a:solidFill>
            <a:srgbClr val="158C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17" name="Straight Arrow Connector 16"/>
          <p:cNvCxnSpPr>
            <a:endCxn id="8" idx="7"/>
          </p:cNvCxnSpPr>
          <p:nvPr/>
        </p:nvCxnSpPr>
        <p:spPr>
          <a:xfrm flipH="1">
            <a:off x="2618815" y="3127438"/>
            <a:ext cx="495863" cy="51643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9" idx="1"/>
          </p:cNvCxnSpPr>
          <p:nvPr/>
        </p:nvCxnSpPr>
        <p:spPr>
          <a:xfrm>
            <a:off x="3705226" y="3328987"/>
            <a:ext cx="400611" cy="77208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1" idx="7"/>
          </p:cNvCxnSpPr>
          <p:nvPr/>
        </p:nvCxnSpPr>
        <p:spPr>
          <a:xfrm flipH="1">
            <a:off x="1393137" y="4271963"/>
            <a:ext cx="573775" cy="72922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5"/>
            <a:endCxn id="10" idx="0"/>
          </p:cNvCxnSpPr>
          <p:nvPr/>
        </p:nvCxnSpPr>
        <p:spPr>
          <a:xfrm>
            <a:off x="2618815" y="4290452"/>
            <a:ext cx="591111" cy="118166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4516" y="2074610"/>
            <a:ext cx="127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Edge service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83303" y="2145131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Unique ID → {context</a:t>
            </a:r>
            <a:r>
              <a:rPr lang="en-US" dirty="0"/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58659" y="3055633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{context}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52794" y="3362342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{context}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2982" y="432879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{context}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63803" y="4466666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{context}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743700" y="2099992"/>
            <a:ext cx="4730686" cy="30706"/>
          </a:xfrm>
          <a:prstGeom prst="line">
            <a:avLst/>
          </a:prstGeom>
          <a:ln w="12700">
            <a:solidFill>
              <a:srgbClr val="C28F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181852" y="2396676"/>
            <a:ext cx="4292535" cy="546550"/>
          </a:xfrm>
          <a:prstGeom prst="rect">
            <a:avLst/>
          </a:prstGeom>
          <a:solidFill>
            <a:srgbClr val="0FC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44446" y="3136069"/>
            <a:ext cx="2795585" cy="550123"/>
          </a:xfrm>
          <a:prstGeom prst="rect">
            <a:avLst/>
          </a:prstGeom>
          <a:solidFill>
            <a:srgbClr val="C28F2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140031" y="5357821"/>
            <a:ext cx="1334355" cy="485768"/>
          </a:xfrm>
          <a:prstGeom prst="rect">
            <a:avLst/>
          </a:prstGeom>
          <a:solidFill>
            <a:srgbClr val="0EB1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29514" y="3879035"/>
            <a:ext cx="1028700" cy="546550"/>
          </a:xfrm>
          <a:prstGeom prst="rect">
            <a:avLst/>
          </a:prstGeom>
          <a:solidFill>
            <a:srgbClr val="158C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58214" y="4618428"/>
            <a:ext cx="1581817" cy="546550"/>
          </a:xfrm>
          <a:prstGeom prst="rect">
            <a:avLst/>
          </a:prstGeom>
          <a:solidFill>
            <a:srgbClr val="F5B5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743700" y="2669951"/>
            <a:ext cx="228600" cy="2930754"/>
            <a:chOff x="6743700" y="2669951"/>
            <a:chExt cx="228600" cy="2930754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743700" y="2669951"/>
              <a:ext cx="0" cy="29307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743700" y="2669951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743700" y="5600705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997345" y="3328987"/>
            <a:ext cx="184508" cy="1672200"/>
            <a:chOff x="6743700" y="2669951"/>
            <a:chExt cx="228600" cy="2930754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6743700" y="2669951"/>
              <a:ext cx="0" cy="29307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743700" y="2669951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743700" y="5600705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931108" y="3988762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TRACE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7344446" y="6086473"/>
            <a:ext cx="4129940" cy="228600"/>
            <a:chOff x="7344446" y="6157913"/>
            <a:chExt cx="4129940" cy="2286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7344446" y="6386513"/>
              <a:ext cx="41299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7344446" y="6157913"/>
              <a:ext cx="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1474386" y="6157913"/>
              <a:ext cx="0" cy="228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8742238" y="6417228"/>
            <a:ext cx="85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SPANS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7F9105A-7502-1241-B5BF-257F94DD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OpenTracing</a:t>
            </a:r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295276" y="1979635"/>
            <a:ext cx="5829300" cy="0"/>
          </a:xfrm>
          <a:prstGeom prst="line">
            <a:avLst/>
          </a:prstGeom>
          <a:ln w="28575">
            <a:solidFill>
              <a:srgbClr val="C28F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514727" y="1660634"/>
            <a:ext cx="0" cy="782342"/>
          </a:xfrm>
          <a:prstGeom prst="straightConnector1">
            <a:avLst/>
          </a:prstGeom>
          <a:ln w="444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978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OpenTracing</a:t>
            </a:r>
            <a:r>
              <a:rPr lang="en-US" dirty="0"/>
              <a:t> Architecture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42607"/>
            <a:ext cx="10515600" cy="2635991"/>
          </a:xfrm>
        </p:spPr>
        <p:txBody>
          <a:bodyPr>
            <a:normAutofit fontScale="85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/>
              <a:t>spans - basic unit of timing and causality. can be tagged with key/value pairs. logs - structured data recorded on a span.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/>
              <a:t>span context - serializable format for linking spans across network boundaries. carries baggage, such as a request and client IDs.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/>
              <a:t>tracers - anything that plugs into the </a:t>
            </a:r>
            <a:r>
              <a:rPr lang="en-US" altLang="en-US" dirty="0" err="1"/>
              <a:t>OpenTracing</a:t>
            </a:r>
            <a:r>
              <a:rPr lang="en-US" altLang="en-US" dirty="0"/>
              <a:t> API to record information. </a:t>
            </a:r>
            <a:r>
              <a:rPr lang="en-US" altLang="en-US" dirty="0" err="1"/>
              <a:t>zipKin</a:t>
            </a:r>
            <a:r>
              <a:rPr lang="en-US" altLang="en-US" dirty="0"/>
              <a:t>, jaeger &amp; </a:t>
            </a:r>
            <a:r>
              <a:rPr lang="en-US" altLang="en-US" dirty="0" err="1"/>
              <a:t>lightstep</a:t>
            </a:r>
            <a:r>
              <a:rPr lang="en-US" altLang="en-US" dirty="0"/>
              <a:t>. but also metrics (Prometheus) and logging.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1027" name="Picture 3" descr="age8image58033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82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e8image5825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6270D-1FCF-E440-B20C-DE2EEB735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22" y="1333643"/>
            <a:ext cx="10814417" cy="22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03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22653</TotalTime>
  <Words>1836</Words>
  <Application>Microsoft Macintosh PowerPoint</Application>
  <PresentationFormat>Widescreen</PresentationFormat>
  <Paragraphs>407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ArialMT</vt:lpstr>
      <vt:lpstr>avenir-lt-w01_35-light1475496</vt:lpstr>
      <vt:lpstr>Calibri</vt:lpstr>
      <vt:lpstr>Calibri Light</vt:lpstr>
      <vt:lpstr>Courier New</vt:lpstr>
      <vt:lpstr>futura-lt-w01-light</vt:lpstr>
      <vt:lpstr>Helvetica</vt:lpstr>
      <vt:lpstr>Mangal</vt:lpstr>
      <vt:lpstr>Office Theme</vt:lpstr>
      <vt:lpstr>Debugging Microservices</vt:lpstr>
      <vt:lpstr>Debugging microservices applications is hard</vt:lpstr>
      <vt:lpstr>The problem</vt:lpstr>
      <vt:lpstr>The problem</vt:lpstr>
      <vt:lpstr>The problem</vt:lpstr>
      <vt:lpstr>OpenTracing</vt:lpstr>
      <vt:lpstr>OpenTracing</vt:lpstr>
      <vt:lpstr>OpenTracing</vt:lpstr>
      <vt:lpstr>OpenTracing Architecture </vt:lpstr>
      <vt:lpstr>OpenTracing</vt:lpstr>
      <vt:lpstr>OpenTracing</vt:lpstr>
      <vt:lpstr>OpenTracing uses</vt:lpstr>
      <vt:lpstr>OpenTracing uses</vt:lpstr>
      <vt:lpstr>Squash</vt:lpstr>
      <vt:lpstr>Squash</vt:lpstr>
      <vt:lpstr>Squash</vt:lpstr>
      <vt:lpstr>Squash Architecture</vt:lpstr>
      <vt:lpstr>Squash Architecture: vs code extension</vt:lpstr>
      <vt:lpstr>Squash Architecture: Squash Server</vt:lpstr>
      <vt:lpstr>Squash Architecture: Squash Client</vt:lpstr>
      <vt:lpstr>Squash high level Architecture</vt:lpstr>
      <vt:lpstr>Squash high level Architecture</vt:lpstr>
      <vt:lpstr>Squash: open source project </vt:lpstr>
      <vt:lpstr>Service mesh</vt:lpstr>
      <vt:lpstr>Service Mesh </vt:lpstr>
      <vt:lpstr>Envoy – data plane</vt:lpstr>
      <vt:lpstr>control plane</vt:lpstr>
      <vt:lpstr>Service mesh, OpenTracing, and Squash</vt:lpstr>
      <vt:lpstr>The whole solution</vt:lpstr>
      <vt:lpstr>The whole solution</vt:lpstr>
      <vt:lpstr>Service Mesh</vt:lpstr>
      <vt:lpstr>Hybrid apps</vt:lpstr>
      <vt:lpstr>The problem: disparate ecosystems, hard transition</vt:lpstr>
      <vt:lpstr>The vision: hybrid app</vt:lpstr>
      <vt:lpstr>The vision: hybrid app</vt:lpstr>
      <vt:lpstr>The solution in 3 steps</vt:lpstr>
      <vt:lpstr>The Function Gateway</vt:lpstr>
      <vt:lpstr>Step 1. Breaking the ecosystem into functions</vt:lpstr>
      <vt:lpstr>Step 2. Building hybrid apps</vt:lpstr>
      <vt:lpstr>Step 3. unified ecosystem for debugging </vt:lpstr>
      <vt:lpstr>Gloo suite</vt:lpstr>
      <vt:lpstr>Hybrid app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update, Jan 2018</dc:title>
  <dc:creator>Erel Levine</dc:creator>
  <cp:lastModifiedBy>Idit Levine</cp:lastModifiedBy>
  <cp:revision>276</cp:revision>
  <cp:lastPrinted>2018-03-01T14:47:39Z</cp:lastPrinted>
  <dcterms:created xsi:type="dcterms:W3CDTF">2018-01-19T22:24:00Z</dcterms:created>
  <dcterms:modified xsi:type="dcterms:W3CDTF">2018-03-05T00:32:06Z</dcterms:modified>
</cp:coreProperties>
</file>