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4"/>
  </p:notesMasterIdLst>
  <p:sldIdLst>
    <p:sldId id="348" r:id="rId2"/>
    <p:sldId id="305" r:id="rId3"/>
    <p:sldId id="349" r:id="rId4"/>
    <p:sldId id="350" r:id="rId5"/>
    <p:sldId id="351" r:id="rId6"/>
    <p:sldId id="352" r:id="rId7"/>
    <p:sldId id="354" r:id="rId8"/>
    <p:sldId id="303" r:id="rId9"/>
    <p:sldId id="304" r:id="rId10"/>
    <p:sldId id="325" r:id="rId11"/>
    <p:sldId id="306" r:id="rId12"/>
    <p:sldId id="355" r:id="rId13"/>
    <p:sldId id="361" r:id="rId14"/>
    <p:sldId id="309" r:id="rId15"/>
    <p:sldId id="316" r:id="rId16"/>
    <p:sldId id="326" r:id="rId17"/>
    <p:sldId id="335" r:id="rId18"/>
    <p:sldId id="336" r:id="rId19"/>
    <p:sldId id="318" r:id="rId20"/>
    <p:sldId id="317" r:id="rId21"/>
    <p:sldId id="319" r:id="rId22"/>
    <p:sldId id="320" r:id="rId23"/>
    <p:sldId id="357" r:id="rId24"/>
    <p:sldId id="311" r:id="rId25"/>
    <p:sldId id="327" r:id="rId26"/>
    <p:sldId id="328" r:id="rId27"/>
    <p:sldId id="337" r:id="rId28"/>
    <p:sldId id="358" r:id="rId29"/>
    <p:sldId id="359" r:id="rId30"/>
    <p:sldId id="339" r:id="rId31"/>
    <p:sldId id="312" r:id="rId32"/>
    <p:sldId id="360" r:id="rId33"/>
    <p:sldId id="333" r:id="rId34"/>
    <p:sldId id="334" r:id="rId35"/>
    <p:sldId id="332" r:id="rId36"/>
    <p:sldId id="314" r:id="rId37"/>
    <p:sldId id="338" r:id="rId38"/>
    <p:sldId id="344" r:id="rId39"/>
    <p:sldId id="340" r:id="rId40"/>
    <p:sldId id="310" r:id="rId41"/>
    <p:sldId id="331" r:id="rId42"/>
    <p:sldId id="308" r:id="rId4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9" autoAdjust="0"/>
    <p:restoredTop sz="99862" autoAdjust="0"/>
  </p:normalViewPr>
  <p:slideViewPr>
    <p:cSldViewPr snapToGrid="0" showGuides="1">
      <p:cViewPr varScale="1">
        <p:scale>
          <a:sx n="110" d="100"/>
          <a:sy n="110" d="100"/>
        </p:scale>
        <p:origin x="-848" y="-1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2C7BD-B283-444D-B298-87B7D7BE6B4B}" type="datetimeFigureOut">
              <a:t>06/03/18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25354-0F11-4745-811F-3CC650A3161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98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8013" y="381000"/>
            <a:ext cx="4117975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45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8013" y="381000"/>
            <a:ext cx="4117975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45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8013" y="381000"/>
            <a:ext cx="4117975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45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JEP 312: Global safepoint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25354-0F11-4745-811F-3CC650A31611}" type="slidenum">
              <a:rPr lang="uk-UA"/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821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8013" y="381000"/>
            <a:ext cx="4117975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45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8013" y="381000"/>
            <a:ext cx="4117975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4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hyperlink" Target="mailto:@azulsystems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://www.azulsystems.com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Azul_HomepageBan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"/>
          <a:stretch>
            <a:fillRect/>
          </a:stretch>
        </p:blipFill>
        <p:spPr bwMode="auto">
          <a:xfrm>
            <a:off x="0" y="2"/>
            <a:ext cx="9144000" cy="427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17155" y="4090459"/>
            <a:ext cx="1522412" cy="184652"/>
          </a:xfrm>
          <a:prstGeom prst="rect">
            <a:avLst/>
          </a:prstGeom>
          <a:noFill/>
        </p:spPr>
        <p:txBody>
          <a:bodyPr lIns="91425" tIns="45713" rIns="91425" bIns="45713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3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© Copyright Azul Systems 2015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"/>
            <a:ext cx="9144000" cy="539750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8" descr="Azul_Logo_horz Wht.eps"/>
          <p:cNvPicPr>
            <a:picLocks noChangeAspect="1"/>
          </p:cNvPicPr>
          <p:nvPr/>
        </p:nvPicPr>
        <p:blipFill>
          <a:blip r:embed="rId3" cstate="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1" y="152137"/>
            <a:ext cx="1042988" cy="2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Blue-twitter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607" y="4503974"/>
            <a:ext cx="732886" cy="61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hlinkClick r:id="rId4"/>
          </p:cNvPr>
          <p:cNvSpPr txBox="1"/>
          <p:nvPr/>
        </p:nvSpPr>
        <p:spPr>
          <a:xfrm>
            <a:off x="6618438" y="4560460"/>
            <a:ext cx="2170196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spc="60" dirty="0" smtClean="0">
                <a:solidFill>
                  <a:srgbClr val="469AEA"/>
                </a:solidFill>
                <a:latin typeface="+mn-lt"/>
                <a:ea typeface="+mn-ea"/>
                <a:cs typeface="+mn-cs"/>
              </a:rPr>
              <a:t>@</a:t>
            </a:r>
            <a:r>
              <a:rPr lang="en-US" sz="2800" kern="0" spc="60" dirty="0" err="1" smtClean="0">
                <a:solidFill>
                  <a:srgbClr val="469AEA"/>
                </a:solidFill>
                <a:latin typeface="+mn-lt"/>
                <a:ea typeface="+mn-ea"/>
                <a:cs typeface="+mn-cs"/>
              </a:rPr>
              <a:t>speakjava</a:t>
            </a:r>
            <a:endParaRPr lang="en-US" sz="2800" kern="0" spc="60" dirty="0">
              <a:solidFill>
                <a:srgbClr val="469AE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hlinkClick r:id="rId6"/>
          </p:cNvPr>
          <p:cNvSpPr txBox="1"/>
          <p:nvPr/>
        </p:nvSpPr>
        <p:spPr>
          <a:xfrm>
            <a:off x="380912" y="4993203"/>
            <a:ext cx="1783775" cy="461651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spc="40" dirty="0" smtClean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n-lt"/>
                <a:ea typeface="+mn-ea"/>
                <a:cs typeface="+mn-cs"/>
              </a:rPr>
              <a:t>azul.com</a:t>
            </a:r>
            <a:endParaRPr lang="en-US" sz="2400" kern="0" spc="40" dirty="0">
              <a:solidFill>
                <a:schemeClr val="tx1">
                  <a:lumMod val="75000"/>
                  <a:lumOff val="25000"/>
                  <a:alpha val="87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693957"/>
            <a:ext cx="7772400" cy="1225021"/>
          </a:xfrm>
        </p:spPr>
        <p:txBody>
          <a:bodyPr/>
          <a:lstStyle>
            <a:lvl1pPr algn="ctr">
              <a:lnSpc>
                <a:spcPts val="4340"/>
              </a:lnSpc>
              <a:defRPr sz="3600" b="0" spc="-1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49269" y="4358410"/>
            <a:ext cx="2999799" cy="316436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F2970D"/>
                </a:solidFill>
              </a:defRPr>
            </a:lvl1pPr>
            <a:lvl2pPr marL="0" indent="0">
              <a:lnSpc>
                <a:spcPts val="2700"/>
              </a:lnSpc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93634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89680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15838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Simon Ritter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9266" y="4736762"/>
            <a:ext cx="3187409" cy="271079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Deputy CTO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42363" y="5410729"/>
            <a:ext cx="401637" cy="30427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E7BE9-4277-B548-A872-0DB9320F3C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2671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6092" y="1257533"/>
            <a:ext cx="8259184" cy="38352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6332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9144000" cy="10305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034525"/>
            <a:ext cx="9144000" cy="4373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7182" y="5408085"/>
            <a:ext cx="3806825" cy="3069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8" descr="Azul_Logo_horzRGB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5474230"/>
            <a:ext cx="768350" cy="17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5AEAD-DB17-114E-BD69-5875387497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5779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0" y="4"/>
            <a:ext cx="9144000" cy="42743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1695461"/>
            <a:ext cx="7772400" cy="1135062"/>
          </a:xfrm>
        </p:spPr>
        <p:txBody>
          <a:bodyPr/>
          <a:lstStyle>
            <a:lvl1pPr algn="ctr">
              <a:lnSpc>
                <a:spcPts val="4340"/>
              </a:lnSpc>
              <a:defRPr sz="3600" b="0" cap="none" spc="-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839181"/>
            <a:ext cx="7772400" cy="874609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898989"/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6BD65-178D-9949-8380-43C4518F3B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09648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C47E1-6A47-A044-96B9-6034F14443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25316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5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134922" y="5463540"/>
            <a:ext cx="920038" cy="152400"/>
          </a:xfrm>
          <a:prstGeom prst="rect">
            <a:avLst/>
          </a:prstGeom>
        </p:spPr>
        <p:txBody>
          <a:bodyPr lIns="71332" tIns="35666" rIns="71332" bIns="35666"/>
          <a:lstStyle/>
          <a:p>
            <a:fld id="{4747FDB8-79C8-BF4A-AC51-81C46455019B}" type="datetime1">
              <a:rPr lang="en-US" smtClean="0"/>
              <a:pPr/>
              <a:t>06/03/18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68779" y="5463540"/>
            <a:ext cx="2057937" cy="152400"/>
          </a:xfrm>
          <a:prstGeom prst="rect">
            <a:avLst/>
          </a:prstGeom>
        </p:spPr>
        <p:txBody>
          <a:bodyPr lIns="71332" tIns="35666" rIns="71332" bIns="35666"/>
          <a:lstStyle/>
          <a:p>
            <a:r>
              <a:rPr/>
              <a:t>Oracle Confidential – Internal/Restricted/Highly Restricted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AA63-D034-42AE-91FA-B13B9518C7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75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Azul_HomepageBannerNoA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t="24358" r="52129" b="67078"/>
          <a:stretch>
            <a:fillRect/>
          </a:stretch>
        </p:blipFill>
        <p:spPr bwMode="auto">
          <a:xfrm>
            <a:off x="5378450" y="5410730"/>
            <a:ext cx="3765550" cy="30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 flipV="1">
            <a:off x="0" y="3"/>
            <a:ext cx="9144000" cy="1034521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8" name="Picture 12" descr="Azul_Logo_horzRGB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5474230"/>
            <a:ext cx="768350" cy="17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5" y="301624"/>
            <a:ext cx="8258174" cy="78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54128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363" y="5410729"/>
            <a:ext cx="401637" cy="30427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2D56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E2FC4D1-CFE1-1644-80C9-D9B80B8EC0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63746" y="5410144"/>
            <a:ext cx="1222619" cy="304856"/>
          </a:xfrm>
          <a:prstGeom prst="rect">
            <a:avLst/>
          </a:prstGeom>
          <a:gradFill>
            <a:gsLst>
              <a:gs pos="1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24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6" name="TextBox 14"/>
          <p:cNvSpPr txBox="1">
            <a:spLocks noChangeArrowheads="1"/>
          </p:cNvSpPr>
          <p:nvPr/>
        </p:nvSpPr>
        <p:spPr bwMode="auto">
          <a:xfrm>
            <a:off x="507625" y="5489371"/>
            <a:ext cx="1678382" cy="1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 dirty="0" smtClean="0">
                <a:solidFill>
                  <a:srgbClr val="BFBFBF"/>
                </a:solidFill>
              </a:rPr>
              <a:t>© Copyright Azul Systems 2018</a:t>
            </a:r>
          </a:p>
        </p:txBody>
      </p:sp>
    </p:spTree>
    <p:extLst>
      <p:ext uri="{BB962C8B-B14F-4D97-AF65-F5344CB8AC3E}">
        <p14:creationId xmlns:p14="http://schemas.microsoft.com/office/powerpoint/2010/main" val="139783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defTabSz="457177" rtl="0" eaLnBrk="1" fontAlgn="base" hangingPunct="1">
        <a:spcBef>
          <a:spcPct val="0"/>
        </a:spcBef>
        <a:spcAft>
          <a:spcPct val="0"/>
        </a:spcAft>
        <a:defRPr sz="4000" b="1" kern="1200" spc="-3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177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177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177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177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177" algn="l" defTabSz="457177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353" algn="l" defTabSz="457177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530" algn="l" defTabSz="457177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706" algn="l" defTabSz="457177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68288" indent="-268288" algn="l" defTabSz="457177" rtl="0" eaLnBrk="1" fontAlgn="base" hangingPunct="1">
        <a:spcBef>
          <a:spcPct val="20000"/>
        </a:spcBef>
        <a:spcAft>
          <a:spcPct val="0"/>
        </a:spcAft>
        <a:buClr>
          <a:srgbClr val="3A47C1"/>
        </a:buClr>
        <a:buSzPct val="86000"/>
        <a:buFont typeface="Wingdings" charset="0"/>
        <a:buChar char="§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65114" indent="-236526" algn="l" defTabSz="457177" rtl="0" eaLnBrk="1" fontAlgn="base" hangingPunct="1">
        <a:spcBef>
          <a:spcPct val="20000"/>
        </a:spcBef>
        <a:spcAft>
          <a:spcPct val="0"/>
        </a:spcAft>
        <a:buClr>
          <a:srgbClr val="3A47C1"/>
        </a:buClr>
        <a:buFont typeface="Arial" charset="0"/>
        <a:buChar char="–"/>
        <a:defRPr sz="2400" kern="1200">
          <a:solidFill>
            <a:srgbClr val="7F7F7F"/>
          </a:solidFill>
          <a:latin typeface="+mn-lt"/>
          <a:ea typeface="ＭＳ Ｐゴシック" charset="0"/>
          <a:cs typeface="+mn-cs"/>
        </a:defRPr>
      </a:lvl2pPr>
      <a:lvl3pPr marL="776248" indent="-182554" algn="l" defTabSz="457177" rtl="0" eaLnBrk="1" fontAlgn="base" hangingPunct="1">
        <a:spcBef>
          <a:spcPct val="20000"/>
        </a:spcBef>
        <a:spcAft>
          <a:spcPct val="0"/>
        </a:spcAft>
        <a:buClr>
          <a:srgbClr val="3A47C1"/>
        </a:buClr>
        <a:buFont typeface="Wingdings" charset="0"/>
        <a:buChar char="§"/>
        <a:defRPr sz="2000" kern="1200">
          <a:solidFill>
            <a:srgbClr val="7F7F7F"/>
          </a:solidFill>
          <a:latin typeface="+mn-lt"/>
          <a:ea typeface="ＭＳ Ｐゴシック" charset="0"/>
          <a:cs typeface="+mn-cs"/>
        </a:defRPr>
      </a:lvl3pPr>
      <a:lvl4pPr marL="1096907" indent="-200015" algn="l" defTabSz="457177" rtl="0" eaLnBrk="1" fontAlgn="base" hangingPunct="1">
        <a:spcBef>
          <a:spcPct val="20000"/>
        </a:spcBef>
        <a:spcAft>
          <a:spcPct val="0"/>
        </a:spcAft>
        <a:buClr>
          <a:srgbClr val="3A47C1"/>
        </a:buClr>
        <a:buFont typeface="Arial" charset="0"/>
        <a:buChar char="–"/>
        <a:defRPr sz="2000" kern="1200">
          <a:solidFill>
            <a:srgbClr val="7F7F7F"/>
          </a:solidFill>
          <a:latin typeface="+mn-lt"/>
          <a:ea typeface="ＭＳ Ｐゴシック" charset="0"/>
          <a:cs typeface="+mn-cs"/>
        </a:defRPr>
      </a:lvl4pPr>
      <a:lvl5pPr marL="1415977" indent="-200015" algn="l" defTabSz="457177" rtl="0" eaLnBrk="1" fontAlgn="base" hangingPunct="1">
        <a:spcBef>
          <a:spcPct val="20000"/>
        </a:spcBef>
        <a:spcAft>
          <a:spcPct val="0"/>
        </a:spcAft>
        <a:buClr>
          <a:srgbClr val="3A47C1"/>
        </a:buClr>
        <a:buSzPct val="95000"/>
        <a:buFont typeface="Lucida Grande" charset="0"/>
        <a:buChar char="&gt;"/>
        <a:defRPr sz="2000" kern="1200">
          <a:solidFill>
            <a:srgbClr val="7F7F7F"/>
          </a:solidFill>
          <a:latin typeface="+mn-lt"/>
          <a:ea typeface="ＭＳ Ｐゴシック" charset="0"/>
          <a:cs typeface="+mn-cs"/>
        </a:defRPr>
      </a:lvl5pPr>
      <a:lvl6pPr marL="251447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1" y="1693957"/>
            <a:ext cx="8903970" cy="1225021"/>
          </a:xfrm>
        </p:spPr>
        <p:txBody>
          <a:bodyPr/>
          <a:lstStyle/>
          <a:p>
            <a:r>
              <a:rPr lang="en-US" sz="4400" dirty="0" smtClean="0"/>
              <a:t>JDK 9: Mission Accomplished</a:t>
            </a:r>
            <a:br>
              <a:rPr lang="en-US" sz="4400" dirty="0" smtClean="0"/>
            </a:br>
            <a:r>
              <a:rPr lang="en-US" sz="4400" dirty="0"/>
              <a:t>What Next For Java?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Simon Ritter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Deputy CTO, Azul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A0E7BE9-4277-B548-A872-0DB9320F3CA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8828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Implications Of </a:t>
            </a:r>
            <a:r>
              <a:rPr lang="en-GB" dirty="0">
                <a:latin typeface="Consolas"/>
                <a:cs typeface="Consolas"/>
              </a:rPr>
              <a:t>jlink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"Write once, run anywhere"</a:t>
            </a:r>
          </a:p>
          <a:p>
            <a:pPr lvl="1"/>
            <a:r>
              <a:rPr lang="en-GB" dirty="0"/>
              <a:t>Long term Java slogan, mainly held true</a:t>
            </a:r>
          </a:p>
          <a:p>
            <a:r>
              <a:rPr lang="en-GB" dirty="0">
                <a:latin typeface="Consolas"/>
                <a:cs typeface="Consolas"/>
              </a:rPr>
              <a:t>jlink</a:t>
            </a:r>
            <a:r>
              <a:rPr lang="en-GB" dirty="0"/>
              <a:t> generated runtime may not include all Java SE modules</a:t>
            </a:r>
          </a:p>
          <a:p>
            <a:pPr lvl="1"/>
            <a:r>
              <a:rPr lang="en-GB" dirty="0"/>
              <a:t>But is still a conformant Java implementation</a:t>
            </a:r>
          </a:p>
          <a:p>
            <a:pPr lvl="1"/>
            <a:r>
              <a:rPr lang="en-GB" dirty="0"/>
              <a:t>To be conformant:</a:t>
            </a:r>
          </a:p>
          <a:p>
            <a:pPr lvl="2"/>
            <a:r>
              <a:rPr lang="en-GB" dirty="0"/>
              <a:t>It must include the </a:t>
            </a:r>
            <a:r>
              <a:rPr lang="en-GB" dirty="0">
                <a:latin typeface="Consolas"/>
                <a:cs typeface="Consolas"/>
              </a:rPr>
              <a:t>java.base</a:t>
            </a:r>
            <a:r>
              <a:rPr lang="en-GB" dirty="0"/>
              <a:t> module</a:t>
            </a:r>
          </a:p>
          <a:p>
            <a:pPr lvl="2"/>
            <a:r>
              <a:rPr lang="en-GB" dirty="0"/>
              <a:t>If other modules are included, all transitive module dependencies must also be included</a:t>
            </a:r>
          </a:p>
          <a:p>
            <a:pPr lvl="3"/>
            <a:r>
              <a:rPr lang="en-GB" dirty="0"/>
              <a:t>Defined as a closed implementation </a:t>
            </a:r>
          </a:p>
        </p:txBody>
      </p:sp>
    </p:spTree>
    <p:extLst>
      <p:ext uri="{BB962C8B-B14F-4D97-AF65-F5344CB8AC3E}">
        <p14:creationId xmlns:p14="http://schemas.microsoft.com/office/powerpoint/2010/main" val="298067248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JDK 9 And Compatibility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42363" y="5410200"/>
            <a:ext cx="401637" cy="304800"/>
          </a:xfrm>
        </p:spPr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3454" y="2008909"/>
            <a:ext cx="7885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"Clean applications that just depend on java.se</a:t>
            </a:r>
          </a:p>
          <a:p>
            <a:r>
              <a:rPr lang="en-GB" sz="2800" dirty="0"/>
              <a:t>  </a:t>
            </a:r>
            <a:r>
              <a:rPr lang="en-GB" sz="2800" i="1" dirty="0"/>
              <a:t>should</a:t>
            </a:r>
            <a:r>
              <a:rPr lang="en-GB" sz="2800" dirty="0"/>
              <a:t> just work" - </a:t>
            </a:r>
            <a:r>
              <a:rPr lang="en-GB" sz="2800" i="1" dirty="0"/>
              <a:t>Oracle</a:t>
            </a:r>
          </a:p>
        </p:txBody>
      </p:sp>
    </p:spTree>
    <p:extLst>
      <p:ext uri="{BB962C8B-B14F-4D97-AF65-F5344CB8AC3E}">
        <p14:creationId xmlns:p14="http://schemas.microsoft.com/office/powerpoint/2010/main" val="74250508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"Missing" Modules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Remember, "Clean applications that only use java.se..."</a:t>
            </a:r>
          </a:p>
          <a:p>
            <a:r>
              <a:rPr lang="en-GB" dirty="0"/>
              <a:t>The </a:t>
            </a:r>
            <a:r>
              <a:rPr lang="en-GB" dirty="0">
                <a:latin typeface="Consolas"/>
                <a:cs typeface="Consolas"/>
              </a:rPr>
              <a:t>java.se.ee</a:t>
            </a:r>
            <a:r>
              <a:rPr lang="en-GB" dirty="0"/>
              <a:t> module is not included by default</a:t>
            </a:r>
          </a:p>
          <a:p>
            <a:pPr lvl="1"/>
            <a:r>
              <a:rPr lang="en-GB" dirty="0"/>
              <a:t>Compilation and runtime</a:t>
            </a:r>
          </a:p>
          <a:p>
            <a:r>
              <a:rPr lang="en-GB" dirty="0"/>
              <a:t>Affected modules</a:t>
            </a:r>
          </a:p>
          <a:p>
            <a:pPr lvl="1"/>
            <a:r>
              <a:rPr lang="en-GB" sz="2000" dirty="0">
                <a:latin typeface="Consolas"/>
                <a:cs typeface="Consolas"/>
              </a:rPr>
              <a:t>java.corba</a:t>
            </a:r>
          </a:p>
          <a:p>
            <a:pPr lvl="1"/>
            <a:r>
              <a:rPr lang="en-GB" sz="2000" dirty="0">
                <a:latin typeface="Consolas"/>
                <a:cs typeface="Consolas"/>
              </a:rPr>
              <a:t>java.transaction</a:t>
            </a:r>
          </a:p>
          <a:p>
            <a:pPr lvl="1"/>
            <a:r>
              <a:rPr lang="en-GB" sz="2000" dirty="0">
                <a:latin typeface="Consolas"/>
                <a:cs typeface="Consolas"/>
              </a:rPr>
              <a:t>java.activation</a:t>
            </a:r>
          </a:p>
          <a:p>
            <a:pPr lvl="1"/>
            <a:r>
              <a:rPr lang="en-GB" sz="2000" dirty="0">
                <a:latin typeface="Consolas"/>
                <a:cs typeface="Consolas"/>
              </a:rPr>
              <a:t>java.xml.bind</a:t>
            </a:r>
          </a:p>
          <a:p>
            <a:pPr lvl="1"/>
            <a:r>
              <a:rPr lang="en-GB" sz="2000" dirty="0">
                <a:latin typeface="Consolas"/>
                <a:cs typeface="Consolas"/>
              </a:rPr>
              <a:t>java.xml.ws</a:t>
            </a:r>
          </a:p>
          <a:p>
            <a:pPr lvl="1"/>
            <a:r>
              <a:rPr lang="en-GB" sz="2000" dirty="0">
                <a:latin typeface="Consolas"/>
                <a:cs typeface="Consolas"/>
              </a:rPr>
              <a:t>java.xml.ws.annotation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2594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JDK 9 Compatibility Issues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Single underscore is now a keyword</a:t>
            </a:r>
          </a:p>
          <a:p>
            <a:pPr lvl="1"/>
            <a:r>
              <a:rPr lang="en-GB"/>
              <a:t>Fear not, two or more underscores can still be used</a:t>
            </a:r>
          </a:p>
          <a:p>
            <a:r>
              <a:rPr lang="en-GB"/>
              <a:t>Six deprecated methods removed</a:t>
            </a:r>
          </a:p>
          <a:p>
            <a:pPr lvl="1"/>
            <a:r>
              <a:rPr lang="en-GB" sz="2200">
                <a:latin typeface="Consolas"/>
                <a:cs typeface="Consolas"/>
              </a:rPr>
              <a:t>java.util.jar.{Pack200,Unpack200}</a:t>
            </a:r>
          </a:p>
          <a:p>
            <a:pPr lvl="1"/>
            <a:r>
              <a:rPr lang="en-GB" sz="2200">
                <a:latin typeface="Consolas"/>
                <a:cs typeface="Consolas"/>
              </a:rPr>
              <a:t>java.util.logging.LogManager</a:t>
            </a:r>
          </a:p>
          <a:p>
            <a:pPr lvl="1"/>
            <a:r>
              <a:rPr lang="en-GB" sz="2200">
                <a:latin typeface="Consolas"/>
                <a:cs typeface="Consolas"/>
              </a:rPr>
              <a:t>add/removePropertyChangeListener()</a:t>
            </a:r>
          </a:p>
          <a:p>
            <a:r>
              <a:rPr lang="en-GB"/>
              <a:t>Deprecated class removed</a:t>
            </a:r>
          </a:p>
          <a:p>
            <a:pPr lvl="1"/>
            <a:r>
              <a:rPr lang="en-GB" sz="2000" dirty="0">
                <a:latin typeface="Consolas"/>
                <a:cs typeface="Consolas"/>
              </a:rPr>
              <a:t>com.sun.security.auth.callback.DialogCallbackHandler</a:t>
            </a:r>
          </a:p>
          <a:p>
            <a:r>
              <a:rPr lang="en-GB"/>
              <a:t>Many command line flags changed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5462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6671" y="1096191"/>
            <a:ext cx="6472073" cy="665407"/>
          </a:xfrm>
          <a:prstGeom prst="rect">
            <a:avLst/>
          </a:prstGeom>
          <a:noFill/>
        </p:spPr>
        <p:txBody>
          <a:bodyPr wrap="square" lIns="95093" tIns="47546" rIns="95093" bIns="47546" rtlCol="0">
            <a:spAutoFit/>
          </a:bodyPr>
          <a:lstStyle/>
          <a:p>
            <a:pPr algn="ctr"/>
            <a:r>
              <a:rPr lang="en-US" sz="3700" dirty="0">
                <a:solidFill>
                  <a:schemeClr val="tx2"/>
                </a:solidFill>
              </a:rPr>
              <a:t>JDK Development Changes</a:t>
            </a:r>
          </a:p>
        </p:txBody>
      </p:sp>
      <p:pic>
        <p:nvPicPr>
          <p:cNvPr id="7" name="Picture 6" descr="Duke JDK 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464" y="1759633"/>
            <a:ext cx="3561629" cy="362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5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OpenJDK: New Release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 new version of the JDK will be released every six months</a:t>
            </a:r>
          </a:p>
          <a:p>
            <a:pPr lvl="1"/>
            <a:r>
              <a:rPr lang="en-GB" dirty="0"/>
              <a:t>March and September</a:t>
            </a:r>
          </a:p>
          <a:p>
            <a:pPr lvl="1"/>
            <a:r>
              <a:rPr lang="en-GB" dirty="0"/>
              <a:t>Starting this year</a:t>
            </a:r>
          </a:p>
          <a:p>
            <a:r>
              <a:rPr lang="en-GB" dirty="0"/>
              <a:t>OpenJDK development will be more agile</a:t>
            </a:r>
          </a:p>
          <a:p>
            <a:pPr lvl="1"/>
            <a:r>
              <a:rPr lang="en-GB" dirty="0"/>
              <a:t>Previous target was a release every two years</a:t>
            </a:r>
          </a:p>
          <a:p>
            <a:pPr lvl="2"/>
            <a:r>
              <a:rPr lang="en-GB" dirty="0"/>
              <a:t>Three and a half years between JDK 8 and JDK 9</a:t>
            </a:r>
          </a:p>
          <a:p>
            <a:r>
              <a:rPr lang="en-GB" dirty="0"/>
              <a:t>Features will be included only when ready</a:t>
            </a:r>
          </a:p>
          <a:p>
            <a:pPr lvl="1"/>
            <a:r>
              <a:rPr lang="en-GB" dirty="0"/>
              <a:t>Targeted for a release when feature complete</a:t>
            </a:r>
          </a:p>
          <a:p>
            <a:pPr lvl="1"/>
            <a:r>
              <a:rPr lang="en-GB" dirty="0"/>
              <a:t>Not targeted at specific release when started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4710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JDK Version Numbering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New scheme introduced in JDK 9 (JEP 223)</a:t>
            </a:r>
          </a:p>
          <a:p>
            <a:pPr lvl="1"/>
            <a:r>
              <a:rPr lang="en-GB" dirty="0">
                <a:latin typeface="Consolas"/>
                <a:cs typeface="Consolas"/>
              </a:rPr>
              <a:t>JDK ${MAJOR}.${MINOR}.${SECURITY}</a:t>
            </a:r>
          </a:p>
          <a:p>
            <a:pPr lvl="1"/>
            <a:r>
              <a:rPr lang="en-GB" dirty="0"/>
              <a:t>Semantic versioning</a:t>
            </a:r>
          </a:p>
          <a:p>
            <a:pPr lvl="1"/>
            <a:r>
              <a:rPr lang="en-GB" dirty="0"/>
              <a:t>Easier to understand by humans and computers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597" y="3579752"/>
            <a:ext cx="1458034" cy="145803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48771" y="1108881"/>
            <a:ext cx="6312417" cy="2056642"/>
            <a:chOff x="265387" y="3032836"/>
            <a:chExt cx="6312417" cy="205664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265387" y="3070746"/>
              <a:ext cx="6293460" cy="1990299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93821" y="3032836"/>
              <a:ext cx="6283983" cy="2056642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635225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JDK Version Numbering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New proposal for subsequent releases</a:t>
            </a:r>
          </a:p>
          <a:p>
            <a:pPr lvl="1"/>
            <a:r>
              <a:rPr lang="en-GB" dirty="0">
                <a:latin typeface="Consolas"/>
                <a:cs typeface="Consolas"/>
              </a:rPr>
              <a:t>JDK ${YEAR}.${MONTH}</a:t>
            </a:r>
          </a:p>
          <a:p>
            <a:pPr lvl="2"/>
            <a:r>
              <a:rPr lang="en-GB" dirty="0"/>
              <a:t>JDK 18.3, JDK 18.9, etc.</a:t>
            </a:r>
          </a:p>
          <a:p>
            <a:pPr lvl="1"/>
            <a:r>
              <a:rPr lang="en-GB" dirty="0"/>
              <a:t>Same concept as used by Ubuntu</a:t>
            </a:r>
          </a:p>
          <a:p>
            <a:pPr lvl="1"/>
            <a:r>
              <a:rPr lang="en-GB" dirty="0"/>
              <a:t>Many people not happy about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597" y="3579752"/>
            <a:ext cx="1458034" cy="145803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12777" y="1251044"/>
            <a:ext cx="6312417" cy="2056642"/>
            <a:chOff x="265387" y="3032836"/>
            <a:chExt cx="6312417" cy="205664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265387" y="3070746"/>
              <a:ext cx="6293460" cy="1990299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93821" y="3032836"/>
              <a:ext cx="6283983" cy="2056642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58774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JDK Version Numbering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New, new scheme. Just proposed JEP 322</a:t>
            </a:r>
          </a:p>
          <a:p>
            <a:pPr lvl="1"/>
            <a:r>
              <a:rPr lang="en-GB" dirty="0">
                <a:latin typeface="Consolas"/>
                <a:cs typeface="Consolas"/>
              </a:rPr>
              <a:t>${FEATURE}.${INTERIM}.${UPDATE}.${PATCH}</a:t>
            </a:r>
          </a:p>
          <a:p>
            <a:pPr lvl="1"/>
            <a:endParaRPr lang="en-GB" dirty="0"/>
          </a:p>
          <a:p>
            <a:pPr lvl="1"/>
            <a:r>
              <a:rPr lang="en-GB" sz="2200" dirty="0">
                <a:latin typeface="Consolas"/>
                <a:cs typeface="Consolas"/>
              </a:rPr>
              <a:t>FEATURE</a:t>
            </a:r>
            <a:r>
              <a:rPr lang="en-GB" sz="2200" dirty="0"/>
              <a:t>: Was </a:t>
            </a:r>
            <a:r>
              <a:rPr lang="en-GB" sz="2200" dirty="0">
                <a:latin typeface="Consolas"/>
                <a:cs typeface="Consolas"/>
              </a:rPr>
              <a:t>MAJOR</a:t>
            </a:r>
            <a:r>
              <a:rPr lang="en-GB" sz="2200" dirty="0"/>
              <a:t>, </a:t>
            </a:r>
            <a:r>
              <a:rPr lang="en-GB" sz="2200"/>
              <a:t>i</a:t>
            </a:r>
            <a:r>
              <a:rPr lang="en-GB" sz="2200" dirty="0"/>
              <a:t>.e. 10, 11, etc.</a:t>
            </a:r>
          </a:p>
          <a:p>
            <a:pPr lvl="1"/>
            <a:r>
              <a:rPr lang="en-GB" sz="2200" dirty="0">
                <a:latin typeface="Consolas"/>
                <a:cs typeface="Consolas"/>
              </a:rPr>
              <a:t>INTERIM</a:t>
            </a:r>
            <a:r>
              <a:rPr lang="en-GB" sz="2200" dirty="0"/>
              <a:t>: Was </a:t>
            </a:r>
            <a:r>
              <a:rPr lang="en-GB" sz="2200" dirty="0">
                <a:latin typeface="Consolas"/>
                <a:cs typeface="Consolas"/>
              </a:rPr>
              <a:t>MINOR</a:t>
            </a:r>
            <a:r>
              <a:rPr lang="en-GB" sz="2200" dirty="0"/>
              <a:t>. Always zero, reserved for future use</a:t>
            </a:r>
          </a:p>
          <a:p>
            <a:pPr lvl="1"/>
            <a:r>
              <a:rPr lang="en-GB" sz="2200" dirty="0">
                <a:latin typeface="Consolas"/>
                <a:cs typeface="Consolas"/>
              </a:rPr>
              <a:t>UPDATE</a:t>
            </a:r>
            <a:r>
              <a:rPr lang="en-GB" sz="2200" dirty="0"/>
              <a:t>: Was </a:t>
            </a:r>
            <a:r>
              <a:rPr lang="en-GB" sz="2200" dirty="0">
                <a:latin typeface="Consolas"/>
                <a:cs typeface="Consolas"/>
              </a:rPr>
              <a:t>SECURITY</a:t>
            </a:r>
            <a:r>
              <a:rPr lang="en-GB" sz="2200" dirty="0"/>
              <a:t>, but with different incrementing rule</a:t>
            </a:r>
          </a:p>
          <a:p>
            <a:pPr lvl="1"/>
            <a:r>
              <a:rPr lang="en-GB" sz="2200" dirty="0">
                <a:latin typeface="Consolas"/>
                <a:cs typeface="Consolas"/>
              </a:rPr>
              <a:t>PATCH</a:t>
            </a:r>
            <a:r>
              <a:rPr lang="en-GB" sz="2200" dirty="0"/>
              <a:t>: Emergency update outside planned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966" y="3733118"/>
            <a:ext cx="1458034" cy="145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5865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Deprecated in JDK 9: Soon To Go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Applets as a deployment mechanism</a:t>
            </a:r>
          </a:p>
          <a:p>
            <a:r>
              <a:rPr lang="en-GB" dirty="0"/>
              <a:t>CMS garbage collector</a:t>
            </a:r>
          </a:p>
          <a:p>
            <a:r>
              <a:rPr lang="en-GB" dirty="0"/>
              <a:t>Java policy tool, </a:t>
            </a:r>
            <a:r>
              <a:rPr lang="en-GB" dirty="0">
                <a:latin typeface="Consolas"/>
                <a:cs typeface="Consolas"/>
              </a:rPr>
              <a:t>jconsole</a:t>
            </a:r>
            <a:r>
              <a:rPr lang="en-GB" dirty="0"/>
              <a:t>, Doclet API, other small things</a:t>
            </a:r>
          </a:p>
          <a:p>
            <a:r>
              <a:rPr lang="en-GB" dirty="0"/>
              <a:t>java.se.ee meta-module </a:t>
            </a:r>
          </a:p>
          <a:p>
            <a:pPr lvl="2"/>
            <a:r>
              <a:rPr lang="en-GB" dirty="0">
                <a:latin typeface="Consolas"/>
                <a:cs typeface="Consolas"/>
              </a:rPr>
              <a:t>java.corba</a:t>
            </a:r>
          </a:p>
          <a:p>
            <a:pPr lvl="2"/>
            <a:r>
              <a:rPr lang="en-GB" dirty="0">
                <a:latin typeface="Consolas"/>
                <a:cs typeface="Consolas"/>
              </a:rPr>
              <a:t>java.transaction</a:t>
            </a:r>
          </a:p>
          <a:p>
            <a:pPr lvl="2"/>
            <a:r>
              <a:rPr lang="en-GB" dirty="0">
                <a:latin typeface="Consolas"/>
                <a:cs typeface="Consolas"/>
              </a:rPr>
              <a:t>java.activation</a:t>
            </a:r>
          </a:p>
          <a:p>
            <a:pPr lvl="2"/>
            <a:r>
              <a:rPr lang="en-GB" dirty="0">
                <a:latin typeface="Consolas"/>
                <a:cs typeface="Consolas"/>
              </a:rPr>
              <a:t>java.xml.bind</a:t>
            </a:r>
          </a:p>
          <a:p>
            <a:pPr lvl="2"/>
            <a:r>
              <a:rPr lang="en-GB" dirty="0">
                <a:latin typeface="Consolas"/>
                <a:cs typeface="Consolas"/>
              </a:rPr>
              <a:t>java.xml.ws</a:t>
            </a:r>
          </a:p>
          <a:p>
            <a:pPr lvl="2"/>
            <a:r>
              <a:rPr lang="en-GB" dirty="0">
                <a:latin typeface="Consolas"/>
                <a:cs typeface="Consolas"/>
              </a:rPr>
              <a:t>java.xml.ws.annotation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2399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JDK 9: Big And Small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42363" y="5410200"/>
            <a:ext cx="401637" cy="304800"/>
          </a:xfrm>
        </p:spPr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 descr="Screen Shot 2017-10-16 at 13.27.3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818"/>
            <a:ext cx="9144000" cy="413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3334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OpenJDK: More Open Source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Oracle will open-source closed-source parts of the JDK</a:t>
            </a:r>
          </a:p>
          <a:p>
            <a:pPr lvl="1"/>
            <a:r>
              <a:rPr lang="en-GB" dirty="0"/>
              <a:t>Flight recorder</a:t>
            </a:r>
          </a:p>
          <a:p>
            <a:pPr lvl="1"/>
            <a:r>
              <a:rPr lang="en-GB" dirty="0"/>
              <a:t>Mission control</a:t>
            </a:r>
          </a:p>
          <a:p>
            <a:r>
              <a:rPr lang="en-GB" dirty="0"/>
              <a:t>The goal is for there to be no functional difference between an Oracle binary and a binary built from OpenJDK source</a:t>
            </a:r>
          </a:p>
          <a:p>
            <a:pPr lvl="1"/>
            <a:r>
              <a:rPr lang="en-GB" dirty="0"/>
              <a:t>Targeted for completion late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2334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Oracle Binaries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Until now released under Oracle Binary Code License</a:t>
            </a:r>
          </a:p>
          <a:p>
            <a:pPr lvl="1"/>
            <a:r>
              <a:rPr lang="en-GB" dirty="0"/>
              <a:t>Have to accept to download</a:t>
            </a:r>
          </a:p>
          <a:p>
            <a:pPr lvl="1"/>
            <a:r>
              <a:rPr lang="en-GB" dirty="0"/>
              <a:t>Classic "field-of-use" restriction</a:t>
            </a:r>
          </a:p>
          <a:p>
            <a:r>
              <a:rPr lang="en-GB" dirty="0"/>
              <a:t>Moving forward</a:t>
            </a:r>
          </a:p>
          <a:p>
            <a:pPr lvl="1"/>
            <a:r>
              <a:rPr lang="en-GB" dirty="0"/>
              <a:t>Binaries available under GPLv2 with CPE</a:t>
            </a:r>
          </a:p>
          <a:p>
            <a:pPr lvl="1"/>
            <a:r>
              <a:rPr lang="en-GB" dirty="0"/>
              <a:t>No more 32-bit binaries</a:t>
            </a:r>
          </a:p>
          <a:p>
            <a:pPr lvl="1"/>
            <a:r>
              <a:rPr lang="en-GB" dirty="0"/>
              <a:t>No more ARM binaries</a:t>
            </a:r>
          </a:p>
          <a:p>
            <a:pPr lvl="1"/>
            <a:r>
              <a:rPr lang="en-GB" dirty="0"/>
              <a:t>Windows, Linux, Mac and Solaris SPARC only</a:t>
            </a:r>
          </a:p>
          <a:p>
            <a:pPr lvl="2"/>
            <a:r>
              <a:rPr lang="en-GB" dirty="0"/>
              <a:t>All 64-bit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7403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Availability Of JDK Updates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Oracle is switching to a long term support (LTS) model</a:t>
            </a:r>
          </a:p>
          <a:p>
            <a:pPr lvl="1"/>
            <a:r>
              <a:rPr lang="en-GB" b="1" u="sng" dirty="0"/>
              <a:t>ONLY</a:t>
            </a:r>
            <a:r>
              <a:rPr lang="en-GB" dirty="0"/>
              <a:t> for customers of commercial support</a:t>
            </a:r>
          </a:p>
          <a:p>
            <a:r>
              <a:rPr lang="en-GB" dirty="0"/>
              <a:t>There will be 3 years between LTS releases</a:t>
            </a:r>
          </a:p>
          <a:p>
            <a:pPr lvl="1"/>
            <a:r>
              <a:rPr lang="en-GB" dirty="0"/>
              <a:t>JDK 8 has been classified as an LTS release</a:t>
            </a:r>
          </a:p>
          <a:p>
            <a:pPr lvl="1"/>
            <a:r>
              <a:rPr lang="en-GB" dirty="0"/>
              <a:t>Next LTS release will be September, 2018 (JDK 11)</a:t>
            </a:r>
          </a:p>
          <a:p>
            <a:r>
              <a:rPr lang="en-GB" dirty="0"/>
              <a:t>Non-LTS releases are "Feature Releases"</a:t>
            </a:r>
          </a:p>
          <a:p>
            <a:pPr lvl="1"/>
            <a:r>
              <a:rPr lang="en-GB" dirty="0"/>
              <a:t>JDK 9 is a feature release</a:t>
            </a:r>
          </a:p>
          <a:p>
            <a:r>
              <a:rPr lang="en-GB" b="1" u="sng" dirty="0">
                <a:solidFill>
                  <a:schemeClr val="tx1"/>
                </a:solidFill>
              </a:rPr>
              <a:t>No overlap of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7829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JDK 11: All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42363" y="5410200"/>
            <a:ext cx="401637" cy="304800"/>
          </a:xfrm>
        </p:spPr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4" descr="Screen Shot 2018-01-26 at 10.33.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54" y="995138"/>
            <a:ext cx="7684351" cy="4351487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6" idx="3"/>
            <a:endCxn id="10" idx="1"/>
          </p:cNvCxnSpPr>
          <p:nvPr/>
        </p:nvCxnSpPr>
        <p:spPr>
          <a:xfrm flipV="1">
            <a:off x="3202850" y="2106376"/>
            <a:ext cx="2184593" cy="20679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50537" y="1774264"/>
            <a:ext cx="8310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/>
              <a:t>11.0.2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96647" y="1758577"/>
            <a:ext cx="8310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/>
              <a:t>12.0.1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87443" y="1672751"/>
            <a:ext cx="1755942" cy="867249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663797" y="3772963"/>
            <a:ext cx="2583891" cy="802772"/>
            <a:chOff x="663797" y="3772963"/>
            <a:chExt cx="2583891" cy="802772"/>
          </a:xfrm>
        </p:grpSpPr>
        <p:pic>
          <p:nvPicPr>
            <p:cNvPr id="17" name="Picture 16" descr="Screen Shot 2018-03-06 at 17.56.5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19" y="3783106"/>
              <a:ext cx="2575369" cy="78329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63797" y="3772963"/>
              <a:ext cx="2539053" cy="802772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2385" y="3940735"/>
              <a:ext cx="2185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Non public releases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969788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6671" y="1096191"/>
            <a:ext cx="6472073" cy="665407"/>
          </a:xfrm>
          <a:prstGeom prst="rect">
            <a:avLst/>
          </a:prstGeom>
          <a:noFill/>
        </p:spPr>
        <p:txBody>
          <a:bodyPr wrap="square" lIns="95093" tIns="47546" rIns="95093" bIns="47546" rtlCol="0">
            <a:spAutoFit/>
          </a:bodyPr>
          <a:lstStyle/>
          <a:p>
            <a:pPr algn="ctr"/>
            <a:r>
              <a:rPr lang="en-US" sz="3700" dirty="0">
                <a:solidFill>
                  <a:schemeClr val="tx2"/>
                </a:solidFill>
              </a:rPr>
              <a:t>JDK.${NEXT}</a:t>
            </a:r>
          </a:p>
        </p:txBody>
      </p:sp>
      <p:pic>
        <p:nvPicPr>
          <p:cNvPr id="7" name="Picture 6" descr="Duke JDK 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464" y="1759633"/>
            <a:ext cx="3561629" cy="362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2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JDK 10 (JSR 383)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JSR 383 submitted and expert group formed</a:t>
            </a:r>
          </a:p>
          <a:p>
            <a:pPr lvl="1"/>
            <a:r>
              <a:rPr lang="en-GB" dirty="0"/>
              <a:t>Lead by Brian Goetz</a:t>
            </a:r>
          </a:p>
          <a:p>
            <a:pPr lvl="1"/>
            <a:r>
              <a:rPr lang="en-GB" dirty="0"/>
              <a:t>Oracle, IBM, Red Hat, SAP and Azul (Me)</a:t>
            </a:r>
          </a:p>
          <a:p>
            <a:r>
              <a:rPr lang="en-GB" dirty="0"/>
              <a:t>Schedule approved</a:t>
            </a:r>
          </a:p>
          <a:p>
            <a:pPr lvl="1"/>
            <a:r>
              <a:rPr lang="en-GB" dirty="0"/>
              <a:t>General Availability: 20/3/18 </a:t>
            </a:r>
          </a:p>
          <a:p>
            <a:r>
              <a:rPr lang="en-GB" dirty="0"/>
              <a:t>Release candidate now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8547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JDK 10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JEP 286: Local variable type inference</a:t>
            </a:r>
          </a:p>
          <a:p>
            <a:pPr marL="228588" lvl="1" indent="0">
              <a:buNone/>
            </a:pPr>
            <a:r>
              <a:rPr lang="en-GB" sz="1800" dirty="0">
                <a:solidFill>
                  <a:srgbClr val="0000FF"/>
                </a:solidFill>
                <a:latin typeface="Consolas"/>
                <a:cs typeface="Consolas"/>
              </a:rPr>
              <a:t>var</a:t>
            </a:r>
            <a:r>
              <a:rPr lang="en-GB" sz="1800" dirty="0">
                <a:latin typeface="Consolas"/>
                <a:cs typeface="Consolas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Consolas"/>
                <a:cs typeface="Consolas"/>
              </a:rPr>
              <a:t>list = new ArrayList&lt;String&gt;(); // infers ArrayList&lt;String&gt;</a:t>
            </a:r>
          </a:p>
          <a:p>
            <a:pPr marL="228588" lvl="1" indent="0">
              <a:buNone/>
            </a:pPr>
            <a:r>
              <a:rPr lang="en-GB" sz="1800" dirty="0">
                <a:solidFill>
                  <a:srgbClr val="0000FF"/>
                </a:solidFill>
                <a:latin typeface="Consolas"/>
                <a:cs typeface="Consolas"/>
              </a:rPr>
              <a:t>var</a:t>
            </a:r>
            <a:r>
              <a:rPr lang="en-GB" sz="1800" dirty="0">
                <a:latin typeface="Consolas"/>
                <a:cs typeface="Consolas"/>
              </a:rPr>
              <a:t> </a:t>
            </a:r>
            <a:r>
              <a:rPr lang="en-GB" sz="1800" dirty="0">
                <a:solidFill>
                  <a:srgbClr val="000000"/>
                </a:solidFill>
                <a:latin typeface="Consolas"/>
                <a:cs typeface="Consolas"/>
              </a:rPr>
              <a:t>stream = list.stream();         // infers Stream&lt;String&gt;</a:t>
            </a:r>
          </a:p>
          <a:p>
            <a:r>
              <a:rPr lang="en-GB" dirty="0"/>
              <a:t>JEP 307: Parallel Full GC for G1</a:t>
            </a:r>
          </a:p>
          <a:p>
            <a:pPr lvl="1"/>
            <a:r>
              <a:rPr lang="en-GB" sz="2200" dirty="0"/>
              <a:t>Still a full GC with potentially big pauses</a:t>
            </a:r>
          </a:p>
          <a:p>
            <a:r>
              <a:rPr lang="en-GB" dirty="0"/>
              <a:t>JEP 310: Application Class-Data Sharing</a:t>
            </a:r>
          </a:p>
          <a:p>
            <a:r>
              <a:rPr lang="en-GB" dirty="0"/>
              <a:t>JEP 317: Experimental Java-based JIT compiler (Graal)</a:t>
            </a:r>
          </a:p>
          <a:p>
            <a:r>
              <a:rPr lang="en-GB" dirty="0"/>
              <a:t>JEP 319: Root Certificates</a:t>
            </a:r>
          </a:p>
          <a:p>
            <a:r>
              <a:rPr lang="en-GB" dirty="0"/>
              <a:t>JEP 296: Consolidate JDK forests into single repo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4201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JDK 10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cs typeface="Consolas"/>
              </a:rPr>
              <a:t>JEP 316: Heap allocation on alternative devices</a:t>
            </a:r>
          </a:p>
          <a:p>
            <a:pPr lvl="1"/>
            <a:r>
              <a:rPr lang="en-GB" sz="2000" dirty="0">
                <a:solidFill>
                  <a:schemeClr val="bg1">
                    <a:lumMod val="50000"/>
                  </a:schemeClr>
                </a:solidFill>
                <a:cs typeface="Consolas"/>
              </a:rPr>
              <a:t>NV-RAM with same semantics as DRAM</a:t>
            </a:r>
          </a:p>
          <a:p>
            <a:r>
              <a:rPr lang="en-GB" dirty="0"/>
              <a:t>JEP 313: Remove </a:t>
            </a:r>
            <a:r>
              <a:rPr lang="en-GB" dirty="0">
                <a:latin typeface="Consolas"/>
                <a:cs typeface="Consolas"/>
              </a:rPr>
              <a:t>javah</a:t>
            </a:r>
            <a:r>
              <a:rPr lang="en-GB" dirty="0"/>
              <a:t> tool</a:t>
            </a:r>
          </a:p>
          <a:p>
            <a:pPr lvl="1"/>
            <a:r>
              <a:rPr lang="en-GB" sz="2200" dirty="0"/>
              <a:t>Same functionality through </a:t>
            </a:r>
            <a:r>
              <a:rPr lang="en-GB" sz="2200" dirty="0">
                <a:latin typeface="Consolas"/>
                <a:cs typeface="Consolas"/>
              </a:rPr>
              <a:t>javac</a:t>
            </a:r>
          </a:p>
          <a:p>
            <a:r>
              <a:rPr lang="en-GB" dirty="0"/>
              <a:t>JEP 304: Garbage Collector Interface (Internal JVM)</a:t>
            </a:r>
          </a:p>
          <a:p>
            <a:pPr lvl="1"/>
            <a:r>
              <a:rPr lang="en-GB" sz="2200" dirty="0"/>
              <a:t>Easier to add new algorithms</a:t>
            </a:r>
          </a:p>
          <a:p>
            <a:r>
              <a:rPr lang="en-GB" dirty="0"/>
              <a:t>JEP 312: Thread-Local Handshakes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09312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JDK 10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73 New APIs</a:t>
            </a:r>
          </a:p>
          <a:p>
            <a:pPr lvl="1"/>
            <a:r>
              <a:rPr lang="en-GB" dirty="0">
                <a:latin typeface="Consolas"/>
                <a:cs typeface="Consolas"/>
              </a:rPr>
              <a:t>List</a:t>
            </a:r>
            <a:r>
              <a:rPr lang="en-GB" dirty="0"/>
              <a:t>, </a:t>
            </a:r>
            <a:r>
              <a:rPr lang="en-GB" dirty="0">
                <a:latin typeface="Consolas"/>
                <a:cs typeface="Consolas"/>
              </a:rPr>
              <a:t>Set</a:t>
            </a:r>
            <a:r>
              <a:rPr lang="en-GB" dirty="0"/>
              <a:t>, </a:t>
            </a:r>
            <a:r>
              <a:rPr lang="en-GB" dirty="0">
                <a:latin typeface="Consolas"/>
                <a:cs typeface="Consolas"/>
              </a:rPr>
              <a:t>Map.copyOf(Collection)</a:t>
            </a:r>
          </a:p>
          <a:p>
            <a:pPr lvl="1"/>
            <a:r>
              <a:rPr lang="en-GB" dirty="0">
                <a:latin typeface="Consolas"/>
                <a:cs typeface="Consolas"/>
              </a:rPr>
              <a:t>Optional.orElseThrow()</a:t>
            </a:r>
          </a:p>
          <a:p>
            <a:pPr lvl="1"/>
            <a:r>
              <a:rPr lang="en-GB" dirty="0">
                <a:latin typeface="Consolas"/>
                <a:cs typeface="Consolas"/>
              </a:rPr>
              <a:t>Collectors</a:t>
            </a:r>
          </a:p>
          <a:p>
            <a:pPr lvl="2"/>
            <a:r>
              <a:rPr lang="en-GB" dirty="0">
                <a:latin typeface="Consolas"/>
                <a:cs typeface="Consolas"/>
              </a:rPr>
              <a:t>toUnmodifiableList</a:t>
            </a:r>
          </a:p>
          <a:p>
            <a:pPr lvl="2"/>
            <a:r>
              <a:rPr lang="en-GB" dirty="0">
                <a:latin typeface="Consolas"/>
                <a:cs typeface="Consolas"/>
              </a:rPr>
              <a:t>toUnmodifiableMap</a:t>
            </a:r>
          </a:p>
          <a:p>
            <a:pPr lvl="2"/>
            <a:r>
              <a:rPr lang="en-GB" dirty="0">
                <a:latin typeface="Consolas"/>
                <a:cs typeface="Consolas"/>
              </a:rPr>
              <a:t>toUnmodifiableSet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23033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JDK 10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Miscellaneous</a:t>
            </a:r>
          </a:p>
          <a:p>
            <a:pPr lvl="1"/>
            <a:r>
              <a:rPr lang="en-GB" dirty="0">
                <a:latin typeface="Consolas"/>
                <a:cs typeface="Consolas"/>
              </a:rPr>
              <a:t>XMLInputFactory.newFactory()</a:t>
            </a:r>
            <a:r>
              <a:rPr lang="en-GB" dirty="0">
                <a:effectLst/>
              </a:rPr>
              <a:t> de-deprecated</a:t>
            </a:r>
          </a:p>
          <a:p>
            <a:pPr lvl="1"/>
            <a:r>
              <a:rPr lang="en-GB" dirty="0">
                <a:latin typeface="Consolas"/>
                <a:cs typeface="Consolas"/>
              </a:rPr>
              <a:t>com.sun.security.auth</a:t>
            </a:r>
            <a:r>
              <a:rPr lang="en-GB" dirty="0"/>
              <a:t> package</a:t>
            </a:r>
            <a:r>
              <a:rPr lang="en-GB" dirty="0">
                <a:effectLst/>
              </a:rPr>
              <a:t> </a:t>
            </a:r>
          </a:p>
          <a:p>
            <a:pPr lvl="2"/>
            <a:r>
              <a:rPr lang="en-GB" dirty="0"/>
              <a:t>Six deprecated classes removed</a:t>
            </a:r>
          </a:p>
          <a:p>
            <a:pPr lvl="1"/>
            <a:r>
              <a:rPr lang="en-GB" dirty="0">
                <a:latin typeface="Consolas"/>
                <a:cs typeface="Consolas"/>
              </a:rPr>
              <a:t>java.lang.SecurityManager</a:t>
            </a:r>
            <a:r>
              <a:rPr lang="en-GB" dirty="0">
                <a:effectLst/>
              </a:rPr>
              <a:t> </a:t>
            </a:r>
          </a:p>
          <a:p>
            <a:pPr lvl="2"/>
            <a:r>
              <a:rPr lang="en-GB" dirty="0"/>
              <a:t>One deprecated field and seven methods removed</a:t>
            </a:r>
          </a:p>
          <a:p>
            <a:pPr lvl="1"/>
            <a:r>
              <a:rPr lang="en-GB" dirty="0"/>
              <a:t>JVM now more Docker container aware</a:t>
            </a:r>
          </a:p>
          <a:p>
            <a:pPr lvl="2"/>
            <a:r>
              <a:rPr lang="en-GB" dirty="0"/>
              <a:t>Uses container CPU count and memory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6667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Java Platform Module System (JPMS)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6092" y="1199276"/>
            <a:ext cx="8463576" cy="3835296"/>
          </a:xfrm>
        </p:spPr>
        <p:txBody>
          <a:bodyPr/>
          <a:lstStyle/>
          <a:p>
            <a:r>
              <a:rPr lang="en-GB" dirty="0"/>
              <a:t>The core Java libraries are now a set of modules (JEP 220) </a:t>
            </a:r>
          </a:p>
          <a:p>
            <a:pPr lvl="1"/>
            <a:r>
              <a:rPr lang="en-GB" dirty="0"/>
              <a:t>97 modules: 28 Java SE, 8 JavaFX, 59 JDK, 2 Oracle</a:t>
            </a:r>
          </a:p>
          <a:p>
            <a:r>
              <a:rPr lang="en-GB" dirty="0"/>
              <a:t>Most internal APIs now encapsulated (JEP 260)</a:t>
            </a:r>
          </a:p>
          <a:p>
            <a:pPr lvl="1"/>
            <a:r>
              <a:rPr lang="en-GB" dirty="0">
                <a:latin typeface="Consolas"/>
                <a:cs typeface="Consolas"/>
              </a:rPr>
              <a:t>sun.misc.Unsafe</a:t>
            </a:r>
          </a:p>
          <a:p>
            <a:pPr lvl="1"/>
            <a:r>
              <a:rPr lang="en-GB" dirty="0"/>
              <a:t>Some can be used with command line options</a:t>
            </a:r>
          </a:p>
          <a:p>
            <a:r>
              <a:rPr lang="en-GB" dirty="0"/>
              <a:t>Modular source code (JEP 201)</a:t>
            </a:r>
          </a:p>
          <a:p>
            <a:pPr lvl="1"/>
            <a:r>
              <a:rPr lang="en-GB" dirty="0"/>
              <a:t>JDK source code re-organised to support modules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51EAA63-D034-42AE-91FA-B13B9518C7BE}" type="slidenum">
              <a:rPr lang="uk-UA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228274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JDK 11 (JSR 384)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Expert group same as JSR 383 (and JSR 379)</a:t>
            </a:r>
          </a:p>
          <a:p>
            <a:r>
              <a:rPr lang="en-GB" dirty="0"/>
              <a:t>More of a rolling JSR</a:t>
            </a:r>
          </a:p>
          <a:p>
            <a:r>
              <a:rPr lang="en-GB" dirty="0"/>
              <a:t>Features proposed so far</a:t>
            </a:r>
          </a:p>
          <a:p>
            <a:pPr lvl="1"/>
            <a:r>
              <a:rPr lang="en-GB" dirty="0"/>
              <a:t>Epsilon GC (JEP 318)</a:t>
            </a:r>
          </a:p>
          <a:p>
            <a:pPr lvl="1"/>
            <a:r>
              <a:rPr lang="en-GB" dirty="0"/>
              <a:t>Dynamic class file constants (JEP 309)</a:t>
            </a:r>
          </a:p>
          <a:p>
            <a:pPr lvl="1"/>
            <a:r>
              <a:rPr lang="en-GB" dirty="0"/>
              <a:t>Remove the Java EE and CORBA modules (JEP 320)</a:t>
            </a:r>
          </a:p>
          <a:p>
            <a:pPr lvl="1"/>
            <a:r>
              <a:rPr lang="en-GB" dirty="0"/>
              <a:t>Local variable syntax for Lambda parameters (JEP 323)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9327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6671" y="1096191"/>
            <a:ext cx="6472073" cy="665407"/>
          </a:xfrm>
          <a:prstGeom prst="rect">
            <a:avLst/>
          </a:prstGeom>
          <a:noFill/>
        </p:spPr>
        <p:txBody>
          <a:bodyPr wrap="square" lIns="95093" tIns="47546" rIns="95093" bIns="47546" rtlCol="0">
            <a:spAutoFit/>
          </a:bodyPr>
          <a:lstStyle/>
          <a:p>
            <a:pPr algn="ctr"/>
            <a:r>
              <a:rPr lang="en-US" sz="3700" dirty="0">
                <a:solidFill>
                  <a:schemeClr val="tx2"/>
                </a:solidFill>
              </a:rPr>
              <a:t>Longer Term JDK Futures</a:t>
            </a:r>
          </a:p>
        </p:txBody>
      </p:sp>
      <p:pic>
        <p:nvPicPr>
          <p:cNvPr id="7" name="Picture 6" descr="Duke JDK 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464" y="1759633"/>
            <a:ext cx="3561629" cy="362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8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OpenJDK Projects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46092" y="1257532"/>
            <a:ext cx="8259184" cy="4126163"/>
          </a:xfrm>
        </p:spPr>
        <p:txBody>
          <a:bodyPr/>
          <a:lstStyle/>
          <a:p>
            <a:r>
              <a:rPr lang="en-GB" dirty="0"/>
              <a:t>Amber</a:t>
            </a:r>
          </a:p>
          <a:p>
            <a:pPr lvl="1"/>
            <a:r>
              <a:rPr lang="en-GB" sz="2000" dirty="0"/>
              <a:t>Simplifying syntax</a:t>
            </a:r>
          </a:p>
          <a:p>
            <a:r>
              <a:rPr lang="en-GB" dirty="0"/>
              <a:t>Loom</a:t>
            </a:r>
          </a:p>
          <a:p>
            <a:pPr lvl="1"/>
            <a:r>
              <a:rPr lang="en-GB" sz="2000" dirty="0"/>
              <a:t>Continuations and fibres</a:t>
            </a:r>
          </a:p>
          <a:p>
            <a:r>
              <a:rPr lang="en-GB" dirty="0"/>
              <a:t>Metropolis</a:t>
            </a:r>
          </a:p>
          <a:p>
            <a:pPr lvl="1"/>
            <a:r>
              <a:rPr lang="en-GB" sz="2000" dirty="0"/>
              <a:t>The JVM re-written in Java</a:t>
            </a:r>
          </a:p>
          <a:p>
            <a:r>
              <a:rPr lang="en-GB" dirty="0"/>
              <a:t>Panama</a:t>
            </a:r>
          </a:p>
          <a:p>
            <a:pPr lvl="1"/>
            <a:r>
              <a:rPr lang="en-GB" sz="2000" dirty="0"/>
              <a:t>FFI replacement for JNI</a:t>
            </a:r>
          </a:p>
          <a:p>
            <a:r>
              <a:rPr lang="en-GB" dirty="0"/>
              <a:t>Valhalla</a:t>
            </a:r>
          </a:p>
          <a:p>
            <a:pPr lvl="1"/>
            <a:r>
              <a:rPr lang="en-GB" sz="2000" dirty="0"/>
              <a:t>Value types and specialised generics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0360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Amber: Pattern Matching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46092" y="1257533"/>
            <a:ext cx="8259184" cy="970740"/>
          </a:xfrm>
        </p:spPr>
        <p:txBody>
          <a:bodyPr/>
          <a:lstStyle/>
          <a:p>
            <a:r>
              <a:rPr lang="en-GB" dirty="0"/>
              <a:t>JEP 305: Pattern matching</a:t>
            </a:r>
          </a:p>
          <a:p>
            <a:pPr lvl="1"/>
            <a:r>
              <a:rPr lang="en-GB" dirty="0"/>
              <a:t>Type test and switch statement support to start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8545" y="2269340"/>
            <a:ext cx="88669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nsolas"/>
                <a:cs typeface="Consolas"/>
              </a:rPr>
              <a:t>String formatted;</a:t>
            </a:r>
          </a:p>
          <a:p>
            <a:r>
              <a:rPr lang="en-GB" dirty="0">
                <a:latin typeface="Consolas"/>
                <a:cs typeface="Consolas"/>
              </a:rPr>
              <a:t>switch (obj) {</a:t>
            </a:r>
          </a:p>
          <a:p>
            <a:r>
              <a:rPr lang="en-GB" dirty="0">
                <a:latin typeface="Consolas"/>
                <a:cs typeface="Consolas"/>
              </a:rPr>
              <a:t>    case Integer i: formatted = String.format("int %d", i); break;</a:t>
            </a:r>
          </a:p>
          <a:p>
            <a:r>
              <a:rPr lang="en-GB" dirty="0">
                <a:latin typeface="Consolas"/>
                <a:cs typeface="Consolas"/>
              </a:rPr>
              <a:t>    case Byte b:    formatted = String.format("byte %d", b); break;</a:t>
            </a:r>
          </a:p>
          <a:p>
            <a:r>
              <a:rPr lang="en-GB" dirty="0">
                <a:latin typeface="Consolas"/>
                <a:cs typeface="Consolas"/>
              </a:rPr>
              <a:t>    case Long l:    formatted = String.format("long %d", l); break;</a:t>
            </a:r>
          </a:p>
          <a:p>
            <a:r>
              <a:rPr lang="en-GB" dirty="0">
                <a:latin typeface="Consolas"/>
                <a:cs typeface="Consolas"/>
              </a:rPr>
              <a:t>    case Double d:  formatted = String.format("double %f", d); break;</a:t>
            </a:r>
          </a:p>
          <a:p>
            <a:r>
              <a:rPr lang="en-GB" dirty="0">
                <a:latin typeface="Consolas"/>
                <a:cs typeface="Consolas"/>
              </a:rPr>
              <a:t>    case String s:  formatted = String.format("String %s", s); break</a:t>
            </a:r>
          </a:p>
          <a:p>
            <a:r>
              <a:rPr lang="en-GB" dirty="0">
                <a:latin typeface="Consolas"/>
                <a:cs typeface="Consolas"/>
              </a:rPr>
              <a:t>    default:        formatted = obj.toString();</a:t>
            </a:r>
          </a:p>
          <a:p>
            <a:r>
              <a:rPr lang="en-GB" dirty="0"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076310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Valhalla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46091" y="1257533"/>
            <a:ext cx="8444369" cy="3835296"/>
          </a:xfrm>
        </p:spPr>
        <p:txBody>
          <a:bodyPr/>
          <a:lstStyle/>
          <a:p>
            <a:r>
              <a:rPr lang="en-GB" dirty="0"/>
              <a:t>Java has:</a:t>
            </a:r>
          </a:p>
          <a:p>
            <a:pPr lvl="1"/>
            <a:r>
              <a:rPr lang="en-GB" dirty="0"/>
              <a:t>Primitives: for performance</a:t>
            </a:r>
          </a:p>
          <a:p>
            <a:pPr lvl="1"/>
            <a:r>
              <a:rPr lang="en-GB" dirty="0"/>
              <a:t>Objects: for encapsulation, polymorphism, inheritance, OO</a:t>
            </a:r>
          </a:p>
          <a:p>
            <a:r>
              <a:rPr lang="en-GB" dirty="0"/>
              <a:t>Problem is where we want to use primitives but can't</a:t>
            </a:r>
          </a:p>
          <a:p>
            <a:pPr lvl="1"/>
            <a:r>
              <a:rPr lang="en-GB" dirty="0">
                <a:latin typeface="Consolas"/>
                <a:cs typeface="Consolas"/>
              </a:rPr>
              <a:t>ArrayList&lt;int&gt;</a:t>
            </a:r>
            <a:r>
              <a:rPr lang="en-GB" dirty="0"/>
              <a:t> won't work</a:t>
            </a:r>
          </a:p>
          <a:p>
            <a:pPr lvl="1"/>
            <a:r>
              <a:rPr lang="en-GB" dirty="0">
                <a:latin typeface="Consolas"/>
                <a:cs typeface="Consolas"/>
              </a:rPr>
              <a:t>ArrayList&lt;Integer&gt;</a:t>
            </a:r>
            <a:r>
              <a:rPr lang="en-GB" dirty="0"/>
              <a:t> requires boxing and unboxing, object creation, heap overhead, indirection 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530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Valhalla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Value types</a:t>
            </a:r>
          </a:p>
          <a:p>
            <a:r>
              <a:rPr lang="en-GB" dirty="0"/>
              <a:t>"Codes like a class, works like a primitive"</a:t>
            </a:r>
          </a:p>
          <a:p>
            <a:pPr lvl="1"/>
            <a:r>
              <a:rPr lang="en-GB" dirty="0"/>
              <a:t>Can have methods and fields</a:t>
            </a:r>
          </a:p>
          <a:p>
            <a:pPr lvl="1"/>
            <a:r>
              <a:rPr lang="en-GB" dirty="0"/>
              <a:t>Can implement interfaces</a:t>
            </a:r>
          </a:p>
          <a:p>
            <a:pPr lvl="1"/>
            <a:r>
              <a:rPr lang="en-GB" dirty="0"/>
              <a:t>Can use encapsulation</a:t>
            </a:r>
          </a:p>
          <a:p>
            <a:pPr lvl="1"/>
            <a:r>
              <a:rPr lang="en-GB" dirty="0"/>
              <a:t>Can be generic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2481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Loom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Further work on making concurrent programming simpler</a:t>
            </a:r>
          </a:p>
          <a:p>
            <a:r>
              <a:rPr lang="en-GB" dirty="0"/>
              <a:t>Threads are too heavyweight</a:t>
            </a:r>
          </a:p>
          <a:p>
            <a:pPr lvl="1"/>
            <a:r>
              <a:rPr lang="en-GB" sz="2200" dirty="0"/>
              <a:t>Too much interaction with operating system</a:t>
            </a:r>
          </a:p>
          <a:p>
            <a:r>
              <a:rPr lang="en-GB" dirty="0"/>
              <a:t>Loom will introduce fibres</a:t>
            </a:r>
          </a:p>
          <a:p>
            <a:pPr lvl="1"/>
            <a:r>
              <a:rPr lang="en-GB" sz="2200" dirty="0"/>
              <a:t>JVM level threads (remember green threads?)</a:t>
            </a:r>
          </a:p>
          <a:p>
            <a:pPr lvl="1"/>
            <a:r>
              <a:rPr lang="en-GB" sz="2200" dirty="0"/>
              <a:t>Add continuations to the JVM</a:t>
            </a:r>
          </a:p>
          <a:p>
            <a:pPr lvl="1"/>
            <a:r>
              <a:rPr lang="en-GB" sz="2200" dirty="0"/>
              <a:t>Use the </a:t>
            </a:r>
            <a:r>
              <a:rPr lang="en-GB" sz="2200" dirty="0">
                <a:latin typeface="Consolas"/>
                <a:cs typeface="Consolas"/>
              </a:rPr>
              <a:t>ForkJoinPool</a:t>
            </a:r>
            <a:r>
              <a:rPr lang="en-GB" sz="2200" dirty="0"/>
              <a:t> scheduler</a:t>
            </a:r>
          </a:p>
          <a:p>
            <a:pPr lvl="1"/>
            <a:r>
              <a:rPr lang="en-GB" sz="2200" dirty="0"/>
              <a:t>Much lighter weight than threads</a:t>
            </a:r>
          </a:p>
          <a:p>
            <a:pPr lvl="2"/>
            <a:r>
              <a:rPr lang="en-GB" dirty="0"/>
              <a:t>Less memory</a:t>
            </a:r>
          </a:p>
          <a:p>
            <a:pPr lvl="2"/>
            <a:r>
              <a:rPr lang="en-GB" dirty="0"/>
              <a:t>Close to zero overhead for task switching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1167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Metropolis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Run Java on Java</a:t>
            </a:r>
          </a:p>
          <a:p>
            <a:pPr lvl="1"/>
            <a:r>
              <a:rPr lang="en-GB" dirty="0"/>
              <a:t>Rewrite most of the JVM in Java</a:t>
            </a:r>
          </a:p>
          <a:p>
            <a:r>
              <a:rPr lang="en-GB" dirty="0"/>
              <a:t>Use the Graal compiler project as significant input</a:t>
            </a:r>
          </a:p>
          <a:p>
            <a:r>
              <a:rPr lang="en-GB" dirty="0"/>
              <a:t>Easier ports to new platforms</a:t>
            </a:r>
          </a:p>
          <a:p>
            <a:pPr lvl="1"/>
            <a:r>
              <a:rPr lang="en-GB" dirty="0"/>
              <a:t>Less native code to modify and compile</a:t>
            </a:r>
          </a:p>
          <a:p>
            <a:r>
              <a:rPr lang="en-GB" dirty="0"/>
              <a:t>Faster new features on front-end</a:t>
            </a:r>
          </a:p>
          <a:p>
            <a:pPr lvl="1"/>
            <a:r>
              <a:rPr lang="en-GB" dirty="0"/>
              <a:t>Easier to write Java than C++</a:t>
            </a:r>
          </a:p>
          <a:p>
            <a:r>
              <a:rPr lang="en-GB" dirty="0"/>
              <a:t>Performance is an issue to be explored and resolved</a:t>
            </a:r>
          </a:p>
          <a:p>
            <a:pPr lvl="1"/>
            <a:r>
              <a:rPr lang="en-GB" dirty="0"/>
              <a:t>AOT compiler in JDK 9 is the start of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8366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6671" y="1096191"/>
            <a:ext cx="6472073" cy="665407"/>
          </a:xfrm>
          <a:prstGeom prst="rect">
            <a:avLst/>
          </a:prstGeom>
          <a:noFill/>
        </p:spPr>
        <p:txBody>
          <a:bodyPr wrap="square" lIns="95093" tIns="47546" rIns="95093" bIns="47546" rtlCol="0">
            <a:spAutoFit/>
          </a:bodyPr>
          <a:lstStyle/>
          <a:p>
            <a:pPr algn="ctr"/>
            <a:r>
              <a:rPr lang="en-US" sz="3700" dirty="0">
                <a:solidFill>
                  <a:schemeClr val="tx2"/>
                </a:solidFill>
              </a:rPr>
              <a:t>Azul's Zulu Java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671" y="2271345"/>
            <a:ext cx="2834816" cy="294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0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Zulu Java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46092" y="1257532"/>
            <a:ext cx="8259184" cy="3570483"/>
          </a:xfrm>
        </p:spPr>
        <p:txBody>
          <a:bodyPr/>
          <a:lstStyle/>
          <a:p>
            <a:r>
              <a:rPr lang="en-GB" dirty="0"/>
              <a:t>Azul’s binary distribution of OpenJDK</a:t>
            </a:r>
          </a:p>
          <a:p>
            <a:pPr lvl="1"/>
            <a:r>
              <a:rPr lang="en-GB" dirty="0"/>
              <a:t>Passes all TCK tests</a:t>
            </a:r>
          </a:p>
          <a:p>
            <a:pPr lvl="1"/>
            <a:r>
              <a:rPr lang="en-GB" dirty="0"/>
              <a:t>Multi-platform (Windows, Linux, Mac)</a:t>
            </a:r>
          </a:p>
          <a:p>
            <a:r>
              <a:rPr lang="en-GB" dirty="0"/>
              <a:t>JDK 6, 7, 8 and 9 available</a:t>
            </a:r>
          </a:p>
          <a:p>
            <a:r>
              <a:rPr lang="en-GB" dirty="0"/>
              <a:t>Wider platform support:</a:t>
            </a:r>
          </a:p>
          <a:p>
            <a:pPr lvl="1"/>
            <a:r>
              <a:rPr lang="en-GB" dirty="0"/>
              <a:t>Intel 32-bit Windows and Linux</a:t>
            </a:r>
          </a:p>
          <a:p>
            <a:pPr lvl="1"/>
            <a:r>
              <a:rPr lang="en-GB" dirty="0"/>
              <a:t>ARM 32 and 64-bit</a:t>
            </a:r>
          </a:p>
          <a:p>
            <a:pPr lvl="1"/>
            <a:r>
              <a:rPr lang="en-GB" dirty="0"/>
              <a:t>PowerPC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32995" y="4682131"/>
            <a:ext cx="5601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www.zulu.org/download</a:t>
            </a:r>
          </a:p>
        </p:txBody>
      </p:sp>
    </p:spTree>
    <p:extLst>
      <p:ext uri="{BB962C8B-B14F-4D97-AF65-F5344CB8AC3E}">
        <p14:creationId xmlns:p14="http://schemas.microsoft.com/office/powerpoint/2010/main" val="390904341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Migrating Applications to JPMS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Initially, leave everything on the classpath</a:t>
            </a:r>
          </a:p>
          <a:p>
            <a:r>
              <a:rPr lang="en-GB" dirty="0"/>
              <a:t>Anything on the classpath is in the unnamed module</a:t>
            </a:r>
          </a:p>
          <a:p>
            <a:pPr lvl="1"/>
            <a:r>
              <a:rPr lang="en-GB" dirty="0"/>
              <a:t>All packages are exported</a:t>
            </a:r>
          </a:p>
          <a:p>
            <a:pPr lvl="1"/>
            <a:r>
              <a:rPr lang="en-GB" dirty="0"/>
              <a:t>The unnamed module depends on all modules</a:t>
            </a:r>
          </a:p>
          <a:p>
            <a:r>
              <a:rPr lang="en-GB" dirty="0"/>
              <a:t>Migrate to modules as required</a:t>
            </a:r>
          </a:p>
          <a:p>
            <a:pPr lvl="1"/>
            <a:r>
              <a:rPr lang="en-GB" dirty="0"/>
              <a:t>Try automatic modules</a:t>
            </a:r>
          </a:p>
          <a:p>
            <a:pPr lvl="1"/>
            <a:r>
              <a:rPr lang="en-GB" dirty="0"/>
              <a:t>Move existing jar files from classpath to modulepath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4144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6671" y="1096191"/>
            <a:ext cx="6472073" cy="665407"/>
          </a:xfrm>
          <a:prstGeom prst="rect">
            <a:avLst/>
          </a:prstGeom>
          <a:noFill/>
        </p:spPr>
        <p:txBody>
          <a:bodyPr wrap="square" lIns="95093" tIns="47546" rIns="95093" bIns="47546" rtlCol="0">
            <a:spAutoFit/>
          </a:bodyPr>
          <a:lstStyle/>
          <a:p>
            <a:pPr algn="ctr"/>
            <a:r>
              <a:rPr lang="en-US" sz="3700" dirty="0">
                <a:solidFill>
                  <a:schemeClr val="tx2"/>
                </a:solidFill>
              </a:rPr>
              <a:t>Summary</a:t>
            </a:r>
          </a:p>
        </p:txBody>
      </p:sp>
      <p:pic>
        <p:nvPicPr>
          <p:cNvPr id="7" name="Picture 6" descr="Duke JDK 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464" y="1759633"/>
            <a:ext cx="3561629" cy="362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6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Java Continues Moving Forward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JDK 9 is out</a:t>
            </a:r>
          </a:p>
          <a:p>
            <a:pPr lvl="1"/>
            <a:r>
              <a:rPr lang="en-GB" dirty="0"/>
              <a:t>But not an LTS</a:t>
            </a:r>
          </a:p>
          <a:p>
            <a:pPr lvl="1"/>
            <a:r>
              <a:rPr lang="en-GB" dirty="0"/>
              <a:t>JPMS may require changes to existing applications</a:t>
            </a:r>
          </a:p>
          <a:p>
            <a:r>
              <a:rPr lang="en-GB" dirty="0"/>
              <a:t>Faster Java releases</a:t>
            </a:r>
          </a:p>
          <a:p>
            <a:pPr lvl="1"/>
            <a:r>
              <a:rPr lang="en-GB" dirty="0"/>
              <a:t>Feature release every 6 months, LTS every 3 years</a:t>
            </a:r>
          </a:p>
          <a:p>
            <a:pPr lvl="1"/>
            <a:r>
              <a:rPr lang="en-GB" dirty="0"/>
              <a:t>Support is a major consideration</a:t>
            </a:r>
          </a:p>
          <a:p>
            <a:r>
              <a:rPr lang="en-GB" dirty="0"/>
              <a:t>Lots of ideas to improve Java</a:t>
            </a:r>
          </a:p>
          <a:p>
            <a:pPr lvl="1"/>
            <a:r>
              <a:rPr lang="en-GB" dirty="0"/>
              <a:t>Value types, fibres, Graal to run the JVM</a:t>
            </a:r>
          </a:p>
          <a:p>
            <a:pPr lvl="1"/>
            <a:r>
              <a:rPr lang="en-GB" dirty="0"/>
              <a:t>Many smaller things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16589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1" y="1693957"/>
            <a:ext cx="8903970" cy="1225021"/>
          </a:xfrm>
        </p:spPr>
        <p:txBody>
          <a:bodyPr/>
          <a:lstStyle/>
          <a:p>
            <a:r>
              <a:rPr lang="en-US" sz="4400" dirty="0" smtClean="0"/>
              <a:t>Thank you!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Simon Ritter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Deputy CTO, Azul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A0E7BE9-4277-B548-A872-0DB9320F3CA0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7261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Reversing Encapsulation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"The Big Kill Switch" to turn off encapsulation</a:t>
            </a:r>
          </a:p>
          <a:p>
            <a:pPr lvl="1"/>
            <a:r>
              <a:rPr lang="en-GB" dirty="0">
                <a:latin typeface="Consolas"/>
                <a:cs typeface="Consolas"/>
              </a:rPr>
              <a:t>--illegal-access</a:t>
            </a:r>
          </a:p>
          <a:p>
            <a:pPr lvl="2"/>
            <a:r>
              <a:rPr lang="en-GB" dirty="0">
                <a:latin typeface="Consolas"/>
                <a:cs typeface="Consolas"/>
              </a:rPr>
              <a:t>permit</a:t>
            </a:r>
            <a:r>
              <a:rPr lang="en-GB" dirty="0">
                <a:cs typeface="Consolas"/>
              </a:rPr>
              <a:t>: Warning for first use of an encapsulated API</a:t>
            </a:r>
            <a:endParaRPr lang="en-GB" dirty="0">
              <a:latin typeface="Consolas"/>
              <a:cs typeface="Consolas"/>
            </a:endParaRPr>
          </a:p>
          <a:p>
            <a:pPr lvl="2"/>
            <a:r>
              <a:rPr lang="en-GB" dirty="0">
                <a:latin typeface="Consolas"/>
                <a:cs typeface="Consolas"/>
              </a:rPr>
              <a:t>warn</a:t>
            </a:r>
            <a:r>
              <a:rPr lang="en-GB" dirty="0">
                <a:cs typeface="Consolas"/>
              </a:rPr>
              <a:t>: Warning for every use of an encapsulated API</a:t>
            </a:r>
            <a:endParaRPr lang="en-GB" dirty="0">
              <a:latin typeface="Consolas"/>
              <a:cs typeface="Consolas"/>
            </a:endParaRPr>
          </a:p>
          <a:p>
            <a:pPr lvl="2"/>
            <a:r>
              <a:rPr lang="en-GB" dirty="0">
                <a:latin typeface="Consolas"/>
                <a:cs typeface="Consolas"/>
              </a:rPr>
              <a:t>debug</a:t>
            </a:r>
            <a:r>
              <a:rPr lang="en-GB" dirty="0">
                <a:cs typeface="Consolas"/>
              </a:rPr>
              <a:t>: Warning and stack trace for every use</a:t>
            </a:r>
            <a:endParaRPr lang="en-GB" dirty="0">
              <a:latin typeface="Consolas"/>
              <a:cs typeface="Consolas"/>
            </a:endParaRPr>
          </a:p>
          <a:p>
            <a:pPr lvl="2"/>
            <a:r>
              <a:rPr lang="en-GB" dirty="0">
                <a:latin typeface="Consolas"/>
                <a:cs typeface="Consolas"/>
              </a:rPr>
              <a:t>deny</a:t>
            </a:r>
            <a:r>
              <a:rPr lang="en-GB" dirty="0">
                <a:cs typeface="Consolas"/>
              </a:rPr>
              <a:t>: No access to encapsulated APIs</a:t>
            </a:r>
            <a:endParaRPr lang="en-GB" dirty="0">
              <a:latin typeface="Consolas"/>
              <a:cs typeface="Consolas"/>
            </a:endParaRPr>
          </a:p>
          <a:p>
            <a:pPr lvl="1"/>
            <a:endParaRPr lang="en-GB" dirty="0">
              <a:latin typeface="Consolas"/>
              <a:cs typeface="Consolas"/>
            </a:endParaRP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37831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Reversing Encapsulation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46092" y="1257533"/>
            <a:ext cx="8259184" cy="2691012"/>
          </a:xfrm>
        </p:spPr>
        <p:txBody>
          <a:bodyPr/>
          <a:lstStyle/>
          <a:p>
            <a:r>
              <a:rPr lang="en-GB" dirty="0"/>
              <a:t>Allowing direct access to encapsulated APIs</a:t>
            </a:r>
          </a:p>
          <a:p>
            <a:pPr lvl="1"/>
            <a:r>
              <a:rPr lang="en-GB" dirty="0">
                <a:latin typeface="Consolas"/>
                <a:cs typeface="Consolas"/>
              </a:rPr>
              <a:t>--add-exports</a:t>
            </a:r>
          </a:p>
          <a:p>
            <a:pPr lvl="1"/>
            <a:endParaRPr lang="en-GB" dirty="0">
              <a:latin typeface="Consolas"/>
              <a:cs typeface="Consolas"/>
            </a:endParaRPr>
          </a:p>
          <a:p>
            <a:pPr lvl="1"/>
            <a:endParaRPr lang="en-GB" dirty="0">
              <a:latin typeface="Consolas"/>
              <a:cs typeface="Consolas"/>
            </a:endParaRPr>
          </a:p>
          <a:p>
            <a:r>
              <a:rPr lang="en-GB" dirty="0">
                <a:cs typeface="Consolas"/>
              </a:rPr>
              <a:t>Allowing reflective access to encapsulated APIs</a:t>
            </a:r>
          </a:p>
          <a:p>
            <a:pPr lvl="1"/>
            <a:r>
              <a:rPr lang="en-GB" dirty="0">
                <a:latin typeface="Consolas"/>
                <a:cs typeface="Consolas"/>
              </a:rPr>
              <a:t>--add-opens</a:t>
            </a:r>
          </a:p>
          <a:p>
            <a:pPr marL="228588" lvl="1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4085" y="2095608"/>
            <a:ext cx="8335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nsolas"/>
                <a:cs typeface="Consolas"/>
              </a:rPr>
              <a:t>--add-exports java.management/com.sun.jmx.remote.internal=mytest</a:t>
            </a:r>
          </a:p>
          <a:p>
            <a:r>
              <a:rPr lang="en-GB" dirty="0">
                <a:latin typeface="Consolas"/>
                <a:cs typeface="Consolas"/>
              </a:rPr>
              <a:t>--add-exports java.management/sun.management=ALL-UNNAMED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4090" y="3954425"/>
            <a:ext cx="7562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nsolas"/>
                <a:cs typeface="Consolas"/>
              </a:rPr>
              <a:t>--add-opens java.base/java.util=ALL-UNNAMED</a:t>
            </a:r>
          </a:p>
        </p:txBody>
      </p:sp>
    </p:spTree>
    <p:extLst>
      <p:ext uri="{BB962C8B-B14F-4D97-AF65-F5344CB8AC3E}">
        <p14:creationId xmlns:p14="http://schemas.microsoft.com/office/powerpoint/2010/main" val="112272588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Encapsulated API Use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46092" y="1257533"/>
            <a:ext cx="8259184" cy="1386376"/>
          </a:xfrm>
        </p:spPr>
        <p:txBody>
          <a:bodyPr/>
          <a:lstStyle/>
          <a:p>
            <a:r>
              <a:rPr lang="en-GB" dirty="0">
                <a:latin typeface="Consolas"/>
                <a:cs typeface="Consolas"/>
              </a:rPr>
              <a:t>jdeps</a:t>
            </a:r>
          </a:p>
          <a:p>
            <a:pPr lvl="1"/>
            <a:r>
              <a:rPr lang="en-GB" dirty="0"/>
              <a:t>Analyses dependencies on APIs</a:t>
            </a:r>
          </a:p>
          <a:p>
            <a:r>
              <a:rPr lang="en-GB" dirty="0"/>
              <a:t>Example: Minecraft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77637" y="260388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onsolas"/>
                <a:cs typeface="Consolas"/>
              </a:rPr>
              <a:t>jdeps --list-deps 1.8.jar</a:t>
            </a:r>
          </a:p>
          <a:p>
            <a:r>
              <a:rPr lang="en-GB" dirty="0">
                <a:latin typeface="Consolas"/>
                <a:cs typeface="Consolas"/>
              </a:rPr>
              <a:t>   java.base</a:t>
            </a:r>
          </a:p>
          <a:p>
            <a:r>
              <a:rPr lang="en-GB" dirty="0">
                <a:latin typeface="Consolas"/>
                <a:cs typeface="Consolas"/>
              </a:rPr>
              <a:t>   java.datatransfer</a:t>
            </a:r>
          </a:p>
          <a:p>
            <a:r>
              <a:rPr lang="en-GB" dirty="0">
                <a:latin typeface="Consolas"/>
                <a:cs typeface="Consolas"/>
              </a:rPr>
              <a:t>   java.desktop</a:t>
            </a:r>
          </a:p>
          <a:p>
            <a:r>
              <a:rPr lang="en-GB" dirty="0">
                <a:latin typeface="Consolas"/>
                <a:cs typeface="Consolas"/>
              </a:rPr>
              <a:t>   java.management</a:t>
            </a:r>
          </a:p>
          <a:p>
            <a:r>
              <a:rPr lang="en-GB" dirty="0">
                <a:latin typeface="Consolas"/>
                <a:cs typeface="Consolas"/>
              </a:rPr>
              <a:t>   java.naming</a:t>
            </a:r>
          </a:p>
          <a:p>
            <a:r>
              <a:rPr lang="en-GB" dirty="0">
                <a:latin typeface="Consolas"/>
                <a:cs typeface="Consolas"/>
              </a:rPr>
              <a:t>   not found</a:t>
            </a:r>
          </a:p>
          <a:p>
            <a:r>
              <a:rPr lang="en-GB" dirty="0">
                <a:latin typeface="Consolas"/>
                <a:cs typeface="Consolas"/>
              </a:rPr>
              <a:t>   unnamed module: 1.8.jar</a:t>
            </a:r>
          </a:p>
        </p:txBody>
      </p:sp>
    </p:spTree>
    <p:extLst>
      <p:ext uri="{BB962C8B-B14F-4D97-AF65-F5344CB8AC3E}">
        <p14:creationId xmlns:p14="http://schemas.microsoft.com/office/powerpoint/2010/main" val="358918315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nsolas"/>
                <a:cs typeface="Consolas"/>
              </a:rPr>
              <a:t>jlink</a:t>
            </a:r>
            <a:r>
              <a:rPr lang="en-GB" dirty="0"/>
              <a:t>: The Java Linker (JEP 282)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42363" y="5410200"/>
            <a:ext cx="401637" cy="304800"/>
          </a:xfrm>
        </p:spPr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23768" y="1751133"/>
            <a:ext cx="989201" cy="525096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1476168" y="1903533"/>
            <a:ext cx="989201" cy="525096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1628568" y="2055933"/>
            <a:ext cx="989201" cy="525096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1780968" y="2208333"/>
            <a:ext cx="989201" cy="525096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1933368" y="2360733"/>
            <a:ext cx="989201" cy="525096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2085768" y="2513133"/>
            <a:ext cx="989201" cy="525096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2238168" y="2665533"/>
            <a:ext cx="989201" cy="525096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92733" y="2369038"/>
            <a:ext cx="14899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83344" y="1171821"/>
            <a:ext cx="3297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/>
              <a:t>Modular run-time </a:t>
            </a:r>
          </a:p>
          <a:p>
            <a:pPr algn="ctr"/>
            <a:r>
              <a:rPr lang="en-GB" sz="2200" dirty="0"/>
              <a:t>image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101230" y="2020765"/>
            <a:ext cx="0" cy="464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95759" y="2490661"/>
            <a:ext cx="0" cy="464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89906" y="2497012"/>
            <a:ext cx="26576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00174" y="2496523"/>
            <a:ext cx="0" cy="464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640562" y="2484311"/>
            <a:ext cx="0" cy="464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366702" y="2926941"/>
            <a:ext cx="54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smtClean="0"/>
              <a:t>…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321747" y="2928941"/>
            <a:ext cx="782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conf</a:t>
            </a:r>
            <a:endParaRPr lang="en-GB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673717" y="2934627"/>
            <a:ext cx="68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bin</a:t>
            </a:r>
            <a:endParaRPr lang="en-GB" sz="2400" dirty="0"/>
          </a:p>
        </p:txBody>
      </p:sp>
      <p:sp>
        <p:nvSpPr>
          <p:cNvPr id="22" name="Rectangle 21"/>
          <p:cNvSpPr/>
          <p:nvPr/>
        </p:nvSpPr>
        <p:spPr>
          <a:xfrm>
            <a:off x="3884431" y="1793604"/>
            <a:ext cx="6835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 smtClean="0"/>
              <a:t>jlink</a:t>
            </a:r>
            <a:endParaRPr lang="en-US" sz="2200" dirty="0"/>
          </a:p>
        </p:txBody>
      </p:sp>
      <p:sp>
        <p:nvSpPr>
          <p:cNvPr id="23" name="Rectangle 22"/>
          <p:cNvSpPr/>
          <p:nvPr/>
        </p:nvSpPr>
        <p:spPr>
          <a:xfrm>
            <a:off x="1233556" y="3625335"/>
            <a:ext cx="56786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onsolas"/>
                <a:cs typeface="Consolas"/>
              </a:rPr>
              <a:t>$ jlink </a:t>
            </a:r>
            <a:r>
              <a:rPr lang="en-GB" sz="2000" dirty="0" smtClean="0">
                <a:solidFill>
                  <a:srgbClr val="0015D8"/>
                </a:solidFill>
                <a:latin typeface="Consolas"/>
                <a:cs typeface="Consolas"/>
              </a:rPr>
              <a:t>--modulepath </a:t>
            </a:r>
            <a:r>
              <a:rPr lang="en-GB" sz="2000" dirty="0" smtClean="0">
                <a:latin typeface="Consolas"/>
                <a:cs typeface="Consolas"/>
              </a:rPr>
              <a:t>$JDKMODS \</a:t>
            </a:r>
          </a:p>
          <a:p>
            <a:r>
              <a:rPr lang="en-GB" sz="2000" dirty="0">
                <a:latin typeface="Consolas"/>
                <a:cs typeface="Consolas"/>
              </a:rPr>
              <a:t> </a:t>
            </a:r>
            <a:r>
              <a:rPr lang="en-GB" sz="2000" dirty="0" smtClean="0">
                <a:latin typeface="Consolas"/>
                <a:cs typeface="Consolas"/>
              </a:rPr>
              <a:t> --addmods java.base –output myimage</a:t>
            </a:r>
          </a:p>
          <a:p>
            <a:endParaRPr lang="en-GB" sz="2000" dirty="0">
              <a:latin typeface="Consolas"/>
              <a:cs typeface="Consolas"/>
            </a:endParaRPr>
          </a:p>
          <a:p>
            <a:r>
              <a:rPr lang="en-GB" sz="2000" dirty="0" smtClean="0">
                <a:latin typeface="Consolas"/>
                <a:cs typeface="Consolas"/>
              </a:rPr>
              <a:t>$ myimage/bin/java –-list-modules</a:t>
            </a:r>
          </a:p>
          <a:p>
            <a:r>
              <a:rPr lang="en-GB" sz="2000" dirty="0" smtClean="0">
                <a:latin typeface="Consolas"/>
                <a:cs typeface="Consolas"/>
              </a:rPr>
              <a:t>java.base@9 </a:t>
            </a:r>
            <a:endParaRPr lang="en-US" sz="2000" dirty="0">
              <a:latin typeface="Consolas"/>
              <a:cs typeface="Consolas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730782" y="2509711"/>
            <a:ext cx="0" cy="464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78418" y="2931251"/>
            <a:ext cx="1088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jmods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4759344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nsolas"/>
                <a:cs typeface="Consolas"/>
              </a:rPr>
              <a:t>jlink</a:t>
            </a:r>
            <a:r>
              <a:rPr lang="en-GB" dirty="0"/>
              <a:t>: The Java Linker (JEP 282)</a:t>
            </a:r>
          </a:p>
        </p:txBody>
      </p:sp>
      <p:sp>
        <p:nvSpPr>
          <p:cNvPr id="3" name="Rectangle 2"/>
          <p:cNvSpPr/>
          <p:nvPr/>
        </p:nvSpPr>
        <p:spPr>
          <a:xfrm>
            <a:off x="720636" y="1488316"/>
            <a:ext cx="76326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onsolas"/>
                <a:cs typeface="Consolas"/>
              </a:rPr>
              <a:t>$ jlink --module-path $JDKMODS:$MYMODS \</a:t>
            </a:r>
          </a:p>
          <a:p>
            <a:r>
              <a:rPr lang="en-GB" sz="2000" dirty="0">
                <a:latin typeface="Consolas"/>
                <a:cs typeface="Consolas"/>
              </a:rPr>
              <a:t> </a:t>
            </a:r>
            <a:r>
              <a:rPr lang="en-GB" sz="2000" dirty="0" smtClean="0">
                <a:latin typeface="Consolas"/>
                <a:cs typeface="Consolas"/>
              </a:rPr>
              <a:t> --addmods </a:t>
            </a:r>
            <a:r>
              <a:rPr lang="en-GB" sz="2000" dirty="0" smtClean="0">
                <a:solidFill>
                  <a:srgbClr val="0015D8"/>
                </a:solidFill>
                <a:latin typeface="Consolas"/>
                <a:cs typeface="Consolas"/>
              </a:rPr>
              <a:t>com.azul.app</a:t>
            </a:r>
            <a:r>
              <a:rPr lang="en-GB" sz="2000" dirty="0" smtClean="0">
                <a:latin typeface="Consolas"/>
                <a:cs typeface="Consolas"/>
              </a:rPr>
              <a:t> –-output myimage</a:t>
            </a:r>
          </a:p>
          <a:p>
            <a:endParaRPr lang="en-GB" sz="2000" dirty="0">
              <a:latin typeface="Consolas"/>
              <a:cs typeface="Consolas"/>
            </a:endParaRPr>
          </a:p>
          <a:p>
            <a:r>
              <a:rPr lang="en-GB" sz="2000" dirty="0" smtClean="0">
                <a:latin typeface="Consolas"/>
                <a:cs typeface="Consolas"/>
              </a:rPr>
              <a:t>$ myimage/bin/java –-list-modules</a:t>
            </a:r>
          </a:p>
          <a:p>
            <a:r>
              <a:rPr lang="en-GB" sz="2000" dirty="0" smtClean="0">
                <a:latin typeface="Consolas"/>
                <a:cs typeface="Consolas"/>
              </a:rPr>
              <a:t>java.base@9</a:t>
            </a:r>
          </a:p>
          <a:p>
            <a:r>
              <a:rPr lang="en-GB" sz="2000" dirty="0" smtClean="0">
                <a:latin typeface="Consolas"/>
                <a:cs typeface="Consolas"/>
              </a:rPr>
              <a:t>java.logging@9</a:t>
            </a:r>
          </a:p>
          <a:p>
            <a:r>
              <a:rPr lang="en-US" sz="2000" dirty="0" smtClean="0">
                <a:latin typeface="Consolas"/>
                <a:cs typeface="Consolas"/>
              </a:rPr>
              <a:t>java.sql@9</a:t>
            </a:r>
          </a:p>
          <a:p>
            <a:r>
              <a:rPr lang="en-US" sz="2000" dirty="0" smtClean="0">
                <a:latin typeface="Consolas"/>
                <a:cs typeface="Consolas"/>
              </a:rPr>
              <a:t>java.xml@9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nsolas"/>
                <a:cs typeface="Consolas"/>
              </a:rPr>
              <a:t>com.azul.app@1.0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nsolas"/>
                <a:cs typeface="Consolas"/>
              </a:rPr>
              <a:t>com.azul.zoop@1.0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nsolas"/>
                <a:cs typeface="Consolas"/>
              </a:rPr>
              <a:t>com.azul.zeta@1.0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51270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zulTemplateFINAL">
  <a:themeElements>
    <a:clrScheme name="Custom 3">
      <a:dk1>
        <a:sysClr val="windowText" lastClr="000000"/>
      </a:dk1>
      <a:lt1>
        <a:sysClr val="window" lastClr="FFFFFF"/>
      </a:lt1>
      <a:dk2>
        <a:srgbClr val="767676"/>
      </a:dk2>
      <a:lt2>
        <a:srgbClr val="EFEFEF"/>
      </a:lt2>
      <a:accent1>
        <a:srgbClr val="ED850E"/>
      </a:accent1>
      <a:accent2>
        <a:srgbClr val="2137FF"/>
      </a:accent2>
      <a:accent3>
        <a:srgbClr val="2B2FB4"/>
      </a:accent3>
      <a:accent4>
        <a:srgbClr val="6C6C6C"/>
      </a:accent4>
      <a:accent5>
        <a:srgbClr val="FC0006"/>
      </a:accent5>
      <a:accent6>
        <a:srgbClr val="86DC33"/>
      </a:accent6>
      <a:hlink>
        <a:srgbClr val="0080FF"/>
      </a:hlink>
      <a:folHlink>
        <a:srgbClr val="5EAE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16449</TotalTime>
  <Words>1852</Words>
  <Application>Microsoft Macintosh PowerPoint</Application>
  <PresentationFormat>On-screen Show (16:10)</PresentationFormat>
  <Paragraphs>354</Paragraphs>
  <Slides>42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AzulTemplateFINAL</vt:lpstr>
      <vt:lpstr>JDK 9: Mission Accomplished What Next For Java?</vt:lpstr>
      <vt:lpstr>JDK 9: Big And Small Changes</vt:lpstr>
      <vt:lpstr>Java Platform Module System (JPMS)</vt:lpstr>
      <vt:lpstr>Migrating Applications to JPMS</vt:lpstr>
      <vt:lpstr>Reversing Encapsulation</vt:lpstr>
      <vt:lpstr>Reversing Encapsulation</vt:lpstr>
      <vt:lpstr>Finding Encapsulated API Use</vt:lpstr>
      <vt:lpstr>jlink: The Java Linker (JEP 282)</vt:lpstr>
      <vt:lpstr>jlink: The Java Linker (JEP 282)</vt:lpstr>
      <vt:lpstr>The Implications Of jlink</vt:lpstr>
      <vt:lpstr>JDK 9 And Compatibility</vt:lpstr>
      <vt:lpstr>"Missing" Modules</vt:lpstr>
      <vt:lpstr>JDK 9 Compatibility Issues</vt:lpstr>
      <vt:lpstr>PowerPoint Presentation</vt:lpstr>
      <vt:lpstr>OpenJDK: New Release Model</vt:lpstr>
      <vt:lpstr>JDK Version Numbering</vt:lpstr>
      <vt:lpstr>JDK Version Numbering</vt:lpstr>
      <vt:lpstr>JDK Version Numbering</vt:lpstr>
      <vt:lpstr>Deprecated in JDK 9: Soon To Go</vt:lpstr>
      <vt:lpstr>OpenJDK: More Open Source</vt:lpstr>
      <vt:lpstr>Oracle Binaries</vt:lpstr>
      <vt:lpstr>Availability Of JDK Updates</vt:lpstr>
      <vt:lpstr>JDK 11: All Change</vt:lpstr>
      <vt:lpstr>PowerPoint Presentation</vt:lpstr>
      <vt:lpstr>JDK 10 (JSR 383)</vt:lpstr>
      <vt:lpstr>JDK 10</vt:lpstr>
      <vt:lpstr>JDK 10</vt:lpstr>
      <vt:lpstr>JDK 10</vt:lpstr>
      <vt:lpstr>JDK 10</vt:lpstr>
      <vt:lpstr>JDK 11 (JSR 384)</vt:lpstr>
      <vt:lpstr>PowerPoint Presentation</vt:lpstr>
      <vt:lpstr>OpenJDK Projects</vt:lpstr>
      <vt:lpstr>Project Amber: Pattern Matching</vt:lpstr>
      <vt:lpstr>Project Valhalla</vt:lpstr>
      <vt:lpstr>Project Valhalla</vt:lpstr>
      <vt:lpstr>Project Loom</vt:lpstr>
      <vt:lpstr>Project Metropolis</vt:lpstr>
      <vt:lpstr>PowerPoint Presentation</vt:lpstr>
      <vt:lpstr>Zulu Java</vt:lpstr>
      <vt:lpstr>PowerPoint Presentation</vt:lpstr>
      <vt:lpstr>Java Continues Moving Forward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Schuetze</dc:creator>
  <cp:lastModifiedBy>Simon Ritter</cp:lastModifiedBy>
  <cp:revision>149</cp:revision>
  <dcterms:created xsi:type="dcterms:W3CDTF">2015-11-06T15:43:56Z</dcterms:created>
  <dcterms:modified xsi:type="dcterms:W3CDTF">2018-03-07T11:31:18Z</dcterms:modified>
</cp:coreProperties>
</file>