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1044" r:id="rId2"/>
    <p:sldId id="1045" r:id="rId3"/>
    <p:sldId id="1269" r:id="rId4"/>
    <p:sldId id="1270" r:id="rId5"/>
    <p:sldId id="1303" r:id="rId6"/>
    <p:sldId id="1271" r:id="rId7"/>
    <p:sldId id="1272" r:id="rId8"/>
    <p:sldId id="1273" r:id="rId9"/>
    <p:sldId id="1274" r:id="rId10"/>
    <p:sldId id="1296" r:id="rId11"/>
    <p:sldId id="1297" r:id="rId12"/>
    <p:sldId id="1308" r:id="rId13"/>
    <p:sldId id="1293" r:id="rId14"/>
    <p:sldId id="1275" r:id="rId15"/>
    <p:sldId id="1276" r:id="rId16"/>
    <p:sldId id="1277" r:id="rId17"/>
    <p:sldId id="1278" r:id="rId18"/>
    <p:sldId id="1279" r:id="rId19"/>
    <p:sldId id="1280" r:id="rId20"/>
    <p:sldId id="1290" r:id="rId21"/>
    <p:sldId id="1285" r:id="rId22"/>
    <p:sldId id="1320" r:id="rId23"/>
    <p:sldId id="1286" r:id="rId24"/>
    <p:sldId id="1321" r:id="rId25"/>
    <p:sldId id="1289" r:id="rId26"/>
    <p:sldId id="1292" r:id="rId27"/>
    <p:sldId id="1302" r:id="rId28"/>
    <p:sldId id="1309" r:id="rId29"/>
    <p:sldId id="1294" r:id="rId30"/>
    <p:sldId id="1312" r:id="rId31"/>
    <p:sldId id="1311" r:id="rId32"/>
    <p:sldId id="1295" r:id="rId33"/>
    <p:sldId id="1313" r:id="rId34"/>
    <p:sldId id="1323" r:id="rId35"/>
    <p:sldId id="1326" r:id="rId36"/>
    <p:sldId id="1325" r:id="rId37"/>
    <p:sldId id="1322" r:id="rId38"/>
    <p:sldId id="1327" r:id="rId39"/>
    <p:sldId id="1328" r:id="rId40"/>
    <p:sldId id="1330" r:id="rId41"/>
    <p:sldId id="1332" r:id="rId42"/>
    <p:sldId id="1329" r:id="rId43"/>
    <p:sldId id="1315" r:id="rId44"/>
    <p:sldId id="1298" r:id="rId45"/>
    <p:sldId id="1310" r:id="rId46"/>
    <p:sldId id="1299" r:id="rId47"/>
    <p:sldId id="1282" r:id="rId48"/>
    <p:sldId id="1284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34AC91"/>
    <a:srgbClr val="FDB212"/>
    <a:srgbClr val="FFFFFF"/>
    <a:srgbClr val="C3D69B"/>
    <a:srgbClr val="2DA07E"/>
    <a:srgbClr val="62B6A0"/>
    <a:srgbClr val="F5A030"/>
    <a:srgbClr val="DCE6F2"/>
    <a:srgbClr val="36B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38" autoAdjust="0"/>
    <p:restoredTop sz="92980" autoAdjust="0"/>
  </p:normalViewPr>
  <p:slideViewPr>
    <p:cSldViewPr snapToGrid="0" snapToObjects="1">
      <p:cViewPr varScale="1">
        <p:scale>
          <a:sx n="117" d="100"/>
          <a:sy n="117" d="100"/>
        </p:scale>
        <p:origin x="30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C6B15-21B7-4E40-87B6-CC96FF607CA1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54E8-0D5E-4519-8F2B-B3DBC4DFF2B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3988F-957D-0140-8C45-20C24846B0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Apache Flink is</a:t>
            </a:r>
            <a:r>
              <a:rPr lang="en-US" baseline="0" dirty="0" smtClean="0"/>
              <a:t> the only system that handles the full breadth of stream processing: from exploration of bounded data over streaming analytics to streaming data applications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6CC0-ED45-6C47-8512-6929D51B07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9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6CC0-ED45-6C47-8512-6929D51B07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4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36CC0-ED45-6C47-8512-6929D51B07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9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3" y="205989"/>
            <a:ext cx="7474685" cy="67380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1/14/15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vatar_emerald_200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404" y="205183"/>
            <a:ext cx="561600" cy="5616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879783"/>
            <a:ext cx="8229600" cy="0"/>
          </a:xfrm>
          <a:prstGeom prst="line">
            <a:avLst/>
          </a:prstGeom>
          <a:ln>
            <a:solidFill>
              <a:srgbClr val="34AD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03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A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1/14/15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7C5D84-2227-C144-B485-A8CA33CE423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9" descr="avatar_white_100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404" y="205989"/>
            <a:ext cx="561600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2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9"/>
            <a:ext cx="7481087" cy="67380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1/14/15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879783"/>
            <a:ext cx="8229600" cy="0"/>
          </a:xfrm>
          <a:prstGeom prst="line">
            <a:avLst/>
          </a:prstGeom>
          <a:ln>
            <a:solidFill>
              <a:srgbClr val="34AD9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avatar_emerald_200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404" y="205183"/>
            <a:ext cx="561600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4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1/14/15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avatar_emerald_200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404" y="205183"/>
            <a:ext cx="561600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2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9"/>
            <a:ext cx="8229600" cy="673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5784"/>
            <a:ext cx="8229600" cy="3488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venir Next Regular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1/14/15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venir Next Regular"/>
              </a:defRPr>
            </a:lvl1pPr>
          </a:lstStyle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3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Segoe UI Semilight" panose="020B0402040204020203" pitchFamily="34" charset="0"/>
          <a:ea typeface="Segoe UI" panose="020B0502040204020203" pitchFamily="34" charset="0"/>
          <a:cs typeface="Segoe UI Semilight" panose="020B040204020402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34AD91"/>
        </a:buClr>
        <a:buFont typeface="Wingdings" charset="2"/>
        <a:buChar char="§"/>
        <a:defRPr sz="32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34AD91"/>
        </a:buClr>
        <a:buFont typeface="Arial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28"/>
          <p:cNvSpPr>
            <a:spLocks noGrp="1"/>
          </p:cNvSpPr>
          <p:nvPr>
            <p:ph type="ctrTitle"/>
          </p:nvPr>
        </p:nvSpPr>
        <p:spPr>
          <a:xfrm>
            <a:off x="2516159" y="261444"/>
            <a:ext cx="6270171" cy="2375620"/>
          </a:xfrm>
          <a:prstGeom prst="rect">
            <a:avLst/>
          </a:prstGeom>
        </p:spPr>
        <p:txBody>
          <a:bodyPr lIns="28572" tIns="28572" rIns="28572" bIns="28572">
            <a:noAutofit/>
          </a:bodyPr>
          <a:lstStyle/>
          <a:p>
            <a:pPr defTabSz="328570" hangingPunct="0">
              <a:defRPr sz="6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3700" kern="0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 Neue Medium"/>
              </a:rPr>
              <a:t>Apache </a:t>
            </a:r>
            <a:r>
              <a:rPr lang="en-US" sz="3700" kern="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 Neue Medium"/>
              </a:rPr>
              <a:t>Flink and</a:t>
            </a:r>
            <a:br>
              <a:rPr lang="en-US" sz="3700" kern="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 Neue Medium"/>
              </a:rPr>
            </a:br>
            <a:r>
              <a:rPr lang="en-US" sz="3700" kern="0" dirty="0" err="1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 Neue Medium"/>
              </a:rPr>
              <a:t>Stateful</a:t>
            </a:r>
            <a:r>
              <a:rPr lang="en-US" sz="3700" kern="0" dirty="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  <a:sym typeface="Helvetica Neue Medium"/>
              </a:rPr>
              <a:t> Stream Processing</a:t>
            </a:r>
            <a:endParaRPr sz="3700" dirty="0">
              <a:latin typeface="Segoe UI Light" panose="020B0502040204020203" pitchFamily="34" charset="0"/>
              <a:sym typeface="Helvetica Neue Light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916291" y="2922814"/>
            <a:ext cx="5592536" cy="18587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Stephan Ewen</a:t>
            </a:r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QCon</a:t>
            </a:r>
            <a:r>
              <a:rPr lang="en-US" dirty="0" smtClean="0"/>
              <a:t> London, March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878388"/>
            <a:ext cx="327025" cy="301625"/>
          </a:xfrm>
        </p:spPr>
        <p:txBody>
          <a:bodyPr/>
          <a:lstStyle/>
          <a:p>
            <a:fld id="{86CB4B4D-7CA3-9044-876B-883B54F8677D}" type="slidenum">
              <a:rPr lang="uk-UA" smtClean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</a:rPr>
              <a:pPr/>
              <a:t>1</a:t>
            </a:fld>
            <a:endParaRPr lang="uk-UA">
              <a:solidFill>
                <a:srgbClr val="000000"/>
              </a:solidFill>
              <a:latin typeface="Helvetica Light"/>
              <a:ea typeface="Helvetica Light"/>
              <a:cs typeface="Helvetica Light"/>
            </a:endParaRPr>
          </a:p>
        </p:txBody>
      </p:sp>
      <p:pic>
        <p:nvPicPr>
          <p:cNvPr id="11" name="flink_squirrel_10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432" y="1984153"/>
            <a:ext cx="2144395" cy="2144396"/>
          </a:xfrm>
          <a:prstGeom prst="rect">
            <a:avLst/>
          </a:prstGeom>
          <a:ln w="3175">
            <a:miter lim="400000"/>
          </a:ln>
        </p:spPr>
      </p:pic>
      <p:pic>
        <p:nvPicPr>
          <p:cNvPr id="13" name="Picture 12" descr="ew5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44" y="3397706"/>
            <a:ext cx="2387600" cy="3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Level: Process Function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5090" t="11462" r="10179" b="7143"/>
          <a:stretch/>
        </p:blipFill>
        <p:spPr>
          <a:xfrm>
            <a:off x="628650" y="1040608"/>
            <a:ext cx="7747907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Level: SQL </a:t>
            </a:r>
            <a:r>
              <a:rPr lang="en-US" sz="2800" i="1" dirty="0" smtClean="0"/>
              <a:t>(ANSI)</a:t>
            </a:r>
            <a:endParaRPr lang="en-US" i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9886" y="1073548"/>
            <a:ext cx="678036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SELECT </a:t>
            </a:r>
          </a:p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campaign, </a:t>
            </a:r>
          </a:p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TUMBLE_START(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clickTime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, INTERVAL ’1’ HOUR), </a:t>
            </a:r>
          </a:p>
          <a:p>
            <a:pPr lvl="0">
              <a:defRPr/>
            </a:pP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COUNT(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ip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) AS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clickCnt</a:t>
            </a:r>
            <a:endParaRPr lang="en-US" sz="1600" dirty="0">
              <a:latin typeface="Consolas" charset="0"/>
              <a:ea typeface="Consolas" charset="0"/>
              <a:cs typeface="Consolas" charset="0"/>
            </a:endParaRPr>
          </a:p>
          <a:p>
            <a:pPr lvl="0">
              <a:defRPr/>
            </a:pP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FROM </a:t>
            </a:r>
            <a:r>
              <a:rPr lang="en-US" sz="1600" dirty="0" err="1" smtClean="0">
                <a:latin typeface="Consolas" charset="0"/>
                <a:ea typeface="Consolas" charset="0"/>
                <a:cs typeface="Consolas" charset="0"/>
              </a:rPr>
              <a:t>adClicks</a:t>
            </a:r>
            <a:endParaRPr lang="en-US" sz="1600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WHERE </a:t>
            </a:r>
            <a:r>
              <a:rPr lang="en-US" sz="1600" b="1" dirty="0" err="1">
                <a:latin typeface="Consolas" charset="0"/>
                <a:ea typeface="Consolas" charset="0"/>
                <a:cs typeface="Consolas" charset="0"/>
              </a:rPr>
              <a:t>clickTime</a:t>
            </a:r>
            <a:r>
              <a:rPr lang="en-US" sz="1600" b="1" dirty="0">
                <a:latin typeface="Consolas" charset="0"/>
                <a:ea typeface="Consolas" charset="0"/>
                <a:cs typeface="Consolas" charset="0"/>
              </a:rPr>
              <a:t> &gt; ‘2017-01-01’</a:t>
            </a:r>
          </a:p>
          <a:p>
            <a:pPr lvl="0">
              <a:defRPr/>
            </a:pPr>
            <a:r>
              <a:rPr lang="en-US" sz="1600" dirty="0" smtClean="0">
                <a:latin typeface="Consolas" charset="0"/>
                <a:ea typeface="Consolas" charset="0"/>
                <a:cs typeface="Consolas" charset="0"/>
              </a:rPr>
              <a:t>GROUP 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BY campaign, TUMBLE(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clickTime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, INTERVAL ‘1’ HOUR)</a:t>
            </a:r>
          </a:p>
        </p:txBody>
      </p:sp>
      <p:grpSp>
        <p:nvGrpSpPr>
          <p:cNvPr id="5" name="Group 9"/>
          <p:cNvGrpSpPr/>
          <p:nvPr/>
        </p:nvGrpSpPr>
        <p:grpSpPr>
          <a:xfrm>
            <a:off x="772246" y="3331241"/>
            <a:ext cx="7382720" cy="1495314"/>
            <a:chOff x="1337380" y="6891569"/>
            <a:chExt cx="9899494" cy="2005067"/>
          </a:xfrm>
        </p:grpSpPr>
        <p:grpSp>
          <p:nvGrpSpPr>
            <p:cNvPr id="6" name="Group 175"/>
            <p:cNvGrpSpPr/>
            <p:nvPr/>
          </p:nvGrpSpPr>
          <p:grpSpPr>
            <a:xfrm>
              <a:off x="1337380" y="7345113"/>
              <a:ext cx="9396467" cy="754272"/>
              <a:chOff x="841249" y="2610705"/>
              <a:chExt cx="7181332" cy="485365"/>
            </a:xfrm>
          </p:grpSpPr>
          <p:sp>
            <p:nvSpPr>
              <p:cNvPr id="20" name="Zylinder 125"/>
              <p:cNvSpPr/>
              <p:nvPr/>
            </p:nvSpPr>
            <p:spPr>
              <a:xfrm rot="16200000">
                <a:off x="2291761" y="1160193"/>
                <a:ext cx="485362" cy="3386385"/>
              </a:xfrm>
              <a:prstGeom prst="can">
                <a:avLst/>
              </a:prstGeom>
              <a:solidFill>
                <a:srgbClr val="F5A030"/>
              </a:solidFill>
              <a:ln w="12700">
                <a:solidFill>
                  <a:srgbClr val="935F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1" name="Rechteck 110"/>
              <p:cNvSpPr/>
              <p:nvPr/>
            </p:nvSpPr>
            <p:spPr>
              <a:xfrm>
                <a:off x="195263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2" name="Rechteck 111"/>
              <p:cNvSpPr/>
              <p:nvPr/>
            </p:nvSpPr>
            <p:spPr>
              <a:xfrm>
                <a:off x="178594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3" name="Rechteck 112"/>
              <p:cNvSpPr/>
              <p:nvPr/>
            </p:nvSpPr>
            <p:spPr>
              <a:xfrm>
                <a:off x="161925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4" name="Rechteck 113"/>
              <p:cNvSpPr/>
              <p:nvPr/>
            </p:nvSpPr>
            <p:spPr>
              <a:xfrm>
                <a:off x="145256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5" name="Rechteck 114"/>
              <p:cNvSpPr/>
              <p:nvPr/>
            </p:nvSpPr>
            <p:spPr>
              <a:xfrm>
                <a:off x="128587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6" name="Rechteck 115"/>
              <p:cNvSpPr/>
              <p:nvPr/>
            </p:nvSpPr>
            <p:spPr>
              <a:xfrm>
                <a:off x="1119183" y="2670969"/>
                <a:ext cx="90970" cy="34643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7" name="Rectangle 195"/>
              <p:cNvSpPr/>
              <p:nvPr/>
            </p:nvSpPr>
            <p:spPr>
              <a:xfrm>
                <a:off x="3933711" y="2610708"/>
                <a:ext cx="4088870" cy="485362"/>
              </a:xfrm>
              <a:prstGeom prst="rect">
                <a:avLst/>
              </a:prstGeom>
              <a:solidFill>
                <a:srgbClr val="F5A030"/>
              </a:solidFill>
              <a:ln w="12700">
                <a:solidFill>
                  <a:srgbClr val="935F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8" name="Rechteck 110"/>
              <p:cNvSpPr/>
              <p:nvPr/>
            </p:nvSpPr>
            <p:spPr>
              <a:xfrm>
                <a:off x="295277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29" name="Rechteck 111"/>
              <p:cNvSpPr/>
              <p:nvPr/>
            </p:nvSpPr>
            <p:spPr>
              <a:xfrm>
                <a:off x="278608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0" name="Rechteck 112"/>
              <p:cNvSpPr/>
              <p:nvPr/>
            </p:nvSpPr>
            <p:spPr>
              <a:xfrm>
                <a:off x="261939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1" name="Rechteck 113"/>
              <p:cNvSpPr/>
              <p:nvPr/>
            </p:nvSpPr>
            <p:spPr>
              <a:xfrm>
                <a:off x="245270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2" name="Rechteck 114"/>
              <p:cNvSpPr/>
              <p:nvPr/>
            </p:nvSpPr>
            <p:spPr>
              <a:xfrm>
                <a:off x="228601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3" name="Rechteck 115"/>
              <p:cNvSpPr/>
              <p:nvPr/>
            </p:nvSpPr>
            <p:spPr>
              <a:xfrm>
                <a:off x="211932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4" name="Rechteck 110"/>
              <p:cNvSpPr/>
              <p:nvPr/>
            </p:nvSpPr>
            <p:spPr>
              <a:xfrm>
                <a:off x="399670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5" name="Rechteck 111"/>
              <p:cNvSpPr/>
              <p:nvPr/>
            </p:nvSpPr>
            <p:spPr>
              <a:xfrm>
                <a:off x="378622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6" name="Rechteck 112"/>
              <p:cNvSpPr/>
              <p:nvPr/>
            </p:nvSpPr>
            <p:spPr>
              <a:xfrm>
                <a:off x="361953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7" name="Rechteck 113"/>
              <p:cNvSpPr/>
              <p:nvPr/>
            </p:nvSpPr>
            <p:spPr>
              <a:xfrm>
                <a:off x="345284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8" name="Rechteck 114"/>
              <p:cNvSpPr/>
              <p:nvPr/>
            </p:nvSpPr>
            <p:spPr>
              <a:xfrm>
                <a:off x="328615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39" name="Rechteck 115"/>
              <p:cNvSpPr/>
              <p:nvPr/>
            </p:nvSpPr>
            <p:spPr>
              <a:xfrm>
                <a:off x="3119463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0" name="Rechteck 110"/>
              <p:cNvSpPr/>
              <p:nvPr/>
            </p:nvSpPr>
            <p:spPr>
              <a:xfrm>
                <a:off x="499684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1" name="Rechteck 111"/>
              <p:cNvSpPr/>
              <p:nvPr/>
            </p:nvSpPr>
            <p:spPr>
              <a:xfrm>
                <a:off x="483015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2" name="Rechteck 112"/>
              <p:cNvSpPr/>
              <p:nvPr/>
            </p:nvSpPr>
            <p:spPr>
              <a:xfrm>
                <a:off x="466346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3" name="Rechteck 113"/>
              <p:cNvSpPr/>
              <p:nvPr/>
            </p:nvSpPr>
            <p:spPr>
              <a:xfrm>
                <a:off x="449677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4" name="Rechteck 114"/>
              <p:cNvSpPr/>
              <p:nvPr/>
            </p:nvSpPr>
            <p:spPr>
              <a:xfrm>
                <a:off x="433008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5" name="Rechteck 115"/>
              <p:cNvSpPr/>
              <p:nvPr/>
            </p:nvSpPr>
            <p:spPr>
              <a:xfrm>
                <a:off x="416339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6" name="Rechteck 110"/>
              <p:cNvSpPr/>
              <p:nvPr/>
            </p:nvSpPr>
            <p:spPr>
              <a:xfrm>
                <a:off x="599698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7" name="Rechteck 111"/>
              <p:cNvSpPr/>
              <p:nvPr/>
            </p:nvSpPr>
            <p:spPr>
              <a:xfrm>
                <a:off x="583029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8" name="Rechteck 112"/>
              <p:cNvSpPr/>
              <p:nvPr/>
            </p:nvSpPr>
            <p:spPr>
              <a:xfrm>
                <a:off x="566360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49" name="Rechteck 113"/>
              <p:cNvSpPr/>
              <p:nvPr/>
            </p:nvSpPr>
            <p:spPr>
              <a:xfrm>
                <a:off x="549691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0" name="Rechteck 114"/>
              <p:cNvSpPr/>
              <p:nvPr/>
            </p:nvSpPr>
            <p:spPr>
              <a:xfrm>
                <a:off x="533022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1" name="Rechteck 115"/>
              <p:cNvSpPr/>
              <p:nvPr/>
            </p:nvSpPr>
            <p:spPr>
              <a:xfrm>
                <a:off x="516353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2" name="Rechteck 110"/>
              <p:cNvSpPr/>
              <p:nvPr/>
            </p:nvSpPr>
            <p:spPr>
              <a:xfrm>
                <a:off x="699712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3" name="Rechteck 111"/>
              <p:cNvSpPr/>
              <p:nvPr/>
            </p:nvSpPr>
            <p:spPr>
              <a:xfrm>
                <a:off x="683043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4" name="Rechteck 112"/>
              <p:cNvSpPr/>
              <p:nvPr/>
            </p:nvSpPr>
            <p:spPr>
              <a:xfrm>
                <a:off x="666374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5" name="Rechteck 113"/>
              <p:cNvSpPr/>
              <p:nvPr/>
            </p:nvSpPr>
            <p:spPr>
              <a:xfrm>
                <a:off x="649705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6" name="Rechteck 114"/>
              <p:cNvSpPr/>
              <p:nvPr/>
            </p:nvSpPr>
            <p:spPr>
              <a:xfrm>
                <a:off x="633036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7" name="Rechteck 115"/>
              <p:cNvSpPr/>
              <p:nvPr/>
            </p:nvSpPr>
            <p:spPr>
              <a:xfrm>
                <a:off x="616367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8" name="Rechteck 110"/>
              <p:cNvSpPr/>
              <p:nvPr/>
            </p:nvSpPr>
            <p:spPr>
              <a:xfrm>
                <a:off x="7830546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59" name="Rechteck 111"/>
              <p:cNvSpPr/>
              <p:nvPr/>
            </p:nvSpPr>
            <p:spPr>
              <a:xfrm>
                <a:off x="7663880" y="2670974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60" name="Rechteck 112"/>
              <p:cNvSpPr/>
              <p:nvPr/>
            </p:nvSpPr>
            <p:spPr>
              <a:xfrm>
                <a:off x="7497190" y="2670973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61" name="Rechteck 113"/>
              <p:cNvSpPr/>
              <p:nvPr/>
            </p:nvSpPr>
            <p:spPr>
              <a:xfrm>
                <a:off x="7330500" y="2670971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  <p:sp>
            <p:nvSpPr>
              <p:cNvPr id="62" name="Rechteck 114"/>
              <p:cNvSpPr/>
              <p:nvPr/>
            </p:nvSpPr>
            <p:spPr>
              <a:xfrm>
                <a:off x="7163810" y="2670969"/>
                <a:ext cx="90970" cy="3464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</a:endParaRPr>
              </a:p>
            </p:txBody>
          </p:sp>
        </p:grpSp>
        <p:cxnSp>
          <p:nvCxnSpPr>
            <p:cNvPr id="7" name="Straight Connector 176"/>
            <p:cNvCxnSpPr/>
            <p:nvPr/>
          </p:nvCxnSpPr>
          <p:spPr>
            <a:xfrm>
              <a:off x="5383733" y="7345112"/>
              <a:ext cx="0" cy="1467957"/>
            </a:xfrm>
            <a:prstGeom prst="line">
              <a:avLst/>
            </a:prstGeom>
            <a:ln w="15875">
              <a:solidFill>
                <a:srgbClr val="935F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77"/>
            <p:cNvSpPr txBox="1"/>
            <p:nvPr/>
          </p:nvSpPr>
          <p:spPr>
            <a:xfrm>
              <a:off x="3605477" y="6891569"/>
              <a:ext cx="1066135" cy="495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egoe UI Light" panose="020B0502040204020203" pitchFamily="34" charset="0"/>
                </a:rPr>
                <a:t>Query</a:t>
              </a:r>
              <a:endParaRPr lang="en-US" sz="1400" dirty="0">
                <a:latin typeface="Segoe UI Light" panose="020B0502040204020203" pitchFamily="34" charset="0"/>
              </a:endParaRPr>
            </a:p>
          </p:txBody>
        </p:sp>
        <p:cxnSp>
          <p:nvCxnSpPr>
            <p:cNvPr id="9" name="Straight Connector 178"/>
            <p:cNvCxnSpPr/>
            <p:nvPr/>
          </p:nvCxnSpPr>
          <p:spPr>
            <a:xfrm>
              <a:off x="3070754" y="7109776"/>
              <a:ext cx="518769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9"/>
            <p:cNvCxnSpPr/>
            <p:nvPr/>
          </p:nvCxnSpPr>
          <p:spPr>
            <a:xfrm>
              <a:off x="6322014" y="8429342"/>
              <a:ext cx="4395266" cy="0"/>
            </a:xfrm>
            <a:prstGeom prst="line">
              <a:avLst/>
            </a:prstGeom>
            <a:ln w="19050">
              <a:solidFill>
                <a:srgbClr val="F6A03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0"/>
            <p:cNvCxnSpPr/>
            <p:nvPr/>
          </p:nvCxnSpPr>
          <p:spPr>
            <a:xfrm>
              <a:off x="2516873" y="8415808"/>
              <a:ext cx="2035869" cy="0"/>
            </a:xfrm>
            <a:prstGeom prst="line">
              <a:avLst/>
            </a:prstGeom>
            <a:ln w="19050">
              <a:solidFill>
                <a:srgbClr val="F6A031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81"/>
            <p:cNvSpPr txBox="1"/>
            <p:nvPr/>
          </p:nvSpPr>
          <p:spPr>
            <a:xfrm>
              <a:off x="4503776" y="8212534"/>
              <a:ext cx="666766" cy="41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6A031"/>
                  </a:solidFill>
                  <a:latin typeface="Segoe UI Light" panose="020B0502040204020203" pitchFamily="34" charset="0"/>
                </a:rPr>
                <a:t>past</a:t>
              </a:r>
              <a:endParaRPr lang="en-US" sz="1050" b="1" dirty="0">
                <a:solidFill>
                  <a:srgbClr val="F6A03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3" name="TextBox 182"/>
            <p:cNvSpPr txBox="1"/>
            <p:nvPr/>
          </p:nvSpPr>
          <p:spPr>
            <a:xfrm>
              <a:off x="5582032" y="8223901"/>
              <a:ext cx="840357" cy="412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6A031"/>
                  </a:solidFill>
                  <a:latin typeface="Segoe UI Light" panose="020B0502040204020203" pitchFamily="34" charset="0"/>
                </a:rPr>
                <a:t>future</a:t>
              </a:r>
              <a:endParaRPr lang="en-US" sz="1050" b="1" dirty="0">
                <a:solidFill>
                  <a:srgbClr val="F6A03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4" name="TextBox 183"/>
            <p:cNvSpPr txBox="1"/>
            <p:nvPr/>
          </p:nvSpPr>
          <p:spPr>
            <a:xfrm>
              <a:off x="5063650" y="8213886"/>
              <a:ext cx="675363" cy="4126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6A031"/>
                  </a:solidFill>
                  <a:latin typeface="Segoe UI Light" panose="020B0502040204020203" pitchFamily="34" charset="0"/>
                </a:rPr>
                <a:t>now</a:t>
              </a:r>
              <a:endParaRPr lang="en-US" sz="1200" b="1" dirty="0">
                <a:solidFill>
                  <a:srgbClr val="F6A031"/>
                </a:solidFill>
                <a:latin typeface="Segoe UI Light" panose="020B0502040204020203" pitchFamily="34" charset="0"/>
              </a:endParaRPr>
            </a:p>
          </p:txBody>
        </p:sp>
        <p:cxnSp>
          <p:nvCxnSpPr>
            <p:cNvPr id="15" name="Straight Connector 184"/>
            <p:cNvCxnSpPr/>
            <p:nvPr/>
          </p:nvCxnSpPr>
          <p:spPr>
            <a:xfrm>
              <a:off x="1573855" y="7345112"/>
              <a:ext cx="0" cy="1467940"/>
            </a:xfrm>
            <a:prstGeom prst="line">
              <a:avLst/>
            </a:prstGeom>
            <a:ln w="15875">
              <a:solidFill>
                <a:srgbClr val="935F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85"/>
            <p:cNvSpPr txBox="1"/>
            <p:nvPr/>
          </p:nvSpPr>
          <p:spPr>
            <a:xfrm>
              <a:off x="1548684" y="8195050"/>
              <a:ext cx="1315389" cy="701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6A031"/>
                  </a:solidFill>
                  <a:latin typeface="Segoe UI Light" panose="020B0502040204020203" pitchFamily="34" charset="0"/>
                </a:rPr>
                <a:t>s</a:t>
              </a:r>
              <a:r>
                <a:rPr lang="en-US" sz="1400" b="1" dirty="0" smtClean="0">
                  <a:solidFill>
                    <a:srgbClr val="F6A031"/>
                  </a:solidFill>
                  <a:latin typeface="Segoe UI Light" panose="020B0502040204020203" pitchFamily="34" charset="0"/>
                </a:rPr>
                <a:t>tart of </a:t>
              </a:r>
              <a:br>
                <a:rPr lang="en-US" sz="1400" b="1" dirty="0" smtClean="0">
                  <a:solidFill>
                    <a:srgbClr val="F6A031"/>
                  </a:solidFill>
                  <a:latin typeface="Segoe UI Light" panose="020B0502040204020203" pitchFamily="34" charset="0"/>
                </a:rPr>
              </a:br>
              <a:r>
                <a:rPr lang="en-US" sz="1400" b="1" dirty="0" smtClean="0">
                  <a:solidFill>
                    <a:srgbClr val="F6A031"/>
                  </a:solidFill>
                  <a:latin typeface="Segoe UI Light" panose="020B0502040204020203" pitchFamily="34" charset="0"/>
                </a:rPr>
                <a:t>the stream</a:t>
              </a:r>
              <a:endParaRPr lang="en-US" sz="1400" b="1" dirty="0">
                <a:solidFill>
                  <a:srgbClr val="F6A03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17" name="Rectangle 186"/>
            <p:cNvSpPr/>
            <p:nvPr/>
          </p:nvSpPr>
          <p:spPr>
            <a:xfrm>
              <a:off x="5376597" y="7235268"/>
              <a:ext cx="5860277" cy="98863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3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Segoe UI Light" panose="020B0502040204020203" pitchFamily="34" charset="0"/>
              </a:endParaRPr>
            </a:p>
          </p:txBody>
        </p:sp>
        <p:cxnSp>
          <p:nvCxnSpPr>
            <p:cNvPr id="18" name="Straight Connector 187"/>
            <p:cNvCxnSpPr/>
            <p:nvPr/>
          </p:nvCxnSpPr>
          <p:spPr>
            <a:xfrm flipH="1">
              <a:off x="4697472" y="7109276"/>
              <a:ext cx="6019808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olid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33"/>
            <p:cNvCxnSpPr/>
            <p:nvPr/>
          </p:nvCxnSpPr>
          <p:spPr>
            <a:xfrm>
              <a:off x="2958700" y="6891569"/>
              <a:ext cx="0" cy="1207812"/>
            </a:xfrm>
            <a:prstGeom prst="line">
              <a:avLst/>
            </a:prstGeom>
            <a:ln w="15875">
              <a:solidFill>
                <a:srgbClr val="935F1B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67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Flink in Practice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29" b="22001"/>
          <a:stretch/>
        </p:blipFill>
        <p:spPr>
          <a:xfrm>
            <a:off x="1140433" y="1389506"/>
            <a:ext cx="1940784" cy="547007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457200" y="1995075"/>
            <a:ext cx="356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Athena X Streaming SQL</a:t>
            </a:r>
            <a:br>
              <a:rPr lang="en-US" dirty="0" smtClean="0">
                <a:latin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</a:rPr>
              <a:t>Platform Service</a:t>
            </a:r>
          </a:p>
        </p:txBody>
      </p:sp>
      <p:pic>
        <p:nvPicPr>
          <p:cNvPr id="7" name="Picture 4" descr="imgr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889" y="1355330"/>
            <a:ext cx="1825455" cy="487910"/>
          </a:xfrm>
          <a:prstGeom prst="rect">
            <a:avLst/>
          </a:prstGeom>
        </p:spPr>
      </p:pic>
      <p:pic>
        <p:nvPicPr>
          <p:cNvPr id="8" name="Picture 41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482" y="3550891"/>
            <a:ext cx="2137820" cy="5309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275" b="3920"/>
          <a:stretch/>
        </p:blipFill>
        <p:spPr>
          <a:xfrm>
            <a:off x="4553386" y="2341805"/>
            <a:ext cx="2071006" cy="585425"/>
          </a:xfrm>
          <a:prstGeom prst="rect">
            <a:avLst/>
          </a:prstGeom>
        </p:spPr>
      </p:pic>
      <p:sp>
        <p:nvSpPr>
          <p:cNvPr id="10" name="Rectangle 4"/>
          <p:cNvSpPr/>
          <p:nvPr/>
        </p:nvSpPr>
        <p:spPr>
          <a:xfrm>
            <a:off x="4553386" y="1919911"/>
            <a:ext cx="35605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Streaming Platform </a:t>
            </a:r>
            <a:r>
              <a:rPr lang="en-US" dirty="0" smtClean="0">
                <a:latin typeface="Segoe UI Light" panose="020B0502040204020203" pitchFamily="34" charset="0"/>
              </a:rPr>
              <a:t>as a Service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3" r="11192" b="52705"/>
          <a:stretch/>
        </p:blipFill>
        <p:spPr>
          <a:xfrm>
            <a:off x="6725987" y="2341805"/>
            <a:ext cx="1839221" cy="582711"/>
          </a:xfrm>
          <a:prstGeom prst="rect">
            <a:avLst/>
          </a:prstGeom>
        </p:spPr>
      </p:pic>
      <p:sp>
        <p:nvSpPr>
          <p:cNvPr id="12" name="Rectangle 4"/>
          <p:cNvSpPr/>
          <p:nvPr/>
        </p:nvSpPr>
        <p:spPr>
          <a:xfrm>
            <a:off x="4785144" y="4131991"/>
            <a:ext cx="3224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Fraud detection</a:t>
            </a:r>
          </a:p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Streaming Analytics Platform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13" name="Picture 4" descr="imgre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76" y="3179488"/>
            <a:ext cx="1760347" cy="742806"/>
          </a:xfrm>
          <a:prstGeom prst="rect">
            <a:avLst/>
          </a:prstGeom>
        </p:spPr>
      </p:pic>
      <p:sp>
        <p:nvSpPr>
          <p:cNvPr id="14" name="Rectangle 4"/>
          <p:cNvSpPr/>
          <p:nvPr/>
        </p:nvSpPr>
        <p:spPr>
          <a:xfrm>
            <a:off x="457201" y="3980856"/>
            <a:ext cx="3771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100s jobs, 1000s nodes, TBs state</a:t>
            </a:r>
          </a:p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metrics, analytics, real time ML</a:t>
            </a:r>
          </a:p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Streaming SQL as a platform</a:t>
            </a:r>
          </a:p>
        </p:txBody>
      </p:sp>
    </p:spTree>
    <p:extLst>
      <p:ext uri="{BB962C8B-B14F-4D97-AF65-F5344CB8AC3E}">
        <p14:creationId xmlns:p14="http://schemas.microsoft.com/office/powerpoint/2010/main" val="2505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860911" y="1714641"/>
            <a:ext cx="54221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Parallel </a:t>
            </a:r>
            <a:r>
              <a:rPr lang="en-US" sz="4800" dirty="0" err="1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Stateful</a:t>
            </a:r>
            <a:endParaRPr lang="en-US" sz="4800" dirty="0" smtClean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Streaming Execution</a:t>
            </a:r>
            <a:endParaRPr lang="en-US" sz="48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1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Stateful</a:t>
            </a:r>
            <a:r>
              <a:rPr lang="en-US" dirty="0"/>
              <a:t> </a:t>
            </a:r>
            <a:r>
              <a:rPr lang="en-US" dirty="0" smtClean="0"/>
              <a:t>Event &amp; Stream Processing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287575" y="2475865"/>
            <a:ext cx="773625" cy="773625"/>
          </a:xfrm>
          <a:prstGeom prst="ellipse">
            <a:avLst/>
          </a:prstGeom>
          <a:solidFill>
            <a:srgbClr val="FFC000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2" name="Gruppieren 21"/>
          <p:cNvGrpSpPr/>
          <p:nvPr/>
        </p:nvGrpSpPr>
        <p:grpSpPr>
          <a:xfrm>
            <a:off x="5553907" y="2430364"/>
            <a:ext cx="739174" cy="852274"/>
            <a:chOff x="5553907" y="2430364"/>
            <a:chExt cx="739174" cy="852274"/>
          </a:xfrm>
        </p:grpSpPr>
        <p:sp>
          <p:nvSpPr>
            <p:cNvPr id="9" name="Pfeil nach rechts 8"/>
            <p:cNvSpPr/>
            <p:nvPr/>
          </p:nvSpPr>
          <p:spPr>
            <a:xfrm rot="1560938">
              <a:off x="5553907" y="2430364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Pfeil nach rechts 15"/>
            <p:cNvSpPr/>
            <p:nvPr/>
          </p:nvSpPr>
          <p:spPr>
            <a:xfrm rot="20039062" flipV="1">
              <a:off x="5584058" y="3078699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3753673" y="2690906"/>
            <a:ext cx="954079" cy="242309"/>
            <a:chOff x="3735385" y="2690906"/>
            <a:chExt cx="954079" cy="242309"/>
          </a:xfrm>
        </p:grpSpPr>
        <p:sp>
          <p:nvSpPr>
            <p:cNvPr id="17" name="Pfeil nach rechts 16"/>
            <p:cNvSpPr/>
            <p:nvPr/>
          </p:nvSpPr>
          <p:spPr>
            <a:xfrm rot="2061426">
              <a:off x="3743468" y="2690906"/>
              <a:ext cx="945996" cy="23412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Pfeil nach rechts 17"/>
            <p:cNvSpPr/>
            <p:nvPr/>
          </p:nvSpPr>
          <p:spPr>
            <a:xfrm rot="19538574" flipV="1">
              <a:off x="3735385" y="2699086"/>
              <a:ext cx="945996" cy="23412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1342961" y="2425331"/>
            <a:ext cx="4109241" cy="773625"/>
            <a:chOff x="1361249" y="1898389"/>
            <a:chExt cx="4109241" cy="773625"/>
          </a:xfrm>
        </p:grpSpPr>
        <p:sp>
          <p:nvSpPr>
            <p:cNvPr id="31" name="Ellipse 30"/>
            <p:cNvSpPr/>
            <p:nvPr/>
          </p:nvSpPr>
          <p:spPr>
            <a:xfrm>
              <a:off x="1361249" y="1898389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3030257" y="1898389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Pfeil nach rechts 32"/>
            <p:cNvSpPr/>
            <p:nvPr/>
          </p:nvSpPr>
          <p:spPr>
            <a:xfrm>
              <a:off x="2228053" y="2183232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Pfeil nach rechts 33"/>
            <p:cNvSpPr/>
            <p:nvPr/>
          </p:nvSpPr>
          <p:spPr>
            <a:xfrm>
              <a:off x="3895619" y="2183232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4696865" y="1898389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1342961" y="2429421"/>
            <a:ext cx="4109241" cy="773625"/>
            <a:chOff x="1361249" y="1898389"/>
            <a:chExt cx="4109241" cy="773625"/>
          </a:xfrm>
        </p:grpSpPr>
        <p:sp>
          <p:nvSpPr>
            <p:cNvPr id="37" name="Ellipse 36"/>
            <p:cNvSpPr/>
            <p:nvPr/>
          </p:nvSpPr>
          <p:spPr>
            <a:xfrm>
              <a:off x="1361249" y="1898389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3030257" y="1898389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Pfeil nach rechts 38"/>
            <p:cNvSpPr/>
            <p:nvPr/>
          </p:nvSpPr>
          <p:spPr>
            <a:xfrm>
              <a:off x="2228053" y="2183232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Pfeil nach rechts 39"/>
            <p:cNvSpPr/>
            <p:nvPr/>
          </p:nvSpPr>
          <p:spPr>
            <a:xfrm>
              <a:off x="3895619" y="2183232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4696865" y="1898389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1" name="Pfeil nach rechts 90"/>
          <p:cNvSpPr/>
          <p:nvPr/>
        </p:nvSpPr>
        <p:spPr>
          <a:xfrm>
            <a:off x="5513777" y="2766495"/>
            <a:ext cx="709023" cy="203939"/>
          </a:xfrm>
          <a:prstGeom prst="rightArrow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1307125" y="3981373"/>
            <a:ext cx="84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Source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93" name="Textfeld 92"/>
          <p:cNvSpPr txBox="1"/>
          <p:nvPr/>
        </p:nvSpPr>
        <p:spPr>
          <a:xfrm>
            <a:off x="2976133" y="3843720"/>
            <a:ext cx="1136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Filter /</a:t>
            </a:r>
            <a:br>
              <a:rPr lang="en-US" dirty="0" smtClean="0">
                <a:latin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</a:rPr>
              <a:t>Transform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94" name="Textfeld 93"/>
          <p:cNvSpPr txBox="1"/>
          <p:nvPr/>
        </p:nvSpPr>
        <p:spPr>
          <a:xfrm>
            <a:off x="4480840" y="3843720"/>
            <a:ext cx="1169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State</a:t>
            </a:r>
            <a:br>
              <a:rPr lang="en-US" dirty="0" smtClean="0">
                <a:latin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</a:rPr>
              <a:t>read/write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95" name="Textfeld 94"/>
          <p:cNvSpPr txBox="1"/>
          <p:nvPr/>
        </p:nvSpPr>
        <p:spPr>
          <a:xfrm>
            <a:off x="6366351" y="398137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Sink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77 L 0.00156 -0.102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78 L -0.00052 0.08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Stateful</a:t>
            </a:r>
            <a:r>
              <a:rPr lang="en-US" dirty="0"/>
              <a:t> Event &amp; </a:t>
            </a:r>
            <a:r>
              <a:rPr lang="en-US" dirty="0" smtClean="0"/>
              <a:t>Stream </a:t>
            </a:r>
            <a:r>
              <a:rPr lang="en-US" dirty="0"/>
              <a:t>Processing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361249" y="1898389"/>
            <a:ext cx="5699951" cy="1771061"/>
            <a:chOff x="1361249" y="2238591"/>
            <a:chExt cx="4791901" cy="1488916"/>
          </a:xfrm>
        </p:grpSpPr>
        <p:sp>
          <p:nvSpPr>
            <p:cNvPr id="4" name="Ellipse 3"/>
            <p:cNvSpPr/>
            <p:nvPr/>
          </p:nvSpPr>
          <p:spPr>
            <a:xfrm>
              <a:off x="1361249" y="2238591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2764370" y="2238591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Pfeil nach rechts 5"/>
            <p:cNvSpPr/>
            <p:nvPr/>
          </p:nvSpPr>
          <p:spPr>
            <a:xfrm>
              <a:off x="2089964" y="2478056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Pfeil nach rechts 6"/>
            <p:cNvSpPr/>
            <p:nvPr/>
          </p:nvSpPr>
          <p:spPr>
            <a:xfrm>
              <a:off x="3491873" y="2478056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4165473" y="2238591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Pfeil nach rechts 8"/>
            <p:cNvSpPr/>
            <p:nvPr/>
          </p:nvSpPr>
          <p:spPr>
            <a:xfrm rot="1560938">
              <a:off x="4885982" y="2685818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5502770" y="2729798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361249" y="3077127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2764370" y="3077127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2089964" y="3316592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Pfeil nach rechts 13"/>
            <p:cNvSpPr/>
            <p:nvPr/>
          </p:nvSpPr>
          <p:spPr>
            <a:xfrm>
              <a:off x="3491873" y="3316592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165473" y="3077127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Pfeil nach rechts 15"/>
            <p:cNvSpPr/>
            <p:nvPr/>
          </p:nvSpPr>
          <p:spPr>
            <a:xfrm rot="20039062" flipV="1">
              <a:off x="4911330" y="3230868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Pfeil nach rechts 16"/>
            <p:cNvSpPr/>
            <p:nvPr/>
          </p:nvSpPr>
          <p:spPr>
            <a:xfrm rot="2061426">
              <a:off x="3386592" y="2904854"/>
              <a:ext cx="795291" cy="19683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Pfeil nach rechts 17"/>
            <p:cNvSpPr/>
            <p:nvPr/>
          </p:nvSpPr>
          <p:spPr>
            <a:xfrm rot="19538574" flipV="1">
              <a:off x="3379797" y="2911731"/>
              <a:ext cx="795291" cy="19683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0" name="Rechteck 19"/>
          <p:cNvSpPr/>
          <p:nvPr/>
        </p:nvSpPr>
        <p:spPr>
          <a:xfrm>
            <a:off x="1637843" y="2174983"/>
            <a:ext cx="220436" cy="220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1637441" y="3166645"/>
            <a:ext cx="220436" cy="220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1628031" y="3171549"/>
            <a:ext cx="220436" cy="220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5137378" y="3783043"/>
            <a:ext cx="220436" cy="2204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5137378" y="1646623"/>
            <a:ext cx="220436" cy="2204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ussdiagramm: Magnetplattenspeicher 22"/>
          <p:cNvSpPr/>
          <p:nvPr/>
        </p:nvSpPr>
        <p:spPr>
          <a:xfrm>
            <a:off x="4938496" y="3669450"/>
            <a:ext cx="563336" cy="383721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ussdiagramm: Magnetplattenspeicher 23"/>
          <p:cNvSpPr/>
          <p:nvPr/>
        </p:nvSpPr>
        <p:spPr>
          <a:xfrm>
            <a:off x="4938496" y="1489375"/>
            <a:ext cx="563336" cy="383721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feld 29"/>
          <p:cNvSpPr txBox="1"/>
          <p:nvPr/>
        </p:nvSpPr>
        <p:spPr>
          <a:xfrm>
            <a:off x="5908419" y="4394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Segoe UI Light" panose="020B0502040204020203" pitchFamily="34" charset="0"/>
            </a:endParaRPr>
          </a:p>
        </p:txBody>
      </p:sp>
      <p:cxnSp>
        <p:nvCxnSpPr>
          <p:cNvPr id="33" name="Gerader Verbinder 32"/>
          <p:cNvCxnSpPr/>
          <p:nvPr/>
        </p:nvCxnSpPr>
        <p:spPr>
          <a:xfrm>
            <a:off x="1485246" y="1359070"/>
            <a:ext cx="0" cy="303496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lussdiagramm: Magnetplattenspeicher 34"/>
          <p:cNvSpPr/>
          <p:nvPr/>
        </p:nvSpPr>
        <p:spPr>
          <a:xfrm>
            <a:off x="7446320" y="3821385"/>
            <a:ext cx="1508761" cy="90924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efaltete Ecke 21"/>
          <p:cNvSpPr/>
          <p:nvPr/>
        </p:nvSpPr>
        <p:spPr>
          <a:xfrm>
            <a:off x="7671139" y="4179672"/>
            <a:ext cx="463571" cy="463571"/>
          </a:xfrm>
          <a:prstGeom prst="foldedCorner">
            <a:avLst>
              <a:gd name="adj" fmla="val 2652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efaltete Ecke 35"/>
          <p:cNvSpPr/>
          <p:nvPr/>
        </p:nvSpPr>
        <p:spPr>
          <a:xfrm>
            <a:off x="8292052" y="4179672"/>
            <a:ext cx="463571" cy="463571"/>
          </a:xfrm>
          <a:prstGeom prst="foldedCorner">
            <a:avLst>
              <a:gd name="adj" fmla="val 2652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Gerader Verbinder 43"/>
          <p:cNvCxnSpPr/>
          <p:nvPr/>
        </p:nvCxnSpPr>
        <p:spPr>
          <a:xfrm flipH="1">
            <a:off x="1485246" y="4394032"/>
            <a:ext cx="538189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 flipH="1">
            <a:off x="6867144" y="4394032"/>
            <a:ext cx="6496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5648579" y="1072827"/>
            <a:ext cx="26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Scalable embedded state 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5938570" y="1496569"/>
            <a:ext cx="296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Access at memory speed &amp;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scales with parallel operators</a:t>
            </a:r>
            <a:endParaRPr lang="en-US" dirty="0">
              <a:latin typeface="Segoe UI Light" panose="020B0502040204020203" pitchFamily="34" charset="0"/>
            </a:endParaRPr>
          </a:p>
        </p:txBody>
      </p:sp>
      <p:cxnSp>
        <p:nvCxnSpPr>
          <p:cNvPr id="51" name="Gerade Verbindung mit Pfeil 50"/>
          <p:cNvCxnSpPr/>
          <p:nvPr/>
        </p:nvCxnSpPr>
        <p:spPr>
          <a:xfrm flipH="1">
            <a:off x="5501832" y="1354268"/>
            <a:ext cx="213168" cy="14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4321E-6 L 0.36684 -5.4321E-6 L 0.36684 -0.10495 " pathEditMode="relative" ptsTypes="A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36702 2.96296E-6 L 0.36702 0.11975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598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579 2.71605E-6 L -0.01579 -0.08364 L 0.1132 -0.19753 L 0.15626 -0.19753 " pathEditMode="relative" ptsTypes="AA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5802E-6 L 0.19792 1.35802E-6 L 0.36893 -0.20987 L 0.36893 -0.29691 L 0.36389 -0.29691 " pathEditMode="relative" ptsTypes="AAA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1.97531E-6 L 3.88889E-6 0.08426 L 0.12899 0.19907 L 0.17204 0.1990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556E-17 7.40741E-7 L 0.58142 7.40741E-7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2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Stateful</a:t>
            </a:r>
            <a:r>
              <a:rPr lang="en-US" dirty="0"/>
              <a:t> Event &amp; </a:t>
            </a:r>
            <a:r>
              <a:rPr lang="en-US" dirty="0" smtClean="0"/>
              <a:t>Stream </a:t>
            </a:r>
            <a:r>
              <a:rPr lang="en-US" dirty="0"/>
              <a:t>Processing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361249" y="1898389"/>
            <a:ext cx="5699951" cy="1771061"/>
            <a:chOff x="1361249" y="2238591"/>
            <a:chExt cx="4791901" cy="1488916"/>
          </a:xfrm>
        </p:grpSpPr>
        <p:sp>
          <p:nvSpPr>
            <p:cNvPr id="4" name="Ellipse 3"/>
            <p:cNvSpPr/>
            <p:nvPr/>
          </p:nvSpPr>
          <p:spPr>
            <a:xfrm>
              <a:off x="1361249" y="2238591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2764370" y="2238591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Pfeil nach rechts 5"/>
            <p:cNvSpPr/>
            <p:nvPr/>
          </p:nvSpPr>
          <p:spPr>
            <a:xfrm>
              <a:off x="2089964" y="2478056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Pfeil nach rechts 6"/>
            <p:cNvSpPr/>
            <p:nvPr/>
          </p:nvSpPr>
          <p:spPr>
            <a:xfrm>
              <a:off x="3491873" y="2478056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4165473" y="2238591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Pfeil nach rechts 8"/>
            <p:cNvSpPr/>
            <p:nvPr/>
          </p:nvSpPr>
          <p:spPr>
            <a:xfrm rot="1560938">
              <a:off x="4885982" y="2685818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5502770" y="2729798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361249" y="3077127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2764370" y="3077127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2089964" y="3316592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Pfeil nach rechts 13"/>
            <p:cNvSpPr/>
            <p:nvPr/>
          </p:nvSpPr>
          <p:spPr>
            <a:xfrm>
              <a:off x="3491873" y="3316592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165473" y="3077127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Pfeil nach rechts 15"/>
            <p:cNvSpPr/>
            <p:nvPr/>
          </p:nvSpPr>
          <p:spPr>
            <a:xfrm rot="20039062" flipV="1">
              <a:off x="4911330" y="3230868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Pfeil nach rechts 16"/>
            <p:cNvSpPr/>
            <p:nvPr/>
          </p:nvSpPr>
          <p:spPr>
            <a:xfrm rot="2061426">
              <a:off x="3386592" y="2904854"/>
              <a:ext cx="795291" cy="19683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Pfeil nach rechts 17"/>
            <p:cNvSpPr/>
            <p:nvPr/>
          </p:nvSpPr>
          <p:spPr>
            <a:xfrm rot="19538574" flipV="1">
              <a:off x="3379797" y="2911731"/>
              <a:ext cx="795291" cy="19683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7" name="Rechteck 26"/>
          <p:cNvSpPr/>
          <p:nvPr/>
        </p:nvSpPr>
        <p:spPr>
          <a:xfrm>
            <a:off x="5137378" y="3783043"/>
            <a:ext cx="220436" cy="2204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5137378" y="1646623"/>
            <a:ext cx="220436" cy="2204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ussdiagramm: Magnetplattenspeicher 22"/>
          <p:cNvSpPr/>
          <p:nvPr/>
        </p:nvSpPr>
        <p:spPr>
          <a:xfrm>
            <a:off x="4938496" y="3669450"/>
            <a:ext cx="563336" cy="383721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ussdiagramm: Magnetplattenspeicher 23"/>
          <p:cNvSpPr/>
          <p:nvPr/>
        </p:nvSpPr>
        <p:spPr>
          <a:xfrm>
            <a:off x="4938496" y="1489375"/>
            <a:ext cx="563336" cy="383721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feld 29"/>
          <p:cNvSpPr txBox="1"/>
          <p:nvPr/>
        </p:nvSpPr>
        <p:spPr>
          <a:xfrm>
            <a:off x="5908419" y="4394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35" name="Flussdiagramm: Magnetplattenspeicher 34"/>
          <p:cNvSpPr/>
          <p:nvPr/>
        </p:nvSpPr>
        <p:spPr>
          <a:xfrm>
            <a:off x="7446320" y="3821385"/>
            <a:ext cx="1508761" cy="90924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efaltete Ecke 21"/>
          <p:cNvSpPr/>
          <p:nvPr/>
        </p:nvSpPr>
        <p:spPr>
          <a:xfrm>
            <a:off x="7671139" y="4179672"/>
            <a:ext cx="463571" cy="463571"/>
          </a:xfrm>
          <a:prstGeom prst="foldedCorner">
            <a:avLst>
              <a:gd name="adj" fmla="val 2652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efaltete Ecke 35"/>
          <p:cNvSpPr/>
          <p:nvPr/>
        </p:nvSpPr>
        <p:spPr>
          <a:xfrm>
            <a:off x="8292052" y="4179672"/>
            <a:ext cx="463571" cy="463571"/>
          </a:xfrm>
          <a:prstGeom prst="foldedCorner">
            <a:avLst>
              <a:gd name="adj" fmla="val 2652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feld 48"/>
          <p:cNvSpPr txBox="1"/>
          <p:nvPr/>
        </p:nvSpPr>
        <p:spPr>
          <a:xfrm>
            <a:off x="6159429" y="1693479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Re-load state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701343" y="3747701"/>
            <a:ext cx="171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</a:rPr>
              <a:t>Reset positions</a:t>
            </a:r>
          </a:p>
          <a:p>
            <a:r>
              <a:rPr lang="en-US" dirty="0" smtClean="0">
                <a:latin typeface="Segoe UI Light" panose="020B0502040204020203" pitchFamily="34" charset="0"/>
              </a:rPr>
              <a:t>in input streams</a:t>
            </a:r>
            <a:endParaRPr lang="en-US" dirty="0">
              <a:latin typeface="Segoe UI Light" panose="020B0502040204020203" pitchFamily="34" charset="0"/>
            </a:endParaRPr>
          </a:p>
        </p:txBody>
      </p:sp>
      <p:cxnSp>
        <p:nvCxnSpPr>
          <p:cNvPr id="51" name="Gerade Verbindung mit Pfeil 50"/>
          <p:cNvCxnSpPr/>
          <p:nvPr/>
        </p:nvCxnSpPr>
        <p:spPr>
          <a:xfrm flipH="1" flipV="1">
            <a:off x="5723165" y="3893261"/>
            <a:ext cx="1579137" cy="132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 flipV="1">
            <a:off x="5545103" y="1856077"/>
            <a:ext cx="1822220" cy="1902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H="1" flipV="1">
            <a:off x="2003489" y="3384607"/>
            <a:ext cx="5147119" cy="50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H="1" flipV="1">
            <a:off x="1883636" y="2358184"/>
            <a:ext cx="5418667" cy="1457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feld 61"/>
          <p:cNvSpPr txBox="1"/>
          <p:nvPr/>
        </p:nvSpPr>
        <p:spPr>
          <a:xfrm>
            <a:off x="319159" y="1000769"/>
            <a:ext cx="3459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</a:rPr>
              <a:t>Rolling back computation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19159" y="1421296"/>
            <a:ext cx="200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egoe UI Light" panose="020B0502040204020203" pitchFamily="34" charset="0"/>
              </a:rPr>
              <a:t>Re-processing</a:t>
            </a:r>
            <a:endParaRPr lang="en-US" sz="2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Sourcing + Memory Image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575740" y="3212472"/>
            <a:ext cx="1987242" cy="540690"/>
            <a:chOff x="967791" y="3435014"/>
            <a:chExt cx="1987242" cy="540690"/>
          </a:xfrm>
        </p:grpSpPr>
        <p:sp>
          <p:nvSpPr>
            <p:cNvPr id="5" name="Can 36"/>
            <p:cNvSpPr/>
            <p:nvPr/>
          </p:nvSpPr>
          <p:spPr>
            <a:xfrm rot="5400000">
              <a:off x="1691067" y="2711738"/>
              <a:ext cx="540690" cy="1987242"/>
            </a:xfrm>
            <a:prstGeom prst="can">
              <a:avLst/>
            </a:prstGeom>
            <a:solidFill>
              <a:srgbClr val="FDB21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36"/>
            <p:cNvSpPr txBox="1"/>
            <p:nvPr/>
          </p:nvSpPr>
          <p:spPr>
            <a:xfrm>
              <a:off x="1093722" y="3505304"/>
              <a:ext cx="1735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Segoe UI Light" panose="020B0502040204020203" pitchFamily="34" charset="0"/>
                  <a:cs typeface="Avenir Next Regular"/>
                </a:rPr>
                <a:t>event log</a:t>
              </a:r>
              <a:endParaRPr lang="en-US" sz="2000" dirty="0">
                <a:latin typeface="Segoe UI Light" panose="020B0502040204020203" pitchFamily="34" charset="0"/>
                <a:cs typeface="Avenir Next Regular"/>
              </a:endParaRPr>
            </a:p>
          </p:txBody>
        </p:sp>
      </p:grpSp>
      <p:sp>
        <p:nvSpPr>
          <p:cNvPr id="9" name="Pfeil nach rechts 8"/>
          <p:cNvSpPr/>
          <p:nvPr/>
        </p:nvSpPr>
        <p:spPr>
          <a:xfrm>
            <a:off x="1101887" y="3212472"/>
            <a:ext cx="302079" cy="54069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6"/>
          <p:cNvSpPr txBox="1"/>
          <p:nvPr/>
        </p:nvSpPr>
        <p:spPr>
          <a:xfrm>
            <a:off x="1534303" y="3766584"/>
            <a:ext cx="207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Avenir Next Regular"/>
              </a:rPr>
              <a:t>persists events</a:t>
            </a:r>
          </a:p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Avenir Next Regular"/>
              </a:rPr>
              <a:t>(temporarily)</a:t>
            </a:r>
            <a:endParaRPr lang="en-US" sz="1600" dirty="0">
              <a:latin typeface="Segoe UI Light" panose="020B0502040204020203" pitchFamily="34" charset="0"/>
              <a:cs typeface="Avenir Next Regular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42925" y="3372598"/>
            <a:ext cx="220436" cy="220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36"/>
          <p:cNvSpPr txBox="1"/>
          <p:nvPr/>
        </p:nvSpPr>
        <p:spPr>
          <a:xfrm>
            <a:off x="205801" y="2747214"/>
            <a:ext cx="1165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Avenir Next Regular"/>
              </a:rPr>
              <a:t>event /</a:t>
            </a:r>
            <a:br>
              <a:rPr lang="en-US" sz="1600" dirty="0" smtClean="0">
                <a:latin typeface="Segoe UI Light" panose="020B0502040204020203" pitchFamily="34" charset="0"/>
                <a:cs typeface="Avenir Next Regular"/>
              </a:rPr>
            </a:br>
            <a:r>
              <a:rPr lang="en-US" sz="1600" dirty="0" smtClean="0">
                <a:latin typeface="Segoe UI Light" panose="020B0502040204020203" pitchFamily="34" charset="0"/>
                <a:cs typeface="Avenir Next Regular"/>
              </a:rPr>
              <a:t>command</a:t>
            </a:r>
            <a:endParaRPr lang="en-US" sz="1600" dirty="0">
              <a:latin typeface="Segoe UI Light" panose="020B0502040204020203" pitchFamily="34" charset="0"/>
              <a:cs typeface="Avenir Next Regular"/>
            </a:endParaRPr>
          </a:p>
        </p:txBody>
      </p:sp>
      <p:sp>
        <p:nvSpPr>
          <p:cNvPr id="15" name="Pfeil nach rechts 14"/>
          <p:cNvSpPr/>
          <p:nvPr/>
        </p:nvSpPr>
        <p:spPr>
          <a:xfrm>
            <a:off x="3918565" y="3212472"/>
            <a:ext cx="302079" cy="54069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6"/>
          <p:cNvSpPr txBox="1"/>
          <p:nvPr/>
        </p:nvSpPr>
        <p:spPr>
          <a:xfrm>
            <a:off x="5326082" y="4188252"/>
            <a:ext cx="116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Segoe UI Light" panose="020B0502040204020203" pitchFamily="34" charset="0"/>
                <a:cs typeface="Avenir Next Regular"/>
              </a:rPr>
              <a:t>Process</a:t>
            </a:r>
            <a:endParaRPr lang="en-US" sz="2000" dirty="0">
              <a:latin typeface="Segoe UI Light" panose="020B0502040204020203" pitchFamily="34" charset="0"/>
              <a:cs typeface="Avenir Next Regular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4366846" y="2084324"/>
            <a:ext cx="1516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Avenir Next Regular"/>
              </a:rPr>
              <a:t>main memory</a:t>
            </a:r>
            <a:endParaRPr lang="en-US" sz="1600" dirty="0">
              <a:latin typeface="Segoe UI Light" panose="020B0502040204020203" pitchFamily="34" charset="0"/>
              <a:cs typeface="Avenir Next Regular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904741" y="3388764"/>
            <a:ext cx="220436" cy="220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feil nach rechts 18"/>
          <p:cNvSpPr/>
          <p:nvPr/>
        </p:nvSpPr>
        <p:spPr>
          <a:xfrm>
            <a:off x="7620000" y="3212472"/>
            <a:ext cx="302079" cy="54069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pieren 34"/>
          <p:cNvGrpSpPr/>
          <p:nvPr/>
        </p:nvGrpSpPr>
        <p:grpSpPr>
          <a:xfrm>
            <a:off x="4429270" y="2084324"/>
            <a:ext cx="2865665" cy="2067239"/>
            <a:chOff x="4429270" y="2084324"/>
            <a:chExt cx="2865665" cy="2067239"/>
          </a:xfrm>
        </p:grpSpPr>
        <p:sp>
          <p:nvSpPr>
            <p:cNvPr id="7" name="Rechteck 6"/>
            <p:cNvSpPr/>
            <p:nvPr/>
          </p:nvSpPr>
          <p:spPr>
            <a:xfrm>
              <a:off x="4429270" y="2084324"/>
              <a:ext cx="2865665" cy="2067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4947642" y="2454711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4947642" y="2652597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4947642" y="2853150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4947642" y="3054743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754930" y="2454711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935F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4754930" y="2652597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8A314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4754930" y="2853150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898C9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4754930" y="3054743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7245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5894180" y="2707702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9" name="Rechteck 28"/>
            <p:cNvSpPr/>
            <p:nvPr/>
          </p:nvSpPr>
          <p:spPr>
            <a:xfrm>
              <a:off x="5701468" y="2707702"/>
              <a:ext cx="187779" cy="1877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7245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0" name="Rechteck 29"/>
            <p:cNvSpPr/>
            <p:nvPr/>
          </p:nvSpPr>
          <p:spPr>
            <a:xfrm>
              <a:off x="6703419" y="2707702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1" name="Rechteck 30"/>
            <p:cNvSpPr/>
            <p:nvPr/>
          </p:nvSpPr>
          <p:spPr>
            <a:xfrm>
              <a:off x="6510707" y="2707702"/>
              <a:ext cx="187779" cy="1877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7245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6248400" y="2809875"/>
              <a:ext cx="3619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/>
          <p:cNvGrpSpPr/>
          <p:nvPr/>
        </p:nvGrpSpPr>
        <p:grpSpPr>
          <a:xfrm>
            <a:off x="4429270" y="2084323"/>
            <a:ext cx="2865665" cy="2067239"/>
            <a:chOff x="4429270" y="2084324"/>
            <a:chExt cx="2865665" cy="2067239"/>
          </a:xfrm>
        </p:grpSpPr>
        <p:sp>
          <p:nvSpPr>
            <p:cNvPr id="37" name="Rechteck 36"/>
            <p:cNvSpPr/>
            <p:nvPr/>
          </p:nvSpPr>
          <p:spPr>
            <a:xfrm>
              <a:off x="4429270" y="2084324"/>
              <a:ext cx="2865665" cy="2067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947642" y="2454711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4947642" y="2652597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4947642" y="2853150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4947642" y="3054743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4754930" y="2454711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935F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3" name="Rechteck 42"/>
            <p:cNvSpPr/>
            <p:nvPr/>
          </p:nvSpPr>
          <p:spPr>
            <a:xfrm>
              <a:off x="4754930" y="2652597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8A314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4" name="Rechteck 43"/>
            <p:cNvSpPr/>
            <p:nvPr/>
          </p:nvSpPr>
          <p:spPr>
            <a:xfrm>
              <a:off x="4754930" y="2853150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898C9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4754930" y="3054743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7245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5894180" y="2707702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5701468" y="2707702"/>
              <a:ext cx="187779" cy="1877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7245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8" name="Rechteck 47"/>
            <p:cNvSpPr/>
            <p:nvPr/>
          </p:nvSpPr>
          <p:spPr>
            <a:xfrm>
              <a:off x="6703419" y="2707702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>
              <a:off x="6510707" y="2707702"/>
              <a:ext cx="187779" cy="1877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7245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6248400" y="2809875"/>
              <a:ext cx="3619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ihandform 50"/>
          <p:cNvSpPr/>
          <p:nvPr/>
        </p:nvSpPr>
        <p:spPr>
          <a:xfrm>
            <a:off x="5038725" y="2943225"/>
            <a:ext cx="253369" cy="609600"/>
          </a:xfrm>
          <a:custGeom>
            <a:avLst/>
            <a:gdLst>
              <a:gd name="connsiteX0" fmla="*/ 0 w 253369"/>
              <a:gd name="connsiteY0" fmla="*/ 609600 h 609600"/>
              <a:gd name="connsiteX1" fmla="*/ 238125 w 253369"/>
              <a:gd name="connsiteY1" fmla="*/ 409575 h 609600"/>
              <a:gd name="connsiteX2" fmla="*/ 209550 w 253369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9" h="609600">
                <a:moveTo>
                  <a:pt x="0" y="609600"/>
                </a:moveTo>
                <a:cubicBezTo>
                  <a:pt x="101600" y="560387"/>
                  <a:pt x="203200" y="511175"/>
                  <a:pt x="238125" y="409575"/>
                </a:cubicBezTo>
                <a:cubicBezTo>
                  <a:pt x="273050" y="307975"/>
                  <a:pt x="241300" y="153987"/>
                  <a:pt x="209550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ihandform 51"/>
          <p:cNvSpPr/>
          <p:nvPr/>
        </p:nvSpPr>
        <p:spPr>
          <a:xfrm>
            <a:off x="5076825" y="2857500"/>
            <a:ext cx="1087375" cy="676275"/>
          </a:xfrm>
          <a:custGeom>
            <a:avLst/>
            <a:gdLst>
              <a:gd name="connsiteX0" fmla="*/ 0 w 1087375"/>
              <a:gd name="connsiteY0" fmla="*/ 676275 h 676275"/>
              <a:gd name="connsiteX1" fmla="*/ 914400 w 1087375"/>
              <a:gd name="connsiteY1" fmla="*/ 485775 h 676275"/>
              <a:gd name="connsiteX2" fmla="*/ 1085850 w 1087375"/>
              <a:gd name="connsiteY2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375" h="676275">
                <a:moveTo>
                  <a:pt x="0" y="676275"/>
                </a:moveTo>
                <a:cubicBezTo>
                  <a:pt x="366712" y="637381"/>
                  <a:pt x="733425" y="598487"/>
                  <a:pt x="914400" y="485775"/>
                </a:cubicBezTo>
                <a:cubicBezTo>
                  <a:pt x="1095375" y="373063"/>
                  <a:pt x="1090612" y="186531"/>
                  <a:pt x="1085850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36"/>
          <p:cNvSpPr txBox="1"/>
          <p:nvPr/>
        </p:nvSpPr>
        <p:spPr>
          <a:xfrm>
            <a:off x="5450241" y="3290663"/>
            <a:ext cx="1907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Avenir Next Regular"/>
              </a:rPr>
              <a:t>update local</a:t>
            </a:r>
          </a:p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Avenir Next Regular"/>
              </a:rPr>
              <a:t>variables/structures</a:t>
            </a:r>
            <a:endParaRPr lang="en-US" sz="1600" dirty="0">
              <a:latin typeface="Segoe UI Light" panose="020B0502040204020203" pitchFamily="34" charset="0"/>
              <a:cs typeface="Avenir Next Regular"/>
            </a:endParaRPr>
          </a:p>
        </p:txBody>
      </p:sp>
      <p:sp>
        <p:nvSpPr>
          <p:cNvPr id="54" name="TextBox 36"/>
          <p:cNvSpPr txBox="1"/>
          <p:nvPr/>
        </p:nvSpPr>
        <p:spPr>
          <a:xfrm>
            <a:off x="1627714" y="1840713"/>
            <a:ext cx="256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rgbClr val="36B19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periodically snapshot the memory</a:t>
            </a:r>
            <a:endParaRPr lang="en-US" sz="2000" dirty="0">
              <a:solidFill>
                <a:srgbClr val="36B195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4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3951E-6 L 0.06702 -0.17747 C 0.08091 -0.21697 0.10781 -0.22561 0.12361 -0.23858 C 0.15261 -0.24938 0.21702 -0.24197 0.24167 -0.2432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2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Sourcing + Memory Image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6"/>
          <p:cNvSpPr txBox="1"/>
          <p:nvPr/>
        </p:nvSpPr>
        <p:spPr>
          <a:xfrm>
            <a:off x="1677291" y="1095385"/>
            <a:ext cx="531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Segoe UI Light" panose="020B0502040204020203" pitchFamily="34" charset="0"/>
                <a:cs typeface="Avenir Next Regular"/>
              </a:rPr>
              <a:t>Recovery: Restore snapshot and replay events since snapshot</a:t>
            </a:r>
            <a:endParaRPr lang="en-US" sz="2000" dirty="0">
              <a:latin typeface="Segoe UI Light" panose="020B0502040204020203" pitchFamily="34" charset="0"/>
              <a:cs typeface="Avenir Next Regular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575740" y="3212472"/>
            <a:ext cx="1987242" cy="540690"/>
            <a:chOff x="967791" y="3435014"/>
            <a:chExt cx="1987242" cy="540690"/>
          </a:xfrm>
        </p:grpSpPr>
        <p:sp>
          <p:nvSpPr>
            <p:cNvPr id="5" name="Can 36"/>
            <p:cNvSpPr/>
            <p:nvPr/>
          </p:nvSpPr>
          <p:spPr>
            <a:xfrm rot="5400000">
              <a:off x="1691067" y="2711738"/>
              <a:ext cx="540690" cy="1987242"/>
            </a:xfrm>
            <a:prstGeom prst="can">
              <a:avLst/>
            </a:prstGeom>
            <a:solidFill>
              <a:srgbClr val="FDB21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36"/>
            <p:cNvSpPr txBox="1"/>
            <p:nvPr/>
          </p:nvSpPr>
          <p:spPr>
            <a:xfrm>
              <a:off x="1093722" y="3505304"/>
              <a:ext cx="1735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Segoe UI Light" panose="020B0502040204020203" pitchFamily="34" charset="0"/>
                  <a:cs typeface="Avenir Next Regular"/>
                </a:rPr>
                <a:t>event log</a:t>
              </a:r>
              <a:endParaRPr lang="en-US" sz="2000" dirty="0">
                <a:latin typeface="Segoe UI Light" panose="020B0502040204020203" pitchFamily="34" charset="0"/>
                <a:cs typeface="Avenir Next Regular"/>
              </a:endParaRPr>
            </a:p>
          </p:txBody>
        </p:sp>
      </p:grpSp>
      <p:sp>
        <p:nvSpPr>
          <p:cNvPr id="9" name="Pfeil nach rechts 8"/>
          <p:cNvSpPr/>
          <p:nvPr/>
        </p:nvSpPr>
        <p:spPr>
          <a:xfrm>
            <a:off x="1101887" y="3212472"/>
            <a:ext cx="302079" cy="54069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6"/>
          <p:cNvSpPr txBox="1"/>
          <p:nvPr/>
        </p:nvSpPr>
        <p:spPr>
          <a:xfrm>
            <a:off x="1534303" y="3766584"/>
            <a:ext cx="2070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Avenir Next Regular"/>
              </a:rPr>
              <a:t>persists events</a:t>
            </a:r>
          </a:p>
          <a:p>
            <a:pPr algn="ctr"/>
            <a:r>
              <a:rPr lang="en-US" sz="1600" dirty="0" smtClean="0">
                <a:latin typeface="Segoe UI Light" panose="020B0502040204020203" pitchFamily="34" charset="0"/>
                <a:cs typeface="Avenir Next Regular"/>
              </a:rPr>
              <a:t>(temporarily)</a:t>
            </a:r>
            <a:endParaRPr lang="en-US" sz="1600" dirty="0">
              <a:latin typeface="Segoe UI Light" panose="020B0502040204020203" pitchFamily="34" charset="0"/>
              <a:cs typeface="Avenir Next Regular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42925" y="3372598"/>
            <a:ext cx="220436" cy="220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feil nach rechts 14"/>
          <p:cNvSpPr/>
          <p:nvPr/>
        </p:nvSpPr>
        <p:spPr>
          <a:xfrm>
            <a:off x="3918565" y="3212472"/>
            <a:ext cx="302079" cy="54069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6"/>
          <p:cNvSpPr txBox="1"/>
          <p:nvPr/>
        </p:nvSpPr>
        <p:spPr>
          <a:xfrm>
            <a:off x="5326082" y="4188252"/>
            <a:ext cx="1165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latin typeface="Segoe UI Light" panose="020B0502040204020203" pitchFamily="34" charset="0"/>
                <a:cs typeface="Avenir Next Regular"/>
              </a:rPr>
              <a:t>Process</a:t>
            </a:r>
            <a:endParaRPr lang="en-US" sz="2000" dirty="0">
              <a:latin typeface="Segoe UI Light" panose="020B0502040204020203" pitchFamily="34" charset="0"/>
              <a:cs typeface="Avenir Next Regular"/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7620000" y="3212472"/>
            <a:ext cx="302079" cy="54069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uppieren 35"/>
          <p:cNvGrpSpPr/>
          <p:nvPr/>
        </p:nvGrpSpPr>
        <p:grpSpPr>
          <a:xfrm>
            <a:off x="4429270" y="2084323"/>
            <a:ext cx="2865665" cy="2067239"/>
            <a:chOff x="4429270" y="2084324"/>
            <a:chExt cx="2865665" cy="2067239"/>
          </a:xfrm>
        </p:grpSpPr>
        <p:sp>
          <p:nvSpPr>
            <p:cNvPr id="37" name="Rechteck 36"/>
            <p:cNvSpPr/>
            <p:nvPr/>
          </p:nvSpPr>
          <p:spPr>
            <a:xfrm>
              <a:off x="4429270" y="2084324"/>
              <a:ext cx="2865665" cy="206723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hteck 37"/>
            <p:cNvSpPr/>
            <p:nvPr/>
          </p:nvSpPr>
          <p:spPr>
            <a:xfrm>
              <a:off x="4947642" y="2454711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39" name="Rechteck 38"/>
            <p:cNvSpPr/>
            <p:nvPr/>
          </p:nvSpPr>
          <p:spPr>
            <a:xfrm>
              <a:off x="4947642" y="2652597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0" name="Rechteck 39"/>
            <p:cNvSpPr/>
            <p:nvPr/>
          </p:nvSpPr>
          <p:spPr>
            <a:xfrm>
              <a:off x="4947642" y="2853150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4947642" y="3054743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4754930" y="2454711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935F1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3" name="Rechteck 42"/>
            <p:cNvSpPr/>
            <p:nvPr/>
          </p:nvSpPr>
          <p:spPr>
            <a:xfrm>
              <a:off x="4754930" y="2652597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8A314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4" name="Rechteck 43"/>
            <p:cNvSpPr/>
            <p:nvPr/>
          </p:nvSpPr>
          <p:spPr>
            <a:xfrm>
              <a:off x="4754930" y="2853150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898C9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5" name="Rechteck 44"/>
            <p:cNvSpPr/>
            <p:nvPr/>
          </p:nvSpPr>
          <p:spPr>
            <a:xfrm>
              <a:off x="4754930" y="3054743"/>
              <a:ext cx="187779" cy="1877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rgbClr val="7245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6" name="Rechteck 45"/>
            <p:cNvSpPr/>
            <p:nvPr/>
          </p:nvSpPr>
          <p:spPr>
            <a:xfrm>
              <a:off x="5894180" y="2707702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5701468" y="2707702"/>
              <a:ext cx="187779" cy="1877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7245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8" name="Rechteck 47"/>
            <p:cNvSpPr/>
            <p:nvPr/>
          </p:nvSpPr>
          <p:spPr>
            <a:xfrm>
              <a:off x="6703419" y="2707702"/>
              <a:ext cx="517581" cy="187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49" name="Rechteck 48"/>
            <p:cNvSpPr/>
            <p:nvPr/>
          </p:nvSpPr>
          <p:spPr>
            <a:xfrm>
              <a:off x="6510707" y="2707702"/>
              <a:ext cx="187779" cy="18777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rgbClr val="72459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6248400" y="2809875"/>
              <a:ext cx="36195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3494200" y="3372598"/>
            <a:ext cx="1396093" cy="220436"/>
            <a:chOff x="3494200" y="3372598"/>
            <a:chExt cx="1396093" cy="220436"/>
          </a:xfrm>
        </p:grpSpPr>
        <p:sp>
          <p:nvSpPr>
            <p:cNvPr id="54" name="Rechteck 53"/>
            <p:cNvSpPr/>
            <p:nvPr/>
          </p:nvSpPr>
          <p:spPr>
            <a:xfrm>
              <a:off x="3494200" y="3372598"/>
              <a:ext cx="220436" cy="2204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3783121" y="3372598"/>
              <a:ext cx="220436" cy="2204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hteck 55"/>
            <p:cNvSpPr/>
            <p:nvPr/>
          </p:nvSpPr>
          <p:spPr>
            <a:xfrm>
              <a:off x="4072042" y="3372598"/>
              <a:ext cx="220436" cy="2204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hteck 56"/>
            <p:cNvSpPr/>
            <p:nvPr/>
          </p:nvSpPr>
          <p:spPr>
            <a:xfrm>
              <a:off x="4372880" y="3372598"/>
              <a:ext cx="220436" cy="2204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4669857" y="3372598"/>
              <a:ext cx="220436" cy="2204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276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3951E-6 L 0.06702 -0.17747 C 0.08091 -0.21697 0.10781 -0.22561 0.12361 -0.23858 C 0.15261 -0.24938 0.21702 -0.24197 0.24167 -0.24321 " pathEditMode="relative" rAng="0" ptsTypes="AAAA">
                                      <p:cBhvr>
                                        <p:cTn id="9" dur="2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40799 -0.003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Stateful</a:t>
            </a:r>
            <a:r>
              <a:rPr lang="en-US" dirty="0"/>
              <a:t> Event &amp; </a:t>
            </a:r>
            <a:r>
              <a:rPr lang="en-US" dirty="0" smtClean="0"/>
              <a:t>Stream </a:t>
            </a:r>
            <a:r>
              <a:rPr lang="en-US" dirty="0"/>
              <a:t>Processing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1361249" y="1898389"/>
            <a:ext cx="5699951" cy="1771061"/>
            <a:chOff x="1361249" y="2238591"/>
            <a:chExt cx="4791901" cy="1488916"/>
          </a:xfrm>
        </p:grpSpPr>
        <p:sp>
          <p:nvSpPr>
            <p:cNvPr id="4" name="Ellipse 3"/>
            <p:cNvSpPr/>
            <p:nvPr/>
          </p:nvSpPr>
          <p:spPr>
            <a:xfrm>
              <a:off x="1361249" y="2238591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2764370" y="2238591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Pfeil nach rechts 5"/>
            <p:cNvSpPr/>
            <p:nvPr/>
          </p:nvSpPr>
          <p:spPr>
            <a:xfrm>
              <a:off x="2089964" y="2478056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Pfeil nach rechts 6"/>
            <p:cNvSpPr/>
            <p:nvPr/>
          </p:nvSpPr>
          <p:spPr>
            <a:xfrm>
              <a:off x="3491873" y="2478056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4165473" y="2238591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Pfeil nach rechts 8"/>
            <p:cNvSpPr/>
            <p:nvPr/>
          </p:nvSpPr>
          <p:spPr>
            <a:xfrm rot="1560938">
              <a:off x="4885982" y="2685818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5502770" y="2729798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1361249" y="3077127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2764370" y="3077127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Pfeil nach rechts 12"/>
            <p:cNvSpPr/>
            <p:nvPr/>
          </p:nvSpPr>
          <p:spPr>
            <a:xfrm>
              <a:off x="2089964" y="3316592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Pfeil nach rechts 13"/>
            <p:cNvSpPr/>
            <p:nvPr/>
          </p:nvSpPr>
          <p:spPr>
            <a:xfrm>
              <a:off x="3491873" y="3316592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4165473" y="3077127"/>
              <a:ext cx="650380" cy="650380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Pfeil nach rechts 15"/>
            <p:cNvSpPr/>
            <p:nvPr/>
          </p:nvSpPr>
          <p:spPr>
            <a:xfrm rot="20039062" flipV="1">
              <a:off x="4911330" y="3230868"/>
              <a:ext cx="596070" cy="17145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Pfeil nach rechts 16"/>
            <p:cNvSpPr/>
            <p:nvPr/>
          </p:nvSpPr>
          <p:spPr>
            <a:xfrm rot="2061426">
              <a:off x="3386592" y="2904854"/>
              <a:ext cx="795291" cy="19683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Pfeil nach rechts 17"/>
            <p:cNvSpPr/>
            <p:nvPr/>
          </p:nvSpPr>
          <p:spPr>
            <a:xfrm rot="19538574" flipV="1">
              <a:off x="3379797" y="2911731"/>
              <a:ext cx="795291" cy="196830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0" name="Rechteck 19"/>
          <p:cNvSpPr/>
          <p:nvPr/>
        </p:nvSpPr>
        <p:spPr>
          <a:xfrm>
            <a:off x="1637843" y="2174983"/>
            <a:ext cx="220436" cy="220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1637441" y="3166645"/>
            <a:ext cx="220436" cy="220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1628031" y="3171549"/>
            <a:ext cx="220436" cy="220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5137378" y="3783043"/>
            <a:ext cx="220436" cy="2204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5137378" y="1646623"/>
            <a:ext cx="220436" cy="2204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ussdiagramm: Magnetplattenspeicher 22"/>
          <p:cNvSpPr/>
          <p:nvPr/>
        </p:nvSpPr>
        <p:spPr>
          <a:xfrm>
            <a:off x="4938496" y="3669450"/>
            <a:ext cx="563336" cy="383721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ussdiagramm: Magnetplattenspeicher 23"/>
          <p:cNvSpPr/>
          <p:nvPr/>
        </p:nvSpPr>
        <p:spPr>
          <a:xfrm>
            <a:off x="4938496" y="1489375"/>
            <a:ext cx="563336" cy="383721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feld 29"/>
          <p:cNvSpPr txBox="1"/>
          <p:nvPr/>
        </p:nvSpPr>
        <p:spPr>
          <a:xfrm>
            <a:off x="5908419" y="4394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Segoe UI Light" panose="020B0502040204020203" pitchFamily="34" charset="0"/>
            </a:endParaRPr>
          </a:p>
        </p:txBody>
      </p:sp>
      <p:cxnSp>
        <p:nvCxnSpPr>
          <p:cNvPr id="33" name="Gerader Verbinder 32"/>
          <p:cNvCxnSpPr/>
          <p:nvPr/>
        </p:nvCxnSpPr>
        <p:spPr>
          <a:xfrm>
            <a:off x="1485246" y="1359070"/>
            <a:ext cx="0" cy="303496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lussdiagramm: Magnetplattenspeicher 34"/>
          <p:cNvSpPr/>
          <p:nvPr/>
        </p:nvSpPr>
        <p:spPr>
          <a:xfrm>
            <a:off x="7446320" y="3821385"/>
            <a:ext cx="1508761" cy="90924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efaltete Ecke 21"/>
          <p:cNvSpPr/>
          <p:nvPr/>
        </p:nvSpPr>
        <p:spPr>
          <a:xfrm>
            <a:off x="7671139" y="4179672"/>
            <a:ext cx="463571" cy="463571"/>
          </a:xfrm>
          <a:prstGeom prst="foldedCorner">
            <a:avLst>
              <a:gd name="adj" fmla="val 2652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efaltete Ecke 35"/>
          <p:cNvSpPr/>
          <p:nvPr/>
        </p:nvSpPr>
        <p:spPr>
          <a:xfrm>
            <a:off x="8292052" y="4179672"/>
            <a:ext cx="463571" cy="463571"/>
          </a:xfrm>
          <a:prstGeom prst="foldedCorner">
            <a:avLst>
              <a:gd name="adj" fmla="val 2652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Gerader Verbinder 43"/>
          <p:cNvCxnSpPr/>
          <p:nvPr/>
        </p:nvCxnSpPr>
        <p:spPr>
          <a:xfrm flipH="1">
            <a:off x="1485246" y="4394032"/>
            <a:ext cx="538189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 flipH="1">
            <a:off x="6867144" y="4394032"/>
            <a:ext cx="6496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41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5.4321E-6 L 0.36684 -5.4321E-6 L 0.36684 -0.10495 " pathEditMode="relative" ptsTypes="A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36702 2.96296E-6 L 0.36702 0.11975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1" y="598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579 2.71605E-6 L -0.01579 -0.08364 L 0.1132 -0.19753 L 0.15626 -0.19753 " pathEditMode="relative" ptsTypes="AA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35802E-6 L 0.19792 1.35802E-6 L 0.36893 -0.20987 L 0.36893 -0.29691 L 0.36389 -0.29691 " pathEditMode="relative" ptsTypes="AAA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88889E-6 1.97531E-6 L 3.88889E-6 0.08426 L 0.12899 0.19907 L 0.17204 0.1990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9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556E-17 7.40741E-7 L 0.58142 7.40741E-7 " pathEditMode="relative" rAng="0" ptsTypes="AA">
                                      <p:cBhvr>
                                        <p:cTn id="3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63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2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942" y="3803020"/>
            <a:ext cx="304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Avenir Next Regular"/>
              </a:rPr>
              <a:t>Original creators </a:t>
            </a:r>
            <a:r>
              <a:rPr lang="en-US" dirty="0" smtClean="0">
                <a:latin typeface="Segoe UI Light" panose="020B0502040204020203" pitchFamily="34" charset="0"/>
                <a:cs typeface="Avenir Next Regular"/>
              </a:rPr>
              <a:t>of</a:t>
            </a:r>
            <a:br>
              <a:rPr lang="en-US" dirty="0" smtClean="0">
                <a:latin typeface="Segoe UI Light" panose="020B0502040204020203" pitchFamily="34" charset="0"/>
                <a:cs typeface="Avenir Next Regular"/>
              </a:rPr>
            </a:br>
            <a:r>
              <a:rPr lang="en-US" dirty="0" smtClean="0">
                <a:latin typeface="Segoe UI Light" panose="020B0502040204020203" pitchFamily="34" charset="0"/>
                <a:cs typeface="Avenir Next Demi Bold"/>
              </a:rPr>
              <a:t>Apache </a:t>
            </a:r>
            <a:r>
              <a:rPr lang="en-US" dirty="0">
                <a:latin typeface="Segoe UI Light" panose="020B0502040204020203" pitchFamily="34" charset="0"/>
                <a:cs typeface="Avenir Next Demi Bold"/>
              </a:rPr>
              <a:t>Flink®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173" y="1899127"/>
            <a:ext cx="1453455" cy="14534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5835" y="3803020"/>
            <a:ext cx="3042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Segoe UI Light" panose="020B0502040204020203" pitchFamily="34" charset="0"/>
                <a:cs typeface="Avenir Next Demi Bold"/>
              </a:rPr>
              <a:t>dA</a:t>
            </a:r>
            <a:r>
              <a:rPr lang="en-US" dirty="0" smtClean="0">
                <a:latin typeface="Segoe UI Light" panose="020B0502040204020203" pitchFamily="34" charset="0"/>
                <a:cs typeface="Avenir Next Demi Bold"/>
              </a:rPr>
              <a:t> </a:t>
            </a:r>
            <a:r>
              <a:rPr lang="en-US" dirty="0">
                <a:latin typeface="Segoe UI Light" panose="020B0502040204020203" pitchFamily="34" charset="0"/>
                <a:cs typeface="Avenir Next Demi Bold"/>
              </a:rPr>
              <a:t>Platform </a:t>
            </a:r>
            <a:r>
              <a:rPr lang="en-US" dirty="0" smtClean="0">
                <a:latin typeface="Segoe UI Light" panose="020B0502040204020203" pitchFamily="34" charset="0"/>
                <a:cs typeface="Avenir Next Demi Bold"/>
              </a:rPr>
              <a:t>2</a:t>
            </a:r>
            <a:r>
              <a:rPr lang="en-US" dirty="0">
                <a:latin typeface="Segoe UI Light" panose="020B0502040204020203" pitchFamily="34" charset="0"/>
                <a:cs typeface="Avenir Next Demi Bold"/>
              </a:rPr>
              <a:t/>
            </a:r>
            <a:br>
              <a:rPr lang="en-US" dirty="0">
                <a:latin typeface="Segoe UI Light" panose="020B0502040204020203" pitchFamily="34" charset="0"/>
                <a:cs typeface="Avenir Next Demi Bold"/>
              </a:rPr>
            </a:br>
            <a:r>
              <a:rPr lang="en-US" dirty="0" smtClean="0">
                <a:latin typeface="Segoe UI Light" panose="020B0502040204020203" pitchFamily="34" charset="0"/>
                <a:cs typeface="Avenir Next Demi Bold"/>
              </a:rPr>
              <a:t>Stream Processing for the Enterprise</a:t>
            </a:r>
            <a:endParaRPr lang="en-US" dirty="0">
              <a:latin typeface="Segoe UI Light" panose="020B0502040204020203" pitchFamily="34" charset="0"/>
              <a:cs typeface="Avenir Next Regular"/>
            </a:endParaRPr>
          </a:p>
        </p:txBody>
      </p:sp>
      <p:pic>
        <p:nvPicPr>
          <p:cNvPr id="16" name="Picture 15" descr="eb_8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19" y="444630"/>
            <a:ext cx="4401432" cy="687722"/>
          </a:xfrm>
          <a:prstGeom prst="rect">
            <a:avLst/>
          </a:prstGeom>
        </p:spPr>
      </p:pic>
      <p:pic>
        <p:nvPicPr>
          <p:cNvPr id="17" name="Picture 16" descr="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769" y="1851592"/>
            <a:ext cx="1653823" cy="15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Localized State </a:t>
            </a:r>
            <a:r>
              <a:rPr lang="en-US" dirty="0" smtClean="0"/>
              <a:t>Recovery (Flink 1.5)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1" name="Gruppieren 30"/>
          <p:cNvGrpSpPr/>
          <p:nvPr/>
        </p:nvGrpSpPr>
        <p:grpSpPr>
          <a:xfrm>
            <a:off x="918365" y="1208606"/>
            <a:ext cx="1922808" cy="2225816"/>
            <a:chOff x="795899" y="1538620"/>
            <a:chExt cx="2440233" cy="2824780"/>
          </a:xfrm>
        </p:grpSpPr>
        <p:sp>
          <p:nvSpPr>
            <p:cNvPr id="6" name="Ellipse 5"/>
            <p:cNvSpPr/>
            <p:nvPr/>
          </p:nvSpPr>
          <p:spPr>
            <a:xfrm>
              <a:off x="795899" y="2592339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Pfeil nach rechts 7"/>
            <p:cNvSpPr/>
            <p:nvPr/>
          </p:nvSpPr>
          <p:spPr>
            <a:xfrm>
              <a:off x="1661261" y="2877182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2462507" y="2592339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795899" y="3589775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Pfeil nach rechts 14"/>
            <p:cNvSpPr/>
            <p:nvPr/>
          </p:nvSpPr>
          <p:spPr>
            <a:xfrm>
              <a:off x="1661261" y="3874618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2462507" y="3589775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Pfeil nach rechts 17"/>
            <p:cNvSpPr/>
            <p:nvPr/>
          </p:nvSpPr>
          <p:spPr>
            <a:xfrm rot="2061426">
              <a:off x="1536030" y="3384857"/>
              <a:ext cx="945996" cy="23412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Pfeil nach rechts 18"/>
            <p:cNvSpPr/>
            <p:nvPr/>
          </p:nvSpPr>
          <p:spPr>
            <a:xfrm rot="19538574" flipV="1">
              <a:off x="1527947" y="3393037"/>
              <a:ext cx="945996" cy="23412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795899" y="1538620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Pfeil nach rechts 20"/>
            <p:cNvSpPr/>
            <p:nvPr/>
          </p:nvSpPr>
          <p:spPr>
            <a:xfrm>
              <a:off x="1661261" y="1823463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2462507" y="1538620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Pfeil nach rechts 22"/>
            <p:cNvSpPr/>
            <p:nvPr/>
          </p:nvSpPr>
          <p:spPr>
            <a:xfrm rot="2061426">
              <a:off x="1536030" y="2331138"/>
              <a:ext cx="945996" cy="23412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Pfeil nach rechts 23"/>
            <p:cNvSpPr/>
            <p:nvPr/>
          </p:nvSpPr>
          <p:spPr>
            <a:xfrm rot="19538574" flipV="1">
              <a:off x="1527947" y="2339318"/>
              <a:ext cx="945996" cy="23412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3544809" y="1004093"/>
            <a:ext cx="4983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egoe UI Light" panose="020B0502040204020203" pitchFamily="34" charset="0"/>
              </a:rPr>
              <a:t>Piggybags</a:t>
            </a:r>
            <a:r>
              <a:rPr lang="en-US" sz="2000" dirty="0" smtClean="0">
                <a:latin typeface="Segoe UI Light" panose="020B0502040204020203" pitchFamily="34" charset="0"/>
              </a:rPr>
              <a:t> on internal Multi-version</a:t>
            </a:r>
            <a:br>
              <a:rPr lang="en-US" sz="2000" dirty="0" smtClean="0">
                <a:latin typeface="Segoe UI Light" panose="020B0502040204020203" pitchFamily="34" charset="0"/>
              </a:rPr>
            </a:br>
            <a:r>
              <a:rPr lang="en-US" sz="2000" dirty="0" smtClean="0">
                <a:latin typeface="Segoe UI Light" panose="020B0502040204020203" pitchFamily="34" charset="0"/>
              </a:rPr>
              <a:t>data structures: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LSM Tree (RocksDB)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egoe UI Light" panose="020B0502040204020203" pitchFamily="34" charset="0"/>
              </a:rPr>
              <a:t>MV </a:t>
            </a:r>
            <a:r>
              <a:rPr lang="en-US" sz="2000" dirty="0" err="1" smtClean="0">
                <a:latin typeface="Segoe UI Light" panose="020B0502040204020203" pitchFamily="34" charset="0"/>
              </a:rPr>
              <a:t>Hashtable</a:t>
            </a:r>
            <a:r>
              <a:rPr lang="en-US" sz="2000" dirty="0" smtClean="0">
                <a:latin typeface="Segoe UI Light" panose="020B0502040204020203" pitchFamily="34" charset="0"/>
              </a:rPr>
              <a:t> (Fs / Mem State Backend)</a:t>
            </a:r>
            <a:endParaRPr lang="en-US" sz="2000" dirty="0">
              <a:latin typeface="Segoe UI Light" panose="020B0502040204020203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65320" y="3580747"/>
            <a:ext cx="5229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latin typeface="Segoe UI Light" panose="020B0502040204020203" pitchFamily="34" charset="0"/>
              </a:defRPr>
            </a:lvl1pPr>
          </a:lstStyle>
          <a:p>
            <a:r>
              <a:rPr lang="en-US" dirty="0"/>
              <a:t>Setup: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500 MB state per node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Checkpoints to S3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Soft failure (Flink fails, machine survives)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938" y="2505259"/>
            <a:ext cx="3874937" cy="19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90529" y="1714641"/>
            <a:ext cx="3962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Having fun</a:t>
            </a:r>
            <a:b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with snapshots</a:t>
            </a:r>
            <a:endParaRPr lang="en-US" sz="48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7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periodic Snapshots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175"/>
          <p:cNvGrpSpPr/>
          <p:nvPr/>
        </p:nvGrpSpPr>
        <p:grpSpPr>
          <a:xfrm>
            <a:off x="701395" y="2755256"/>
            <a:ext cx="7007579" cy="562513"/>
            <a:chOff x="841249" y="2610704"/>
            <a:chExt cx="7181332" cy="485366"/>
          </a:xfrm>
        </p:grpSpPr>
        <p:sp>
          <p:nvSpPr>
            <p:cNvPr id="19" name="Zylinder 125"/>
            <p:cNvSpPr/>
            <p:nvPr/>
          </p:nvSpPr>
          <p:spPr>
            <a:xfrm rot="16200000">
              <a:off x="2291761" y="1160192"/>
              <a:ext cx="485362" cy="3386385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 Light" panose="020B0502040204020203" pitchFamily="34" charset="0"/>
              </a:endParaRPr>
            </a:p>
          </p:txBody>
        </p:sp>
        <p:sp>
          <p:nvSpPr>
            <p:cNvPr id="20" name="Rechteck 110"/>
            <p:cNvSpPr/>
            <p:nvPr/>
          </p:nvSpPr>
          <p:spPr>
            <a:xfrm>
              <a:off x="195263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1" name="Rechteck 111"/>
            <p:cNvSpPr/>
            <p:nvPr/>
          </p:nvSpPr>
          <p:spPr>
            <a:xfrm>
              <a:off x="178594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2" name="Rechteck 112"/>
            <p:cNvSpPr/>
            <p:nvPr/>
          </p:nvSpPr>
          <p:spPr>
            <a:xfrm>
              <a:off x="161925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3" name="Rechteck 113"/>
            <p:cNvSpPr/>
            <p:nvPr/>
          </p:nvSpPr>
          <p:spPr>
            <a:xfrm>
              <a:off x="145256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4" name="Rechteck 114"/>
            <p:cNvSpPr/>
            <p:nvPr/>
          </p:nvSpPr>
          <p:spPr>
            <a:xfrm>
              <a:off x="128587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5" name="Rechteck 115"/>
            <p:cNvSpPr/>
            <p:nvPr/>
          </p:nvSpPr>
          <p:spPr>
            <a:xfrm>
              <a:off x="111918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6" name="Rectangle 195"/>
            <p:cNvSpPr/>
            <p:nvPr/>
          </p:nvSpPr>
          <p:spPr>
            <a:xfrm>
              <a:off x="3933711" y="2610708"/>
              <a:ext cx="4088870" cy="485362"/>
            </a:xfrm>
            <a:prstGeom prst="rect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7" name="Rechteck 110"/>
            <p:cNvSpPr/>
            <p:nvPr/>
          </p:nvSpPr>
          <p:spPr>
            <a:xfrm>
              <a:off x="295277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8" name="Rechteck 111"/>
            <p:cNvSpPr/>
            <p:nvPr/>
          </p:nvSpPr>
          <p:spPr>
            <a:xfrm>
              <a:off x="278608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9" name="Rechteck 112"/>
            <p:cNvSpPr/>
            <p:nvPr/>
          </p:nvSpPr>
          <p:spPr>
            <a:xfrm>
              <a:off x="261939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0" name="Rechteck 113"/>
            <p:cNvSpPr/>
            <p:nvPr/>
          </p:nvSpPr>
          <p:spPr>
            <a:xfrm>
              <a:off x="245270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1" name="Rechteck 114"/>
            <p:cNvSpPr/>
            <p:nvPr/>
          </p:nvSpPr>
          <p:spPr>
            <a:xfrm>
              <a:off x="228601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2" name="Rechteck 115"/>
            <p:cNvSpPr/>
            <p:nvPr/>
          </p:nvSpPr>
          <p:spPr>
            <a:xfrm>
              <a:off x="211932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3" name="Rechteck 110"/>
            <p:cNvSpPr/>
            <p:nvPr/>
          </p:nvSpPr>
          <p:spPr>
            <a:xfrm>
              <a:off x="399670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4" name="Rechteck 111"/>
            <p:cNvSpPr/>
            <p:nvPr/>
          </p:nvSpPr>
          <p:spPr>
            <a:xfrm>
              <a:off x="378622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5" name="Rechteck 112"/>
            <p:cNvSpPr/>
            <p:nvPr/>
          </p:nvSpPr>
          <p:spPr>
            <a:xfrm>
              <a:off x="361953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6" name="Rechteck 113"/>
            <p:cNvSpPr/>
            <p:nvPr/>
          </p:nvSpPr>
          <p:spPr>
            <a:xfrm>
              <a:off x="345284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7" name="Rechteck 114"/>
            <p:cNvSpPr/>
            <p:nvPr/>
          </p:nvSpPr>
          <p:spPr>
            <a:xfrm>
              <a:off x="328615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8" name="Rechteck 115"/>
            <p:cNvSpPr/>
            <p:nvPr/>
          </p:nvSpPr>
          <p:spPr>
            <a:xfrm>
              <a:off x="311946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9" name="Rechteck 110"/>
            <p:cNvSpPr/>
            <p:nvPr/>
          </p:nvSpPr>
          <p:spPr>
            <a:xfrm>
              <a:off x="499684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0" name="Rechteck 111"/>
            <p:cNvSpPr/>
            <p:nvPr/>
          </p:nvSpPr>
          <p:spPr>
            <a:xfrm>
              <a:off x="483015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1" name="Rechteck 112"/>
            <p:cNvSpPr/>
            <p:nvPr/>
          </p:nvSpPr>
          <p:spPr>
            <a:xfrm>
              <a:off x="466346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2" name="Rechteck 113"/>
            <p:cNvSpPr/>
            <p:nvPr/>
          </p:nvSpPr>
          <p:spPr>
            <a:xfrm>
              <a:off x="449677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3" name="Rechteck 114"/>
            <p:cNvSpPr/>
            <p:nvPr/>
          </p:nvSpPr>
          <p:spPr>
            <a:xfrm>
              <a:off x="433008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4" name="Rechteck 115"/>
            <p:cNvSpPr/>
            <p:nvPr/>
          </p:nvSpPr>
          <p:spPr>
            <a:xfrm>
              <a:off x="416339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5" name="Rechteck 110"/>
            <p:cNvSpPr/>
            <p:nvPr/>
          </p:nvSpPr>
          <p:spPr>
            <a:xfrm>
              <a:off x="599698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6" name="Rechteck 111"/>
            <p:cNvSpPr/>
            <p:nvPr/>
          </p:nvSpPr>
          <p:spPr>
            <a:xfrm>
              <a:off x="583029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7" name="Rechteck 112"/>
            <p:cNvSpPr/>
            <p:nvPr/>
          </p:nvSpPr>
          <p:spPr>
            <a:xfrm>
              <a:off x="566360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8" name="Rechteck 113"/>
            <p:cNvSpPr/>
            <p:nvPr/>
          </p:nvSpPr>
          <p:spPr>
            <a:xfrm>
              <a:off x="549691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9" name="Rechteck 114"/>
            <p:cNvSpPr/>
            <p:nvPr/>
          </p:nvSpPr>
          <p:spPr>
            <a:xfrm>
              <a:off x="533022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0" name="Rechteck 115"/>
            <p:cNvSpPr/>
            <p:nvPr/>
          </p:nvSpPr>
          <p:spPr>
            <a:xfrm>
              <a:off x="516353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1" name="Rechteck 110"/>
            <p:cNvSpPr/>
            <p:nvPr/>
          </p:nvSpPr>
          <p:spPr>
            <a:xfrm>
              <a:off x="699712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2" name="Rechteck 111"/>
            <p:cNvSpPr/>
            <p:nvPr/>
          </p:nvSpPr>
          <p:spPr>
            <a:xfrm>
              <a:off x="683043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3" name="Rechteck 112"/>
            <p:cNvSpPr/>
            <p:nvPr/>
          </p:nvSpPr>
          <p:spPr>
            <a:xfrm>
              <a:off x="666374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4" name="Rechteck 113"/>
            <p:cNvSpPr/>
            <p:nvPr/>
          </p:nvSpPr>
          <p:spPr>
            <a:xfrm>
              <a:off x="649705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5" name="Rechteck 114"/>
            <p:cNvSpPr/>
            <p:nvPr/>
          </p:nvSpPr>
          <p:spPr>
            <a:xfrm>
              <a:off x="633036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6" name="Rechteck 115"/>
            <p:cNvSpPr/>
            <p:nvPr/>
          </p:nvSpPr>
          <p:spPr>
            <a:xfrm>
              <a:off x="616367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7" name="Rechteck 110"/>
            <p:cNvSpPr/>
            <p:nvPr/>
          </p:nvSpPr>
          <p:spPr>
            <a:xfrm>
              <a:off x="7830546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8" name="Rechteck 111"/>
            <p:cNvSpPr/>
            <p:nvPr/>
          </p:nvSpPr>
          <p:spPr>
            <a:xfrm>
              <a:off x="7663880" y="2670974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9" name="Rechteck 112"/>
            <p:cNvSpPr/>
            <p:nvPr/>
          </p:nvSpPr>
          <p:spPr>
            <a:xfrm>
              <a:off x="7497190" y="2670973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60" name="Rechteck 113"/>
            <p:cNvSpPr/>
            <p:nvPr/>
          </p:nvSpPr>
          <p:spPr>
            <a:xfrm>
              <a:off x="7330500" y="2670971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61" name="Rechteck 114"/>
            <p:cNvSpPr/>
            <p:nvPr/>
          </p:nvSpPr>
          <p:spPr>
            <a:xfrm>
              <a:off x="716381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</p:grpSp>
      <p:cxnSp>
        <p:nvCxnSpPr>
          <p:cNvPr id="9" name="Straight Connector 179"/>
          <p:cNvCxnSpPr/>
          <p:nvPr/>
        </p:nvCxnSpPr>
        <p:spPr>
          <a:xfrm>
            <a:off x="679321" y="2505062"/>
            <a:ext cx="6905344" cy="0"/>
          </a:xfrm>
          <a:prstGeom prst="line">
            <a:avLst/>
          </a:prstGeom>
          <a:ln w="19050">
            <a:solidFill>
              <a:srgbClr val="F6A03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86"/>
          <p:cNvSpPr/>
          <p:nvPr/>
        </p:nvSpPr>
        <p:spPr>
          <a:xfrm>
            <a:off x="5895040" y="2673340"/>
            <a:ext cx="1961818" cy="737290"/>
          </a:xfrm>
          <a:prstGeom prst="rect">
            <a:avLst/>
          </a:prstGeom>
          <a:gradFill>
            <a:gsLst>
              <a:gs pos="0">
                <a:schemeClr val="bg1"/>
              </a:gs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 Light" panose="020B0502040204020203" pitchFamily="34" charset="0"/>
            </a:endParaRPr>
          </a:p>
        </p:txBody>
      </p:sp>
      <p:sp>
        <p:nvSpPr>
          <p:cNvPr id="63" name="TextBox 177"/>
          <p:cNvSpPr txBox="1"/>
          <p:nvPr/>
        </p:nvSpPr>
        <p:spPr>
          <a:xfrm>
            <a:off x="7665465" y="2320391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time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grpSp>
        <p:nvGrpSpPr>
          <p:cNvPr id="85" name="Gruppieren 84"/>
          <p:cNvGrpSpPr/>
          <p:nvPr/>
        </p:nvGrpSpPr>
        <p:grpSpPr>
          <a:xfrm>
            <a:off x="904775" y="1450024"/>
            <a:ext cx="2099927" cy="1846425"/>
            <a:chOff x="904775" y="1129986"/>
            <a:chExt cx="2099927" cy="1846425"/>
          </a:xfrm>
        </p:grpSpPr>
        <p:sp>
          <p:nvSpPr>
            <p:cNvPr id="64" name="Ellipse 63"/>
            <p:cNvSpPr/>
            <p:nvPr/>
          </p:nvSpPr>
          <p:spPr>
            <a:xfrm>
              <a:off x="1081894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Pfeil nach rechts 64"/>
            <p:cNvSpPr/>
            <p:nvPr/>
          </p:nvSpPr>
          <p:spPr>
            <a:xfrm>
              <a:off x="1763765" y="1563711"/>
              <a:ext cx="558682" cy="160696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2395116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5" name="Gerader Verbinder 74"/>
            <p:cNvCxnSpPr/>
            <p:nvPr/>
          </p:nvCxnSpPr>
          <p:spPr>
            <a:xfrm flipV="1">
              <a:off x="904775" y="1129986"/>
              <a:ext cx="0" cy="184642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uppieren 92"/>
          <p:cNvGrpSpPr/>
          <p:nvPr/>
        </p:nvGrpSpPr>
        <p:grpSpPr>
          <a:xfrm>
            <a:off x="1699749" y="2741235"/>
            <a:ext cx="563336" cy="1276673"/>
            <a:chOff x="1699749" y="2421197"/>
            <a:chExt cx="563336" cy="1276673"/>
          </a:xfrm>
        </p:grpSpPr>
        <p:sp>
          <p:nvSpPr>
            <p:cNvPr id="86" name="Flussdiagramm: Magnetplattenspeicher 85"/>
            <p:cNvSpPr/>
            <p:nvPr/>
          </p:nvSpPr>
          <p:spPr>
            <a:xfrm>
              <a:off x="1699749" y="3314149"/>
              <a:ext cx="563336" cy="3837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Gerader Verbinder 87"/>
            <p:cNvCxnSpPr>
              <a:stCxn id="86" idx="1"/>
            </p:cNvCxnSpPr>
            <p:nvPr/>
          </p:nvCxnSpPr>
          <p:spPr>
            <a:xfrm flipV="1">
              <a:off x="1981417" y="2421197"/>
              <a:ext cx="11513" cy="89295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ieren 99"/>
          <p:cNvGrpSpPr/>
          <p:nvPr/>
        </p:nvGrpSpPr>
        <p:grpSpPr>
          <a:xfrm>
            <a:off x="3412458" y="2741235"/>
            <a:ext cx="563336" cy="1276673"/>
            <a:chOff x="1699749" y="2421197"/>
            <a:chExt cx="563336" cy="1276673"/>
          </a:xfrm>
        </p:grpSpPr>
        <p:sp>
          <p:nvSpPr>
            <p:cNvPr id="101" name="Flussdiagramm: Magnetplattenspeicher 100"/>
            <p:cNvSpPr/>
            <p:nvPr/>
          </p:nvSpPr>
          <p:spPr>
            <a:xfrm>
              <a:off x="1699749" y="3314149"/>
              <a:ext cx="563336" cy="3837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Gerader Verbinder 101"/>
            <p:cNvCxnSpPr>
              <a:stCxn id="101" idx="1"/>
            </p:cNvCxnSpPr>
            <p:nvPr/>
          </p:nvCxnSpPr>
          <p:spPr>
            <a:xfrm flipV="1">
              <a:off x="1981417" y="2421197"/>
              <a:ext cx="11513" cy="89295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uppieren 102"/>
          <p:cNvGrpSpPr/>
          <p:nvPr/>
        </p:nvGrpSpPr>
        <p:grpSpPr>
          <a:xfrm>
            <a:off x="5132102" y="2741235"/>
            <a:ext cx="563336" cy="1276673"/>
            <a:chOff x="1699749" y="2421197"/>
            <a:chExt cx="563336" cy="1276673"/>
          </a:xfrm>
        </p:grpSpPr>
        <p:sp>
          <p:nvSpPr>
            <p:cNvPr id="104" name="Flussdiagramm: Magnetplattenspeicher 103"/>
            <p:cNvSpPr/>
            <p:nvPr/>
          </p:nvSpPr>
          <p:spPr>
            <a:xfrm>
              <a:off x="1699749" y="3314149"/>
              <a:ext cx="563336" cy="3837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Gerader Verbinder 104"/>
            <p:cNvCxnSpPr>
              <a:stCxn id="104" idx="1"/>
            </p:cNvCxnSpPr>
            <p:nvPr/>
          </p:nvCxnSpPr>
          <p:spPr>
            <a:xfrm flipV="1">
              <a:off x="1981417" y="2421197"/>
              <a:ext cx="11513" cy="89295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22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46914E-7 L 0.62934 2.46914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from </a:t>
            </a:r>
            <a:r>
              <a:rPr lang="en-US" dirty="0" err="1" smtClean="0"/>
              <a:t>Savepoints</a:t>
            </a:r>
            <a:r>
              <a:rPr lang="en-US" dirty="0" smtClean="0"/>
              <a:t> to Drill Down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175"/>
          <p:cNvGrpSpPr/>
          <p:nvPr/>
        </p:nvGrpSpPr>
        <p:grpSpPr>
          <a:xfrm>
            <a:off x="701395" y="1869309"/>
            <a:ext cx="7007579" cy="562513"/>
            <a:chOff x="841249" y="2610704"/>
            <a:chExt cx="7181332" cy="485366"/>
          </a:xfrm>
        </p:grpSpPr>
        <p:sp>
          <p:nvSpPr>
            <p:cNvPr id="19" name="Zylinder 125"/>
            <p:cNvSpPr/>
            <p:nvPr/>
          </p:nvSpPr>
          <p:spPr>
            <a:xfrm rot="16200000">
              <a:off x="2291761" y="1160192"/>
              <a:ext cx="485362" cy="3386385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 Light" panose="020B0502040204020203" pitchFamily="34" charset="0"/>
              </a:endParaRPr>
            </a:p>
          </p:txBody>
        </p:sp>
        <p:sp>
          <p:nvSpPr>
            <p:cNvPr id="20" name="Rechteck 110"/>
            <p:cNvSpPr/>
            <p:nvPr/>
          </p:nvSpPr>
          <p:spPr>
            <a:xfrm>
              <a:off x="195263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1" name="Rechteck 111"/>
            <p:cNvSpPr/>
            <p:nvPr/>
          </p:nvSpPr>
          <p:spPr>
            <a:xfrm>
              <a:off x="178594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2" name="Rechteck 112"/>
            <p:cNvSpPr/>
            <p:nvPr/>
          </p:nvSpPr>
          <p:spPr>
            <a:xfrm>
              <a:off x="161925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3" name="Rechteck 113"/>
            <p:cNvSpPr/>
            <p:nvPr/>
          </p:nvSpPr>
          <p:spPr>
            <a:xfrm>
              <a:off x="145256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4" name="Rechteck 114"/>
            <p:cNvSpPr/>
            <p:nvPr/>
          </p:nvSpPr>
          <p:spPr>
            <a:xfrm>
              <a:off x="128587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5" name="Rechteck 115"/>
            <p:cNvSpPr/>
            <p:nvPr/>
          </p:nvSpPr>
          <p:spPr>
            <a:xfrm>
              <a:off x="111918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6" name="Rectangle 195"/>
            <p:cNvSpPr/>
            <p:nvPr/>
          </p:nvSpPr>
          <p:spPr>
            <a:xfrm>
              <a:off x="3933711" y="2610708"/>
              <a:ext cx="4088870" cy="485362"/>
            </a:xfrm>
            <a:prstGeom prst="rect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7" name="Rechteck 110"/>
            <p:cNvSpPr/>
            <p:nvPr/>
          </p:nvSpPr>
          <p:spPr>
            <a:xfrm>
              <a:off x="295277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8" name="Rechteck 111"/>
            <p:cNvSpPr/>
            <p:nvPr/>
          </p:nvSpPr>
          <p:spPr>
            <a:xfrm>
              <a:off x="278608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29" name="Rechteck 112"/>
            <p:cNvSpPr/>
            <p:nvPr/>
          </p:nvSpPr>
          <p:spPr>
            <a:xfrm>
              <a:off x="261939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0" name="Rechteck 113"/>
            <p:cNvSpPr/>
            <p:nvPr/>
          </p:nvSpPr>
          <p:spPr>
            <a:xfrm>
              <a:off x="245270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1" name="Rechteck 114"/>
            <p:cNvSpPr/>
            <p:nvPr/>
          </p:nvSpPr>
          <p:spPr>
            <a:xfrm>
              <a:off x="228601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2" name="Rechteck 115"/>
            <p:cNvSpPr/>
            <p:nvPr/>
          </p:nvSpPr>
          <p:spPr>
            <a:xfrm>
              <a:off x="211932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3" name="Rechteck 110"/>
            <p:cNvSpPr/>
            <p:nvPr/>
          </p:nvSpPr>
          <p:spPr>
            <a:xfrm>
              <a:off x="399670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4" name="Rechteck 111"/>
            <p:cNvSpPr/>
            <p:nvPr/>
          </p:nvSpPr>
          <p:spPr>
            <a:xfrm>
              <a:off x="378622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5" name="Rechteck 112"/>
            <p:cNvSpPr/>
            <p:nvPr/>
          </p:nvSpPr>
          <p:spPr>
            <a:xfrm>
              <a:off x="361953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6" name="Rechteck 113"/>
            <p:cNvSpPr/>
            <p:nvPr/>
          </p:nvSpPr>
          <p:spPr>
            <a:xfrm>
              <a:off x="345284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7" name="Rechteck 114"/>
            <p:cNvSpPr/>
            <p:nvPr/>
          </p:nvSpPr>
          <p:spPr>
            <a:xfrm>
              <a:off x="328615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8" name="Rechteck 115"/>
            <p:cNvSpPr/>
            <p:nvPr/>
          </p:nvSpPr>
          <p:spPr>
            <a:xfrm>
              <a:off x="311946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39" name="Rechteck 110"/>
            <p:cNvSpPr/>
            <p:nvPr/>
          </p:nvSpPr>
          <p:spPr>
            <a:xfrm>
              <a:off x="499684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0" name="Rechteck 111"/>
            <p:cNvSpPr/>
            <p:nvPr/>
          </p:nvSpPr>
          <p:spPr>
            <a:xfrm>
              <a:off x="483015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1" name="Rechteck 112"/>
            <p:cNvSpPr/>
            <p:nvPr/>
          </p:nvSpPr>
          <p:spPr>
            <a:xfrm>
              <a:off x="466346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2" name="Rechteck 113"/>
            <p:cNvSpPr/>
            <p:nvPr/>
          </p:nvSpPr>
          <p:spPr>
            <a:xfrm>
              <a:off x="449677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3" name="Rechteck 114"/>
            <p:cNvSpPr/>
            <p:nvPr/>
          </p:nvSpPr>
          <p:spPr>
            <a:xfrm>
              <a:off x="433008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4" name="Rechteck 115"/>
            <p:cNvSpPr/>
            <p:nvPr/>
          </p:nvSpPr>
          <p:spPr>
            <a:xfrm>
              <a:off x="416339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5" name="Rechteck 110"/>
            <p:cNvSpPr/>
            <p:nvPr/>
          </p:nvSpPr>
          <p:spPr>
            <a:xfrm>
              <a:off x="599698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6" name="Rechteck 111"/>
            <p:cNvSpPr/>
            <p:nvPr/>
          </p:nvSpPr>
          <p:spPr>
            <a:xfrm>
              <a:off x="583029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7" name="Rechteck 112"/>
            <p:cNvSpPr/>
            <p:nvPr/>
          </p:nvSpPr>
          <p:spPr>
            <a:xfrm>
              <a:off x="566360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8" name="Rechteck 113"/>
            <p:cNvSpPr/>
            <p:nvPr/>
          </p:nvSpPr>
          <p:spPr>
            <a:xfrm>
              <a:off x="549691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49" name="Rechteck 114"/>
            <p:cNvSpPr/>
            <p:nvPr/>
          </p:nvSpPr>
          <p:spPr>
            <a:xfrm>
              <a:off x="533022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0" name="Rechteck 115"/>
            <p:cNvSpPr/>
            <p:nvPr/>
          </p:nvSpPr>
          <p:spPr>
            <a:xfrm>
              <a:off x="516353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1" name="Rechteck 110"/>
            <p:cNvSpPr/>
            <p:nvPr/>
          </p:nvSpPr>
          <p:spPr>
            <a:xfrm>
              <a:off x="699712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2" name="Rechteck 111"/>
            <p:cNvSpPr/>
            <p:nvPr/>
          </p:nvSpPr>
          <p:spPr>
            <a:xfrm>
              <a:off x="683043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3" name="Rechteck 112"/>
            <p:cNvSpPr/>
            <p:nvPr/>
          </p:nvSpPr>
          <p:spPr>
            <a:xfrm>
              <a:off x="666374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4" name="Rechteck 113"/>
            <p:cNvSpPr/>
            <p:nvPr/>
          </p:nvSpPr>
          <p:spPr>
            <a:xfrm>
              <a:off x="649705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5" name="Rechteck 114"/>
            <p:cNvSpPr/>
            <p:nvPr/>
          </p:nvSpPr>
          <p:spPr>
            <a:xfrm>
              <a:off x="633036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6" name="Rechteck 115"/>
            <p:cNvSpPr/>
            <p:nvPr/>
          </p:nvSpPr>
          <p:spPr>
            <a:xfrm>
              <a:off x="616367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7" name="Rechteck 110"/>
            <p:cNvSpPr/>
            <p:nvPr/>
          </p:nvSpPr>
          <p:spPr>
            <a:xfrm>
              <a:off x="7830546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8" name="Rechteck 111"/>
            <p:cNvSpPr/>
            <p:nvPr/>
          </p:nvSpPr>
          <p:spPr>
            <a:xfrm>
              <a:off x="7663880" y="2670974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59" name="Rechteck 112"/>
            <p:cNvSpPr/>
            <p:nvPr/>
          </p:nvSpPr>
          <p:spPr>
            <a:xfrm>
              <a:off x="7497190" y="2670973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60" name="Rechteck 113"/>
            <p:cNvSpPr/>
            <p:nvPr/>
          </p:nvSpPr>
          <p:spPr>
            <a:xfrm>
              <a:off x="7330500" y="2670971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61" name="Rechteck 114"/>
            <p:cNvSpPr/>
            <p:nvPr/>
          </p:nvSpPr>
          <p:spPr>
            <a:xfrm>
              <a:off x="716381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</p:grpSp>
      <p:cxnSp>
        <p:nvCxnSpPr>
          <p:cNvPr id="9" name="Straight Connector 179"/>
          <p:cNvCxnSpPr/>
          <p:nvPr/>
        </p:nvCxnSpPr>
        <p:spPr>
          <a:xfrm>
            <a:off x="679321" y="1619115"/>
            <a:ext cx="6905344" cy="0"/>
          </a:xfrm>
          <a:prstGeom prst="line">
            <a:avLst/>
          </a:prstGeom>
          <a:ln w="19050">
            <a:solidFill>
              <a:srgbClr val="F6A03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86"/>
          <p:cNvSpPr/>
          <p:nvPr/>
        </p:nvSpPr>
        <p:spPr>
          <a:xfrm>
            <a:off x="5895040" y="1787393"/>
            <a:ext cx="1961818" cy="737290"/>
          </a:xfrm>
          <a:prstGeom prst="rect">
            <a:avLst/>
          </a:prstGeom>
          <a:gradFill>
            <a:gsLst>
              <a:gs pos="0">
                <a:schemeClr val="bg1"/>
              </a:gs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 Light" panose="020B0502040204020203" pitchFamily="34" charset="0"/>
            </a:endParaRPr>
          </a:p>
        </p:txBody>
      </p:sp>
      <p:sp>
        <p:nvSpPr>
          <p:cNvPr id="63" name="TextBox 177"/>
          <p:cNvSpPr txBox="1"/>
          <p:nvPr/>
        </p:nvSpPr>
        <p:spPr>
          <a:xfrm>
            <a:off x="7665465" y="14344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time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grpSp>
        <p:nvGrpSpPr>
          <p:cNvPr id="93" name="Gruppieren 92"/>
          <p:cNvGrpSpPr/>
          <p:nvPr/>
        </p:nvGrpSpPr>
        <p:grpSpPr>
          <a:xfrm>
            <a:off x="1699749" y="1855288"/>
            <a:ext cx="563336" cy="1276673"/>
            <a:chOff x="1699749" y="2421197"/>
            <a:chExt cx="563336" cy="1276673"/>
          </a:xfrm>
        </p:grpSpPr>
        <p:sp>
          <p:nvSpPr>
            <p:cNvPr id="86" name="Flussdiagramm: Magnetplattenspeicher 85"/>
            <p:cNvSpPr/>
            <p:nvPr/>
          </p:nvSpPr>
          <p:spPr>
            <a:xfrm>
              <a:off x="1699749" y="3314149"/>
              <a:ext cx="563336" cy="3837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Gerader Verbinder 87"/>
            <p:cNvCxnSpPr>
              <a:stCxn id="86" idx="1"/>
            </p:cNvCxnSpPr>
            <p:nvPr/>
          </p:nvCxnSpPr>
          <p:spPr>
            <a:xfrm flipV="1">
              <a:off x="1981417" y="2421197"/>
              <a:ext cx="11513" cy="89295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uppieren 99"/>
          <p:cNvGrpSpPr/>
          <p:nvPr/>
        </p:nvGrpSpPr>
        <p:grpSpPr>
          <a:xfrm>
            <a:off x="3412458" y="1855288"/>
            <a:ext cx="563336" cy="1276673"/>
            <a:chOff x="1699749" y="2421197"/>
            <a:chExt cx="563336" cy="1276673"/>
          </a:xfrm>
        </p:grpSpPr>
        <p:sp>
          <p:nvSpPr>
            <p:cNvPr id="101" name="Flussdiagramm: Magnetplattenspeicher 100"/>
            <p:cNvSpPr/>
            <p:nvPr/>
          </p:nvSpPr>
          <p:spPr>
            <a:xfrm>
              <a:off x="1699749" y="3314149"/>
              <a:ext cx="563336" cy="3837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Gerader Verbinder 101"/>
            <p:cNvCxnSpPr>
              <a:stCxn id="101" idx="1"/>
            </p:cNvCxnSpPr>
            <p:nvPr/>
          </p:nvCxnSpPr>
          <p:spPr>
            <a:xfrm flipV="1">
              <a:off x="1981417" y="2421197"/>
              <a:ext cx="11513" cy="89295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uppieren 102"/>
          <p:cNvGrpSpPr/>
          <p:nvPr/>
        </p:nvGrpSpPr>
        <p:grpSpPr>
          <a:xfrm>
            <a:off x="5132102" y="1855288"/>
            <a:ext cx="563336" cy="1276673"/>
            <a:chOff x="1699749" y="2421197"/>
            <a:chExt cx="563336" cy="1276673"/>
          </a:xfrm>
        </p:grpSpPr>
        <p:sp>
          <p:nvSpPr>
            <p:cNvPr id="104" name="Flussdiagramm: Magnetplattenspeicher 103"/>
            <p:cNvSpPr/>
            <p:nvPr/>
          </p:nvSpPr>
          <p:spPr>
            <a:xfrm>
              <a:off x="1699749" y="3314149"/>
              <a:ext cx="563336" cy="383721"/>
            </a:xfrm>
            <a:prstGeom prst="flowChartMagneticDisk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Gerader Verbinder 104"/>
            <p:cNvCxnSpPr>
              <a:stCxn id="104" idx="1"/>
            </p:cNvCxnSpPr>
            <p:nvPr/>
          </p:nvCxnSpPr>
          <p:spPr>
            <a:xfrm flipV="1">
              <a:off x="1981417" y="2421197"/>
              <a:ext cx="11513" cy="89295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Grafik 105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4477" y="1526306"/>
            <a:ext cx="1080427" cy="1227197"/>
          </a:xfrm>
          <a:prstGeom prst="rect">
            <a:avLst/>
          </a:prstGeom>
        </p:spPr>
      </p:pic>
      <p:sp>
        <p:nvSpPr>
          <p:cNvPr id="107" name="TextBox 177"/>
          <p:cNvSpPr txBox="1"/>
          <p:nvPr/>
        </p:nvSpPr>
        <p:spPr>
          <a:xfrm>
            <a:off x="3325852" y="1076294"/>
            <a:ext cx="197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Incident of Interest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sp>
        <p:nvSpPr>
          <p:cNvPr id="108" name="TextBox 177"/>
          <p:cNvSpPr txBox="1"/>
          <p:nvPr/>
        </p:nvSpPr>
        <p:spPr>
          <a:xfrm>
            <a:off x="102205" y="3409637"/>
            <a:ext cx="3354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"Debug Job"</a:t>
            </a:r>
          </a:p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(modified version of original Job)</a:t>
            </a:r>
            <a:endParaRPr lang="en-US" dirty="0">
              <a:latin typeface="Segoe UI Light" panose="020B0502040204020203" pitchFamily="34" charset="0"/>
            </a:endParaRPr>
          </a:p>
        </p:txBody>
      </p:sp>
      <p:grpSp>
        <p:nvGrpSpPr>
          <p:cNvPr id="116" name="Gruppieren 115"/>
          <p:cNvGrpSpPr/>
          <p:nvPr/>
        </p:nvGrpSpPr>
        <p:grpSpPr>
          <a:xfrm>
            <a:off x="3692917" y="1825027"/>
            <a:ext cx="3241639" cy="2921187"/>
            <a:chOff x="3692917" y="1825027"/>
            <a:chExt cx="3241639" cy="2921187"/>
          </a:xfrm>
        </p:grpSpPr>
        <p:grpSp>
          <p:nvGrpSpPr>
            <p:cNvPr id="84" name="Gruppieren 83"/>
            <p:cNvGrpSpPr/>
            <p:nvPr/>
          </p:nvGrpSpPr>
          <p:grpSpPr>
            <a:xfrm>
              <a:off x="3692917" y="3347662"/>
              <a:ext cx="3241639" cy="1398552"/>
              <a:chOff x="7404181" y="3240063"/>
              <a:chExt cx="3241639" cy="1398552"/>
            </a:xfrm>
          </p:grpSpPr>
          <p:sp>
            <p:nvSpPr>
              <p:cNvPr id="67" name="Ellipse 66"/>
              <p:cNvSpPr/>
              <p:nvPr/>
            </p:nvSpPr>
            <p:spPr>
              <a:xfrm>
                <a:off x="7404181" y="3240063"/>
                <a:ext cx="609586" cy="609586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8" name="Pfeil nach rechts 67"/>
              <p:cNvSpPr/>
              <p:nvPr/>
            </p:nvSpPr>
            <p:spPr>
              <a:xfrm>
                <a:off x="8086052" y="3464508"/>
                <a:ext cx="558682" cy="160696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69" name="Ellipse 68"/>
              <p:cNvSpPr/>
              <p:nvPr/>
            </p:nvSpPr>
            <p:spPr>
              <a:xfrm>
                <a:off x="8717403" y="3240063"/>
                <a:ext cx="609586" cy="609586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0" name="Ellipse 69"/>
              <p:cNvSpPr/>
              <p:nvPr/>
            </p:nvSpPr>
            <p:spPr>
              <a:xfrm>
                <a:off x="8717403" y="4029029"/>
                <a:ext cx="609586" cy="609586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1" name="Pfeil nach rechts 70"/>
              <p:cNvSpPr/>
              <p:nvPr/>
            </p:nvSpPr>
            <p:spPr>
              <a:xfrm>
                <a:off x="9404883" y="4244084"/>
                <a:ext cx="558682" cy="160696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2" name="Ellipse 71"/>
              <p:cNvSpPr/>
              <p:nvPr/>
            </p:nvSpPr>
            <p:spPr>
              <a:xfrm>
                <a:off x="10036234" y="4019639"/>
                <a:ext cx="609586" cy="609586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3" name="Pfeil nach rechts 72"/>
              <p:cNvSpPr/>
              <p:nvPr/>
            </p:nvSpPr>
            <p:spPr>
              <a:xfrm rot="2061426">
                <a:off x="7958082" y="3927396"/>
                <a:ext cx="745408" cy="184484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115" name="Gerader Verbinder 114"/>
            <p:cNvCxnSpPr/>
            <p:nvPr/>
          </p:nvCxnSpPr>
          <p:spPr>
            <a:xfrm flipV="1">
              <a:off x="3694126" y="1825027"/>
              <a:ext cx="0" cy="184642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77"/>
          <p:cNvSpPr txBox="1"/>
          <p:nvPr/>
        </p:nvSpPr>
        <p:spPr>
          <a:xfrm>
            <a:off x="1135261" y="4340865"/>
            <a:ext cx="2422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Filter</a:t>
            </a:r>
            <a:br>
              <a:rPr lang="en-US" dirty="0" smtClean="0">
                <a:latin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</a:rPr>
              <a:t>(events of interest only)</a:t>
            </a:r>
            <a:endParaRPr lang="en-US" dirty="0">
              <a:latin typeface="Segoe UI Light" panose="020B0502040204020203" pitchFamily="34" charset="0"/>
            </a:endParaRPr>
          </a:p>
        </p:txBody>
      </p:sp>
      <p:cxnSp>
        <p:nvCxnSpPr>
          <p:cNvPr id="111" name="Gerade Verbindung mit Pfeil 110"/>
          <p:cNvCxnSpPr/>
          <p:nvPr/>
        </p:nvCxnSpPr>
        <p:spPr>
          <a:xfrm flipV="1">
            <a:off x="2784683" y="4450338"/>
            <a:ext cx="2459729" cy="161738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77"/>
          <p:cNvSpPr txBox="1"/>
          <p:nvPr/>
        </p:nvSpPr>
        <p:spPr>
          <a:xfrm>
            <a:off x="7096174" y="3301686"/>
            <a:ext cx="141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Extra sink for</a:t>
            </a:r>
            <a:br>
              <a:rPr lang="en-US" dirty="0" smtClean="0">
                <a:latin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</a:rPr>
              <a:t>trace output</a:t>
            </a:r>
            <a:endParaRPr lang="en-US" dirty="0">
              <a:latin typeface="Segoe UI Light" panose="020B0502040204020203" pitchFamily="34" charset="0"/>
            </a:endParaRPr>
          </a:p>
        </p:txBody>
      </p:sp>
      <p:cxnSp>
        <p:nvCxnSpPr>
          <p:cNvPr id="113" name="Gerade Verbindung mit Pfeil 112"/>
          <p:cNvCxnSpPr/>
          <p:nvPr/>
        </p:nvCxnSpPr>
        <p:spPr>
          <a:xfrm flipH="1">
            <a:off x="6563045" y="3777891"/>
            <a:ext cx="533129" cy="635611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4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13663 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/>
      <p:bldP spid="109" grpId="1"/>
      <p:bldP spid="110" grpId="0"/>
      <p:bldP spid="1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/ Resume style execution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2" name="Group 175"/>
          <p:cNvGrpSpPr/>
          <p:nvPr/>
        </p:nvGrpSpPr>
        <p:grpSpPr>
          <a:xfrm>
            <a:off x="701395" y="1869309"/>
            <a:ext cx="7007579" cy="562513"/>
            <a:chOff x="841249" y="2610704"/>
            <a:chExt cx="7181332" cy="485366"/>
          </a:xfrm>
        </p:grpSpPr>
        <p:sp>
          <p:nvSpPr>
            <p:cNvPr id="63" name="Zylinder 125"/>
            <p:cNvSpPr/>
            <p:nvPr/>
          </p:nvSpPr>
          <p:spPr>
            <a:xfrm rot="16200000">
              <a:off x="2291761" y="1160192"/>
              <a:ext cx="485362" cy="3386385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 Light" panose="020B0502040204020203" pitchFamily="34" charset="0"/>
              </a:endParaRPr>
            </a:p>
          </p:txBody>
        </p:sp>
        <p:sp>
          <p:nvSpPr>
            <p:cNvPr id="67" name="Rechteck 113"/>
            <p:cNvSpPr/>
            <p:nvPr/>
          </p:nvSpPr>
          <p:spPr>
            <a:xfrm>
              <a:off x="145256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68" name="Rechteck 114"/>
            <p:cNvSpPr/>
            <p:nvPr/>
          </p:nvSpPr>
          <p:spPr>
            <a:xfrm>
              <a:off x="128587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69" name="Rechteck 115"/>
            <p:cNvSpPr/>
            <p:nvPr/>
          </p:nvSpPr>
          <p:spPr>
            <a:xfrm>
              <a:off x="111918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0" name="Rectangle 195"/>
            <p:cNvSpPr/>
            <p:nvPr/>
          </p:nvSpPr>
          <p:spPr>
            <a:xfrm>
              <a:off x="3933711" y="2610708"/>
              <a:ext cx="4088870" cy="485362"/>
            </a:xfrm>
            <a:prstGeom prst="rect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1" name="Rechteck 110"/>
            <p:cNvSpPr/>
            <p:nvPr/>
          </p:nvSpPr>
          <p:spPr>
            <a:xfrm>
              <a:off x="295277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2" name="Rechteck 111"/>
            <p:cNvSpPr/>
            <p:nvPr/>
          </p:nvSpPr>
          <p:spPr>
            <a:xfrm>
              <a:off x="278608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3" name="Rechteck 112"/>
            <p:cNvSpPr/>
            <p:nvPr/>
          </p:nvSpPr>
          <p:spPr>
            <a:xfrm>
              <a:off x="261939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7" name="Rechteck 110"/>
            <p:cNvSpPr/>
            <p:nvPr/>
          </p:nvSpPr>
          <p:spPr>
            <a:xfrm>
              <a:off x="399670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87" name="Rechteck 114"/>
            <p:cNvSpPr/>
            <p:nvPr/>
          </p:nvSpPr>
          <p:spPr>
            <a:xfrm>
              <a:off x="433008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88" name="Rechteck 115"/>
            <p:cNvSpPr/>
            <p:nvPr/>
          </p:nvSpPr>
          <p:spPr>
            <a:xfrm>
              <a:off x="416339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90" name="Rechteck 111"/>
            <p:cNvSpPr/>
            <p:nvPr/>
          </p:nvSpPr>
          <p:spPr>
            <a:xfrm>
              <a:off x="583029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91" name="Rechteck 112"/>
            <p:cNvSpPr/>
            <p:nvPr/>
          </p:nvSpPr>
          <p:spPr>
            <a:xfrm>
              <a:off x="566360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92" name="Rechteck 113"/>
            <p:cNvSpPr/>
            <p:nvPr/>
          </p:nvSpPr>
          <p:spPr>
            <a:xfrm>
              <a:off x="549691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95" name="Rechteck 110"/>
            <p:cNvSpPr/>
            <p:nvPr/>
          </p:nvSpPr>
          <p:spPr>
            <a:xfrm>
              <a:off x="699712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104" name="Rechteck 113"/>
            <p:cNvSpPr/>
            <p:nvPr/>
          </p:nvSpPr>
          <p:spPr>
            <a:xfrm>
              <a:off x="7330500" y="2670971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105" name="Rechteck 114"/>
            <p:cNvSpPr/>
            <p:nvPr/>
          </p:nvSpPr>
          <p:spPr>
            <a:xfrm>
              <a:off x="716381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</p:grpSp>
      <p:cxnSp>
        <p:nvCxnSpPr>
          <p:cNvPr id="106" name="Straight Connector 179"/>
          <p:cNvCxnSpPr/>
          <p:nvPr/>
        </p:nvCxnSpPr>
        <p:spPr>
          <a:xfrm>
            <a:off x="679321" y="1619115"/>
            <a:ext cx="6905344" cy="0"/>
          </a:xfrm>
          <a:prstGeom prst="line">
            <a:avLst/>
          </a:prstGeom>
          <a:ln w="19050">
            <a:solidFill>
              <a:srgbClr val="F6A03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86"/>
          <p:cNvSpPr/>
          <p:nvPr/>
        </p:nvSpPr>
        <p:spPr>
          <a:xfrm>
            <a:off x="5895040" y="1803776"/>
            <a:ext cx="1961818" cy="737290"/>
          </a:xfrm>
          <a:prstGeom prst="rect">
            <a:avLst/>
          </a:prstGeom>
          <a:gradFill>
            <a:gsLst>
              <a:gs pos="0">
                <a:schemeClr val="bg1"/>
              </a:gs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 Light" panose="020B0502040204020203" pitchFamily="34" charset="0"/>
            </a:endParaRPr>
          </a:p>
        </p:txBody>
      </p:sp>
      <p:sp>
        <p:nvSpPr>
          <p:cNvPr id="108" name="TextBox 177"/>
          <p:cNvSpPr txBox="1"/>
          <p:nvPr/>
        </p:nvSpPr>
        <p:spPr>
          <a:xfrm>
            <a:off x="7665465" y="14344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time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sp>
        <p:nvSpPr>
          <p:cNvPr id="109" name="TextBox 177"/>
          <p:cNvSpPr txBox="1"/>
          <p:nvPr/>
        </p:nvSpPr>
        <p:spPr>
          <a:xfrm>
            <a:off x="1722006" y="1076294"/>
            <a:ext cx="21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Segoe UI Light" panose="020B0502040204020203" pitchFamily="34" charset="0"/>
              </a:rPr>
              <a:t>Bursty</a:t>
            </a:r>
            <a:r>
              <a:rPr lang="en-US" dirty="0" smtClean="0">
                <a:latin typeface="Segoe UI Light" panose="020B0502040204020203" pitchFamily="34" charset="0"/>
              </a:rPr>
              <a:t> Event Stream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sp>
        <p:nvSpPr>
          <p:cNvPr id="110" name="TextBox 177"/>
          <p:cNvSpPr txBox="1"/>
          <p:nvPr/>
        </p:nvSpPr>
        <p:spPr>
          <a:xfrm>
            <a:off x="4039059" y="1076294"/>
            <a:ext cx="33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(events only at only end-of-day )</a:t>
            </a:r>
            <a:endParaRPr lang="en-US" sz="14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8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Pause / Resume style execution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2" name="Group 175"/>
          <p:cNvGrpSpPr/>
          <p:nvPr/>
        </p:nvGrpSpPr>
        <p:grpSpPr>
          <a:xfrm>
            <a:off x="701395" y="1869309"/>
            <a:ext cx="7007579" cy="562513"/>
            <a:chOff x="841249" y="2610704"/>
            <a:chExt cx="7181332" cy="485366"/>
          </a:xfrm>
        </p:grpSpPr>
        <p:sp>
          <p:nvSpPr>
            <p:cNvPr id="63" name="Zylinder 125"/>
            <p:cNvSpPr/>
            <p:nvPr/>
          </p:nvSpPr>
          <p:spPr>
            <a:xfrm rot="16200000">
              <a:off x="2291761" y="1160192"/>
              <a:ext cx="485362" cy="3386385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egoe UI Light" panose="020B0502040204020203" pitchFamily="34" charset="0"/>
              </a:endParaRPr>
            </a:p>
          </p:txBody>
        </p:sp>
        <p:sp>
          <p:nvSpPr>
            <p:cNvPr id="67" name="Rechteck 113"/>
            <p:cNvSpPr/>
            <p:nvPr/>
          </p:nvSpPr>
          <p:spPr>
            <a:xfrm>
              <a:off x="145256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68" name="Rechteck 114"/>
            <p:cNvSpPr/>
            <p:nvPr/>
          </p:nvSpPr>
          <p:spPr>
            <a:xfrm>
              <a:off x="128587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69" name="Rechteck 115"/>
            <p:cNvSpPr/>
            <p:nvPr/>
          </p:nvSpPr>
          <p:spPr>
            <a:xfrm>
              <a:off x="1119183" y="2670969"/>
              <a:ext cx="90970" cy="34643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0" name="Rectangle 195"/>
            <p:cNvSpPr/>
            <p:nvPr/>
          </p:nvSpPr>
          <p:spPr>
            <a:xfrm>
              <a:off x="3933711" y="2610708"/>
              <a:ext cx="4088870" cy="485362"/>
            </a:xfrm>
            <a:prstGeom prst="rect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1" name="Rechteck 110"/>
            <p:cNvSpPr/>
            <p:nvPr/>
          </p:nvSpPr>
          <p:spPr>
            <a:xfrm>
              <a:off x="295277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2" name="Rechteck 111"/>
            <p:cNvSpPr/>
            <p:nvPr/>
          </p:nvSpPr>
          <p:spPr>
            <a:xfrm>
              <a:off x="278608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3" name="Rechteck 112"/>
            <p:cNvSpPr/>
            <p:nvPr/>
          </p:nvSpPr>
          <p:spPr>
            <a:xfrm>
              <a:off x="2619393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77" name="Rechteck 110"/>
            <p:cNvSpPr/>
            <p:nvPr/>
          </p:nvSpPr>
          <p:spPr>
            <a:xfrm>
              <a:off x="399670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87" name="Rechteck 114"/>
            <p:cNvSpPr/>
            <p:nvPr/>
          </p:nvSpPr>
          <p:spPr>
            <a:xfrm>
              <a:off x="433008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88" name="Rechteck 115"/>
            <p:cNvSpPr/>
            <p:nvPr/>
          </p:nvSpPr>
          <p:spPr>
            <a:xfrm>
              <a:off x="416339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90" name="Rechteck 111"/>
            <p:cNvSpPr/>
            <p:nvPr/>
          </p:nvSpPr>
          <p:spPr>
            <a:xfrm>
              <a:off x="583029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91" name="Rechteck 112"/>
            <p:cNvSpPr/>
            <p:nvPr/>
          </p:nvSpPr>
          <p:spPr>
            <a:xfrm>
              <a:off x="566360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92" name="Rechteck 113"/>
            <p:cNvSpPr/>
            <p:nvPr/>
          </p:nvSpPr>
          <p:spPr>
            <a:xfrm>
              <a:off x="549691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95" name="Rechteck 110"/>
            <p:cNvSpPr/>
            <p:nvPr/>
          </p:nvSpPr>
          <p:spPr>
            <a:xfrm>
              <a:off x="699712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104" name="Rechteck 113"/>
            <p:cNvSpPr/>
            <p:nvPr/>
          </p:nvSpPr>
          <p:spPr>
            <a:xfrm>
              <a:off x="7330500" y="2670971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  <p:sp>
          <p:nvSpPr>
            <p:cNvPr id="105" name="Rechteck 114"/>
            <p:cNvSpPr/>
            <p:nvPr/>
          </p:nvSpPr>
          <p:spPr>
            <a:xfrm>
              <a:off x="7163810" y="2670969"/>
              <a:ext cx="90970" cy="3464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Light" panose="020B0502040204020203" pitchFamily="34" charset="0"/>
              </a:endParaRPr>
            </a:p>
          </p:txBody>
        </p:sp>
      </p:grpSp>
      <p:cxnSp>
        <p:nvCxnSpPr>
          <p:cNvPr id="106" name="Straight Connector 179"/>
          <p:cNvCxnSpPr/>
          <p:nvPr/>
        </p:nvCxnSpPr>
        <p:spPr>
          <a:xfrm>
            <a:off x="679321" y="1619115"/>
            <a:ext cx="6905344" cy="0"/>
          </a:xfrm>
          <a:prstGeom prst="line">
            <a:avLst/>
          </a:prstGeom>
          <a:ln w="19050">
            <a:solidFill>
              <a:srgbClr val="F6A03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86"/>
          <p:cNvSpPr/>
          <p:nvPr/>
        </p:nvSpPr>
        <p:spPr>
          <a:xfrm>
            <a:off x="5895040" y="1803776"/>
            <a:ext cx="1961818" cy="737290"/>
          </a:xfrm>
          <a:prstGeom prst="rect">
            <a:avLst/>
          </a:prstGeom>
          <a:gradFill>
            <a:gsLst>
              <a:gs pos="0">
                <a:schemeClr val="bg1"/>
              </a:gs>
              <a:gs pos="1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Segoe UI Light" panose="020B0502040204020203" pitchFamily="34" charset="0"/>
            </a:endParaRPr>
          </a:p>
        </p:txBody>
      </p:sp>
      <p:sp>
        <p:nvSpPr>
          <p:cNvPr id="108" name="TextBox 177"/>
          <p:cNvSpPr txBox="1"/>
          <p:nvPr/>
        </p:nvSpPr>
        <p:spPr>
          <a:xfrm>
            <a:off x="7665465" y="1434444"/>
            <a:ext cx="60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time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sp>
        <p:nvSpPr>
          <p:cNvPr id="109" name="TextBox 177"/>
          <p:cNvSpPr txBox="1"/>
          <p:nvPr/>
        </p:nvSpPr>
        <p:spPr>
          <a:xfrm>
            <a:off x="1722006" y="1076294"/>
            <a:ext cx="2168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Segoe UI Light" panose="020B0502040204020203" pitchFamily="34" charset="0"/>
              </a:rPr>
              <a:t>Bursty</a:t>
            </a:r>
            <a:r>
              <a:rPr lang="en-US" dirty="0" smtClean="0">
                <a:latin typeface="Segoe UI Light" panose="020B0502040204020203" pitchFamily="34" charset="0"/>
              </a:rPr>
              <a:t> Event Stream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sp>
        <p:nvSpPr>
          <p:cNvPr id="110" name="TextBox 177"/>
          <p:cNvSpPr txBox="1"/>
          <p:nvPr/>
        </p:nvSpPr>
        <p:spPr>
          <a:xfrm>
            <a:off x="4039059" y="1076294"/>
            <a:ext cx="331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(events only at only end-of-day )</a:t>
            </a:r>
            <a:endParaRPr lang="en-US" sz="1400" dirty="0">
              <a:latin typeface="Segoe UI Light" panose="020B0502040204020203" pitchFamily="34" charset="0"/>
            </a:endParaRPr>
          </a:p>
        </p:txBody>
      </p:sp>
      <p:sp>
        <p:nvSpPr>
          <p:cNvPr id="111" name="Flussdiagramm: Magnetplattenspeicher 110"/>
          <p:cNvSpPr/>
          <p:nvPr/>
        </p:nvSpPr>
        <p:spPr>
          <a:xfrm>
            <a:off x="3732546" y="3794367"/>
            <a:ext cx="930670" cy="633933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77"/>
          <p:cNvSpPr txBox="1"/>
          <p:nvPr/>
        </p:nvSpPr>
        <p:spPr>
          <a:xfrm>
            <a:off x="3226207" y="4519465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Segoe UI Light" panose="020B0502040204020203" pitchFamily="34" charset="0"/>
              </a:rPr>
              <a:t>Checkpoint / </a:t>
            </a:r>
            <a:r>
              <a:rPr lang="en-US" sz="1400" dirty="0" err="1" smtClean="0">
                <a:latin typeface="Segoe UI Light" panose="020B0502040204020203" pitchFamily="34" charset="0"/>
              </a:rPr>
              <a:t>Savepoint</a:t>
            </a:r>
            <a:r>
              <a:rPr lang="en-US" sz="1400" dirty="0" smtClean="0">
                <a:latin typeface="Segoe UI Light" panose="020B0502040204020203" pitchFamily="34" charset="0"/>
              </a:rPr>
              <a:t/>
            </a:r>
            <a:br>
              <a:rPr lang="en-US" sz="1400" dirty="0" smtClean="0">
                <a:latin typeface="Segoe UI Light" panose="020B0502040204020203" pitchFamily="34" charset="0"/>
              </a:rPr>
            </a:br>
            <a:r>
              <a:rPr lang="en-US" sz="1400" dirty="0" smtClean="0">
                <a:latin typeface="Segoe UI Light" panose="020B0502040204020203" pitchFamily="34" charset="0"/>
              </a:rPr>
              <a:t>Store</a:t>
            </a:r>
            <a:endParaRPr lang="en-US" sz="1100" dirty="0">
              <a:latin typeface="Segoe UI Light" panose="020B0502040204020203" pitchFamily="34" charset="0"/>
            </a:endParaRPr>
          </a:p>
        </p:txBody>
      </p:sp>
      <p:grpSp>
        <p:nvGrpSpPr>
          <p:cNvPr id="113" name="Gruppieren 112"/>
          <p:cNvGrpSpPr/>
          <p:nvPr/>
        </p:nvGrpSpPr>
        <p:grpSpPr>
          <a:xfrm>
            <a:off x="905940" y="1900983"/>
            <a:ext cx="2099927" cy="1846425"/>
            <a:chOff x="904775" y="143278"/>
            <a:chExt cx="2099927" cy="1846425"/>
          </a:xfrm>
        </p:grpSpPr>
        <p:sp>
          <p:nvSpPr>
            <p:cNvPr id="114" name="Ellipse 113"/>
            <p:cNvSpPr/>
            <p:nvPr/>
          </p:nvSpPr>
          <p:spPr>
            <a:xfrm>
              <a:off x="1081894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5" name="Pfeil nach rechts 114"/>
            <p:cNvSpPr/>
            <p:nvPr/>
          </p:nvSpPr>
          <p:spPr>
            <a:xfrm>
              <a:off x="1763765" y="1563711"/>
              <a:ext cx="558682" cy="160696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>
              <a:off x="2395116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17" name="Gerader Verbinder 116"/>
            <p:cNvCxnSpPr/>
            <p:nvPr/>
          </p:nvCxnSpPr>
          <p:spPr>
            <a:xfrm flipV="1">
              <a:off x="904775" y="143278"/>
              <a:ext cx="0" cy="184642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Gefaltete Ecke 117"/>
          <p:cNvSpPr/>
          <p:nvPr/>
        </p:nvSpPr>
        <p:spPr>
          <a:xfrm>
            <a:off x="3890421" y="4055889"/>
            <a:ext cx="304161" cy="304161"/>
          </a:xfrm>
          <a:prstGeom prst="foldedCorner">
            <a:avLst>
              <a:gd name="adj" fmla="val 2652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Gerade Verbindung mit Pfeil 118"/>
          <p:cNvCxnSpPr/>
          <p:nvPr/>
        </p:nvCxnSpPr>
        <p:spPr>
          <a:xfrm>
            <a:off x="2044271" y="3404019"/>
            <a:ext cx="1994788" cy="80395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1" name="Gruppieren 120"/>
          <p:cNvGrpSpPr/>
          <p:nvPr/>
        </p:nvGrpSpPr>
        <p:grpSpPr>
          <a:xfrm>
            <a:off x="2343757" y="1900983"/>
            <a:ext cx="2099927" cy="1846425"/>
            <a:chOff x="904775" y="143278"/>
            <a:chExt cx="2099927" cy="1846425"/>
          </a:xfrm>
        </p:grpSpPr>
        <p:sp>
          <p:nvSpPr>
            <p:cNvPr id="122" name="Ellipse 121"/>
            <p:cNvSpPr/>
            <p:nvPr/>
          </p:nvSpPr>
          <p:spPr>
            <a:xfrm>
              <a:off x="1081894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3" name="Pfeil nach rechts 122"/>
            <p:cNvSpPr/>
            <p:nvPr/>
          </p:nvSpPr>
          <p:spPr>
            <a:xfrm>
              <a:off x="1763765" y="1563711"/>
              <a:ext cx="558682" cy="160696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>
              <a:off x="2395116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25" name="Gerader Verbinder 124"/>
            <p:cNvCxnSpPr/>
            <p:nvPr/>
          </p:nvCxnSpPr>
          <p:spPr>
            <a:xfrm flipV="1">
              <a:off x="904775" y="143278"/>
              <a:ext cx="0" cy="184642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Gerade Verbindung mit Pfeil 127"/>
          <p:cNvCxnSpPr/>
          <p:nvPr/>
        </p:nvCxnSpPr>
        <p:spPr>
          <a:xfrm flipH="1" flipV="1">
            <a:off x="2878448" y="3384568"/>
            <a:ext cx="1153477" cy="82340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0" name="Gruppieren 129"/>
          <p:cNvGrpSpPr/>
          <p:nvPr/>
        </p:nvGrpSpPr>
        <p:grpSpPr>
          <a:xfrm>
            <a:off x="3698756" y="1900983"/>
            <a:ext cx="2099927" cy="1846425"/>
            <a:chOff x="904775" y="143278"/>
            <a:chExt cx="2099927" cy="1846425"/>
          </a:xfrm>
        </p:grpSpPr>
        <p:sp>
          <p:nvSpPr>
            <p:cNvPr id="131" name="Ellipse 130"/>
            <p:cNvSpPr/>
            <p:nvPr/>
          </p:nvSpPr>
          <p:spPr>
            <a:xfrm>
              <a:off x="1081894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Pfeil nach rechts 131"/>
            <p:cNvSpPr/>
            <p:nvPr/>
          </p:nvSpPr>
          <p:spPr>
            <a:xfrm>
              <a:off x="1763765" y="1563711"/>
              <a:ext cx="558682" cy="160696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Ellipse 132"/>
            <p:cNvSpPr/>
            <p:nvPr/>
          </p:nvSpPr>
          <p:spPr>
            <a:xfrm>
              <a:off x="2395116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34" name="Gerader Verbinder 133"/>
            <p:cNvCxnSpPr/>
            <p:nvPr/>
          </p:nvCxnSpPr>
          <p:spPr>
            <a:xfrm flipV="1">
              <a:off x="904775" y="143278"/>
              <a:ext cx="0" cy="184642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Gerade Verbindung mit Pfeil 134"/>
          <p:cNvCxnSpPr/>
          <p:nvPr/>
        </p:nvCxnSpPr>
        <p:spPr>
          <a:xfrm flipV="1">
            <a:off x="4024158" y="3384569"/>
            <a:ext cx="209290" cy="8234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uppieren 135"/>
          <p:cNvGrpSpPr/>
          <p:nvPr/>
        </p:nvGrpSpPr>
        <p:grpSpPr>
          <a:xfrm>
            <a:off x="5166658" y="1900983"/>
            <a:ext cx="2099927" cy="1846425"/>
            <a:chOff x="904775" y="143278"/>
            <a:chExt cx="2099927" cy="1846425"/>
          </a:xfrm>
        </p:grpSpPr>
        <p:sp>
          <p:nvSpPr>
            <p:cNvPr id="137" name="Ellipse 136"/>
            <p:cNvSpPr/>
            <p:nvPr/>
          </p:nvSpPr>
          <p:spPr>
            <a:xfrm>
              <a:off x="1081894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8" name="Pfeil nach rechts 137"/>
            <p:cNvSpPr/>
            <p:nvPr/>
          </p:nvSpPr>
          <p:spPr>
            <a:xfrm>
              <a:off x="1763765" y="1563711"/>
              <a:ext cx="558682" cy="160696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9" name="Ellipse 138"/>
            <p:cNvSpPr/>
            <p:nvPr/>
          </p:nvSpPr>
          <p:spPr>
            <a:xfrm>
              <a:off x="2395116" y="1339266"/>
              <a:ext cx="609586" cy="609586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40" name="Gerader Verbinder 139"/>
            <p:cNvCxnSpPr/>
            <p:nvPr/>
          </p:nvCxnSpPr>
          <p:spPr>
            <a:xfrm flipV="1">
              <a:off x="904775" y="143278"/>
              <a:ext cx="0" cy="1846425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Gerade Verbindung mit Pfeil 140"/>
          <p:cNvCxnSpPr/>
          <p:nvPr/>
        </p:nvCxnSpPr>
        <p:spPr>
          <a:xfrm flipV="1">
            <a:off x="4016680" y="3384569"/>
            <a:ext cx="1684670" cy="82340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147"/>
          <p:cNvCxnSpPr/>
          <p:nvPr/>
        </p:nvCxnSpPr>
        <p:spPr>
          <a:xfrm>
            <a:off x="3386697" y="3404019"/>
            <a:ext cx="658866" cy="80395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149"/>
          <p:cNvCxnSpPr/>
          <p:nvPr/>
        </p:nvCxnSpPr>
        <p:spPr>
          <a:xfrm flipH="1">
            <a:off x="4039059" y="3384568"/>
            <a:ext cx="790294" cy="803950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mit Pfeil 151"/>
          <p:cNvCxnSpPr/>
          <p:nvPr/>
        </p:nvCxnSpPr>
        <p:spPr>
          <a:xfrm flipH="1">
            <a:off x="4039059" y="3384568"/>
            <a:ext cx="2329652" cy="823401"/>
          </a:xfrm>
          <a:prstGeom prst="straightConnector1">
            <a:avLst/>
          </a:prstGeom>
          <a:ln w="12700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2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06233 -4.07407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06233 -4.07407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06233 -4.07407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06233 -4.07407E-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8" grpId="2" animBg="1"/>
      <p:bldP spid="118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78151" y="1173503"/>
            <a:ext cx="6387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On the future of batch</a:t>
            </a:r>
            <a:b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and stream processing…</a:t>
            </a:r>
            <a:endParaRPr lang="en-US" sz="48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624538" y="3220069"/>
            <a:ext cx="589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(The world according to Flink)</a:t>
            </a:r>
            <a:endParaRPr lang="en-US" sz="3600" i="1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2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6516" y="1173503"/>
            <a:ext cx="76310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u="sng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A.k.a.:</a:t>
            </a:r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 If everything is</a:t>
            </a:r>
          </a:p>
          <a:p>
            <a:pPr algn="ctr"/>
            <a:r>
              <a:rPr lang="en-US" sz="4800" dirty="0" smtClean="0">
                <a:solidFill>
                  <a:srgbClr val="FDB21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peachy streams</a:t>
            </a:r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, why is there</a:t>
            </a:r>
          </a:p>
          <a:p>
            <a:pPr algn="ctr"/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 </a:t>
            </a:r>
            <a:r>
              <a:rPr lang="en-US" sz="4800" dirty="0" err="1" smtClean="0">
                <a:solidFill>
                  <a:srgbClr val="34AC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DataSet</a:t>
            </a:r>
            <a:r>
              <a:rPr lang="en-US" sz="4800" dirty="0" smtClean="0">
                <a:solidFill>
                  <a:srgbClr val="34AC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API</a:t>
            </a:r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 and where</a:t>
            </a:r>
          </a:p>
          <a:p>
            <a:pPr algn="ctr"/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will this end?</a:t>
            </a:r>
            <a:endParaRPr lang="en-US" sz="48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42307" y="691810"/>
            <a:ext cx="68594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u="sng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A.k.a.:</a:t>
            </a:r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 I have heard that</a:t>
            </a:r>
            <a:b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4800" dirty="0" smtClean="0">
                <a:solidFill>
                  <a:srgbClr val="34AC91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"batch is a special case of</a:t>
            </a:r>
            <a:br>
              <a:rPr lang="en-US" sz="4800" dirty="0" smtClean="0">
                <a:solidFill>
                  <a:srgbClr val="34AC91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</a:br>
            <a:r>
              <a:rPr lang="en-US" sz="4800" dirty="0" smtClean="0">
                <a:solidFill>
                  <a:srgbClr val="34AC91"/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streaming"</a:t>
            </a:r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, so does</a:t>
            </a:r>
            <a:b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4800" i="1" dirty="0" smtClean="0">
                <a:solidFill>
                  <a:srgbClr val="FDB21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&lt;stream processor x&gt;</a:t>
            </a:r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now own the world?</a:t>
            </a:r>
            <a:endParaRPr lang="en-US" sz="48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9"/>
            <a:ext cx="7715250" cy="673805"/>
          </a:xfrm>
        </p:spPr>
        <p:txBody>
          <a:bodyPr/>
          <a:lstStyle/>
          <a:p>
            <a:r>
              <a:rPr lang="en-US" dirty="0" smtClean="0"/>
              <a:t>What changes faster? Data or Query?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824" y="1488167"/>
            <a:ext cx="292455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changes slowly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compared to fast</a:t>
            </a:r>
          </a:p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changing queries</a:t>
            </a:r>
          </a:p>
        </p:txBody>
      </p:sp>
      <p:sp>
        <p:nvSpPr>
          <p:cNvPr id="7" name="Rectangle 4"/>
          <p:cNvSpPr/>
          <p:nvPr/>
        </p:nvSpPr>
        <p:spPr>
          <a:xfrm>
            <a:off x="701745" y="2872727"/>
            <a:ext cx="3528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ad-hoc queries, data exploration, ML training and</a:t>
            </a:r>
            <a:b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(hyper) parameter tuning</a:t>
            </a:r>
          </a:p>
        </p:txBody>
      </p:sp>
      <p:sp>
        <p:nvSpPr>
          <p:cNvPr id="8" name="Rectangle 4"/>
          <p:cNvSpPr/>
          <p:nvPr/>
        </p:nvSpPr>
        <p:spPr>
          <a:xfrm>
            <a:off x="1003824" y="3905241"/>
            <a:ext cx="2924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Batch Processing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Use Case</a:t>
            </a:r>
          </a:p>
        </p:txBody>
      </p:sp>
      <p:sp>
        <p:nvSpPr>
          <p:cNvPr id="9" name="Rectangle 4"/>
          <p:cNvSpPr/>
          <p:nvPr/>
        </p:nvSpPr>
        <p:spPr>
          <a:xfrm>
            <a:off x="5090921" y="1488167"/>
            <a:ext cx="292455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changes fast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application logic</a:t>
            </a:r>
          </a:p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is long-lived</a:t>
            </a:r>
          </a:p>
        </p:txBody>
      </p:sp>
      <p:sp>
        <p:nvSpPr>
          <p:cNvPr id="10" name="Rectangle 4"/>
          <p:cNvSpPr/>
          <p:nvPr/>
        </p:nvSpPr>
        <p:spPr>
          <a:xfrm>
            <a:off x="4592899" y="2867568"/>
            <a:ext cx="3920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continuous applications,</a:t>
            </a:r>
            <a:b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pipelines, standing queries, </a:t>
            </a:r>
          </a:p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anomaly detection, ML evaluation, …</a:t>
            </a:r>
          </a:p>
        </p:txBody>
      </p:sp>
      <p:sp>
        <p:nvSpPr>
          <p:cNvPr id="11" name="Rectangle 4"/>
          <p:cNvSpPr/>
          <p:nvPr/>
        </p:nvSpPr>
        <p:spPr>
          <a:xfrm>
            <a:off x="5090921" y="3905241"/>
            <a:ext cx="2924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Stream Processing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val="9125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593473" y="1410781"/>
            <a:ext cx="1805603" cy="1721720"/>
            <a:chOff x="1593473" y="1637678"/>
            <a:chExt cx="1805603" cy="1721720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3473" y="1637678"/>
              <a:ext cx="1644930" cy="1644930"/>
            </a:xfrm>
            <a:prstGeom prst="rect">
              <a:avLst/>
            </a:prstGeom>
          </p:spPr>
        </p:pic>
        <p:pic>
          <p:nvPicPr>
            <p:cNvPr id="4" name="Picture 2" descr="https://i.ytimg.com/vi/EfFJkGb_8c4/maxresdefault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862644" y="2859422"/>
              <a:ext cx="536432" cy="499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ieren 8"/>
          <p:cNvGrpSpPr/>
          <p:nvPr/>
        </p:nvGrpSpPr>
        <p:grpSpPr>
          <a:xfrm>
            <a:off x="4306943" y="444558"/>
            <a:ext cx="3782010" cy="3524985"/>
            <a:chOff x="4306943" y="697651"/>
            <a:chExt cx="3782010" cy="3524985"/>
          </a:xfrm>
        </p:grpSpPr>
        <p:pic>
          <p:nvPicPr>
            <p:cNvPr id="6" name="Picture 2" descr="https://i.ytimg.com/vi/EfFJkGb_8c4/maxresdefault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06943" y="697651"/>
              <a:ext cx="3782010" cy="352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7643" y="1475337"/>
              <a:ext cx="1644930" cy="1644930"/>
            </a:xfrm>
            <a:prstGeom prst="rect">
              <a:avLst/>
            </a:prstGeom>
          </p:spPr>
        </p:pic>
      </p:grpSp>
      <p:sp>
        <p:nvSpPr>
          <p:cNvPr id="8" name="Textfeld 7"/>
          <p:cNvSpPr txBox="1"/>
          <p:nvPr/>
        </p:nvSpPr>
        <p:spPr>
          <a:xfrm>
            <a:off x="2275543" y="4107874"/>
            <a:ext cx="4592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Segoe UI Light" panose="020B0502040204020203" pitchFamily="34" charset="0"/>
              </a:rPr>
              <a:t>Apache Flink in a Nutshell</a:t>
            </a:r>
            <a:endParaRPr lang="en-US" sz="32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9"/>
            <a:ext cx="7715250" cy="673805"/>
          </a:xfrm>
        </p:spPr>
        <p:txBody>
          <a:bodyPr/>
          <a:lstStyle/>
          <a:p>
            <a:r>
              <a:rPr lang="en-US" dirty="0" smtClean="0"/>
              <a:t>What changes faster? Data or Query?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824" y="1488167"/>
            <a:ext cx="292455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changes slowly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compared to fast</a:t>
            </a:r>
          </a:p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changing queries</a:t>
            </a:r>
          </a:p>
        </p:txBody>
      </p:sp>
      <p:sp>
        <p:nvSpPr>
          <p:cNvPr id="7" name="Rectangle 4"/>
          <p:cNvSpPr/>
          <p:nvPr/>
        </p:nvSpPr>
        <p:spPr>
          <a:xfrm>
            <a:off x="701745" y="2872727"/>
            <a:ext cx="3528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ad-hoc queries, data exploration, ML training and</a:t>
            </a:r>
            <a:b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(hyper) parameter tuning</a:t>
            </a:r>
          </a:p>
        </p:txBody>
      </p:sp>
      <p:sp>
        <p:nvSpPr>
          <p:cNvPr id="8" name="Rectangle 4"/>
          <p:cNvSpPr/>
          <p:nvPr/>
        </p:nvSpPr>
        <p:spPr>
          <a:xfrm>
            <a:off x="1003824" y="3905241"/>
            <a:ext cx="2924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Batch Processing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Use Case</a:t>
            </a:r>
          </a:p>
        </p:txBody>
      </p:sp>
      <p:sp>
        <p:nvSpPr>
          <p:cNvPr id="9" name="Rectangle 4"/>
          <p:cNvSpPr/>
          <p:nvPr/>
        </p:nvSpPr>
        <p:spPr>
          <a:xfrm>
            <a:off x="5090921" y="1488167"/>
            <a:ext cx="292455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changes fast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application logic</a:t>
            </a:r>
          </a:p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is long-lived</a:t>
            </a:r>
          </a:p>
        </p:txBody>
      </p:sp>
      <p:sp>
        <p:nvSpPr>
          <p:cNvPr id="10" name="Rectangle 4"/>
          <p:cNvSpPr/>
          <p:nvPr/>
        </p:nvSpPr>
        <p:spPr>
          <a:xfrm>
            <a:off x="4592899" y="2867568"/>
            <a:ext cx="3920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continuous applications,</a:t>
            </a:r>
            <a:b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pipelines, standing queries, </a:t>
            </a:r>
          </a:p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anomaly detection, ML evaluation, …</a:t>
            </a:r>
          </a:p>
        </p:txBody>
      </p:sp>
      <p:sp>
        <p:nvSpPr>
          <p:cNvPr id="11" name="Rectangle 4"/>
          <p:cNvSpPr/>
          <p:nvPr/>
        </p:nvSpPr>
        <p:spPr>
          <a:xfrm>
            <a:off x="5090921" y="3905241"/>
            <a:ext cx="2924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Stream Processing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Use Case</a:t>
            </a:r>
          </a:p>
        </p:txBody>
      </p:sp>
      <p:sp>
        <p:nvSpPr>
          <p:cNvPr id="4" name="Rechteck 3"/>
          <p:cNvSpPr/>
          <p:nvPr/>
        </p:nvSpPr>
        <p:spPr>
          <a:xfrm>
            <a:off x="853117" y="3860338"/>
            <a:ext cx="3225969" cy="875900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egoe UI Light" panose="020B0502040204020203" pitchFamily="34" charset="0"/>
              </a:rPr>
              <a:t>DataSet</a:t>
            </a:r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 API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91981" y="3860338"/>
            <a:ext cx="3225969" cy="875900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DataStream API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3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Abstraction/APIs and Runtime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Gerader Verbinder 4"/>
          <p:cNvCxnSpPr/>
          <p:nvPr/>
        </p:nvCxnSpPr>
        <p:spPr>
          <a:xfrm>
            <a:off x="457200" y="2431095"/>
            <a:ext cx="4883285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03115" y="1323174"/>
            <a:ext cx="4659549" cy="9702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Model, Semantics, APIs</a:t>
            </a:r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03115" y="2602760"/>
            <a:ext cx="4659549" cy="97020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Storage</a:t>
            </a:r>
            <a:endParaRPr lang="en-US" sz="28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14" name="Gerader Verbinder 13"/>
          <p:cNvCxnSpPr/>
          <p:nvPr/>
        </p:nvCxnSpPr>
        <p:spPr>
          <a:xfrm>
            <a:off x="457200" y="3734601"/>
            <a:ext cx="4883285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603115" y="3896238"/>
            <a:ext cx="4659549" cy="97020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Light" panose="020B0502040204020203" pitchFamily="34" charset="0"/>
              </a:rPr>
              <a:t>Execution Runtime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36192" y="1392777"/>
            <a:ext cx="1802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Modelling</a:t>
            </a:r>
            <a:b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243597" y="2718457"/>
            <a:ext cx="1942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Modelling</a:t>
            </a:r>
            <a:br>
              <a:rPr lang="en-US" dirty="0" smtClean="0"/>
            </a:b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6383829" y="3908577"/>
            <a:ext cx="1802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Running</a:t>
            </a:r>
            <a:br>
              <a:rPr lang="en-US" dirty="0" smtClean="0"/>
            </a:br>
            <a:r>
              <a:rPr lang="en-US" dirty="0" smtClean="0"/>
              <a:t>Applications</a:t>
            </a:r>
            <a:endParaRPr lang="en-US" dirty="0"/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5824525" y="1808275"/>
            <a:ext cx="43420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Geschweifte Klammer rechts 24"/>
          <p:cNvSpPr/>
          <p:nvPr/>
        </p:nvSpPr>
        <p:spPr>
          <a:xfrm>
            <a:off x="5387761" y="1262319"/>
            <a:ext cx="311667" cy="3604124"/>
          </a:xfrm>
          <a:prstGeom prst="rightBrace">
            <a:avLst>
              <a:gd name="adj1" fmla="val 8333"/>
              <a:gd name="adj2" fmla="val 77050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Gerade Verbindung mit Pfeil 25"/>
          <p:cNvCxnSpPr/>
          <p:nvPr/>
        </p:nvCxnSpPr>
        <p:spPr>
          <a:xfrm flipH="1">
            <a:off x="5824525" y="4376377"/>
            <a:ext cx="43420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1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Samentics</a:t>
            </a:r>
            <a:r>
              <a:rPr lang="en-US" dirty="0" smtClean="0"/>
              <a:t>/APIs: Everything Streams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770414"/>
            <a:ext cx="8539843" cy="20234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232272" y="3840779"/>
            <a:ext cx="1074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endParaRPr lang="en-US" sz="7200" dirty="0" smtClean="0">
              <a:solidFill>
                <a:srgbClr val="34AC9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92045" y="4242122"/>
            <a:ext cx="252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i="1" dirty="0" smtClean="0"/>
              <a:t>we're good here…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4396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9"/>
            <a:ext cx="7715250" cy="673805"/>
          </a:xfrm>
        </p:spPr>
        <p:txBody>
          <a:bodyPr/>
          <a:lstStyle/>
          <a:p>
            <a:r>
              <a:rPr lang="en-US" dirty="0" smtClean="0"/>
              <a:t>What changes faster? Data or Query?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824" y="1488167"/>
            <a:ext cx="292455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changes slowly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compared to fast</a:t>
            </a:r>
          </a:p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changing queries</a:t>
            </a:r>
          </a:p>
        </p:txBody>
      </p:sp>
      <p:sp>
        <p:nvSpPr>
          <p:cNvPr id="7" name="Rectangle 4"/>
          <p:cNvSpPr/>
          <p:nvPr/>
        </p:nvSpPr>
        <p:spPr>
          <a:xfrm>
            <a:off x="701745" y="2872727"/>
            <a:ext cx="3528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ad-hoc queries, data exploration, ML training and</a:t>
            </a:r>
            <a:b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(hyper) parameter tuning</a:t>
            </a:r>
          </a:p>
        </p:txBody>
      </p:sp>
      <p:sp>
        <p:nvSpPr>
          <p:cNvPr id="8" name="Rectangle 4"/>
          <p:cNvSpPr/>
          <p:nvPr/>
        </p:nvSpPr>
        <p:spPr>
          <a:xfrm>
            <a:off x="1003824" y="3905241"/>
            <a:ext cx="2924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Batch Processing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Use Case</a:t>
            </a:r>
          </a:p>
        </p:txBody>
      </p:sp>
      <p:sp>
        <p:nvSpPr>
          <p:cNvPr id="9" name="Rectangle 4"/>
          <p:cNvSpPr/>
          <p:nvPr/>
        </p:nvSpPr>
        <p:spPr>
          <a:xfrm>
            <a:off x="5090921" y="1488167"/>
            <a:ext cx="292455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changes fast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application logic</a:t>
            </a:r>
          </a:p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is long-lived</a:t>
            </a:r>
          </a:p>
        </p:txBody>
      </p:sp>
      <p:sp>
        <p:nvSpPr>
          <p:cNvPr id="10" name="Rectangle 4"/>
          <p:cNvSpPr/>
          <p:nvPr/>
        </p:nvSpPr>
        <p:spPr>
          <a:xfrm>
            <a:off x="4592899" y="2867568"/>
            <a:ext cx="3920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continuous applications,</a:t>
            </a:r>
            <a:b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pipelines, standing queries, </a:t>
            </a:r>
          </a:p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anomaly detection, ML evaluation, …</a:t>
            </a:r>
          </a:p>
        </p:txBody>
      </p:sp>
      <p:sp>
        <p:nvSpPr>
          <p:cNvPr id="11" name="Rectangle 4"/>
          <p:cNvSpPr/>
          <p:nvPr/>
        </p:nvSpPr>
        <p:spPr>
          <a:xfrm>
            <a:off x="5090921" y="3905241"/>
            <a:ext cx="2924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Stream Processing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Use Case</a:t>
            </a:r>
          </a:p>
        </p:txBody>
      </p:sp>
      <p:sp>
        <p:nvSpPr>
          <p:cNvPr id="4" name="Rechteck 3"/>
          <p:cNvSpPr/>
          <p:nvPr/>
        </p:nvSpPr>
        <p:spPr>
          <a:xfrm>
            <a:off x="853117" y="3860338"/>
            <a:ext cx="3225969" cy="875900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egoe UI Light" panose="020B0502040204020203" pitchFamily="34" charset="0"/>
              </a:rPr>
              <a:t>DataSet</a:t>
            </a:r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 API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91981" y="3860338"/>
            <a:ext cx="3225969" cy="875900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DataStream API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/>
          <a:srcRect l="28879" t="19290" r="27060" b="30810"/>
          <a:stretch/>
        </p:blipFill>
        <p:spPr>
          <a:xfrm>
            <a:off x="1003822" y="3566139"/>
            <a:ext cx="2924558" cy="1464297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4741723" y="2773778"/>
            <a:ext cx="3863262" cy="1628548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DataStream API</a:t>
            </a:r>
            <a:b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sz="3200" i="1" dirty="0" err="1" smtClean="0">
                <a:solidFill>
                  <a:schemeClr val="tx1"/>
                </a:solidFill>
                <a:latin typeface="Segoe UI Light" panose="020B0502040204020203" pitchFamily="34" charset="0"/>
              </a:rPr>
              <a:t>UnboundedStream</a:t>
            </a:r>
            <a:endParaRPr lang="en-US" sz="3200" i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57200" y="2773778"/>
            <a:ext cx="3863262" cy="1628548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DataStream API</a:t>
            </a:r>
            <a:b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sz="3200" i="1" dirty="0" err="1" smtClean="0">
                <a:solidFill>
                  <a:schemeClr val="tx1"/>
                </a:solidFill>
                <a:latin typeface="Segoe UI Light" panose="020B0502040204020203" pitchFamily="34" charset="0"/>
              </a:rPr>
              <a:t>BoundedStream</a:t>
            </a:r>
            <a:endParaRPr lang="en-US" sz="3200" i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4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vs. Completeness </a:t>
            </a:r>
            <a:r>
              <a:rPr lang="en-US" sz="2400" i="1" dirty="0" smtClean="0"/>
              <a:t>(in Tyler's words)</a:t>
            </a:r>
            <a:endParaRPr lang="en-US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Post01_Fig01_TimeDom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61" y="1412043"/>
            <a:ext cx="3240180" cy="325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vs. Completeness </a:t>
            </a:r>
            <a:r>
              <a:rPr lang="en-US" sz="2400" i="1" dirty="0"/>
              <a:t>(in </a:t>
            </a:r>
            <a:r>
              <a:rPr lang="en-US" sz="2400" i="1" dirty="0" smtClean="0"/>
              <a:t>my words</a:t>
            </a:r>
            <a:r>
              <a:rPr lang="en-US" sz="2400" i="1" dirty="0"/>
              <a:t>)</a:t>
            </a:r>
            <a:endParaRPr lang="en-US" i="1" dirty="0">
              <a:latin typeface="Segoe UI Light" panose="020B0502040204020203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Segoe UI Light" panose="020B0502040204020203" pitchFamily="34" charset="0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Segoe UI Light" panose="020B0502040204020203" pitchFamily="34" charset="0"/>
            </a:endParaRPr>
          </a:p>
        </p:txBody>
      </p:sp>
      <p:grpSp>
        <p:nvGrpSpPr>
          <p:cNvPr id="5" name="Group 856"/>
          <p:cNvGrpSpPr/>
          <p:nvPr/>
        </p:nvGrpSpPr>
        <p:grpSpPr>
          <a:xfrm>
            <a:off x="821977" y="1448430"/>
            <a:ext cx="8111051" cy="3291947"/>
            <a:chOff x="-2" y="-57192"/>
            <a:chExt cx="16991320" cy="5852351"/>
          </a:xfrm>
        </p:grpSpPr>
        <p:sp>
          <p:nvSpPr>
            <p:cNvPr id="6" name="Shape 832"/>
            <p:cNvSpPr/>
            <p:nvPr/>
          </p:nvSpPr>
          <p:spPr>
            <a:xfrm>
              <a:off x="-2" y="2985772"/>
              <a:ext cx="16653092" cy="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7" name="Shape 833"/>
            <p:cNvSpPr/>
            <p:nvPr/>
          </p:nvSpPr>
          <p:spPr>
            <a:xfrm flipV="1">
              <a:off x="951706" y="2598848"/>
              <a:ext cx="1" cy="7738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8" name="Shape 834"/>
            <p:cNvSpPr/>
            <p:nvPr/>
          </p:nvSpPr>
          <p:spPr>
            <a:xfrm flipV="1">
              <a:off x="2856706" y="2598848"/>
              <a:ext cx="1" cy="7738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9" name="Shape 835"/>
            <p:cNvSpPr/>
            <p:nvPr/>
          </p:nvSpPr>
          <p:spPr>
            <a:xfrm flipV="1">
              <a:off x="4761706" y="2598848"/>
              <a:ext cx="1" cy="7738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10" name="Shape 836"/>
            <p:cNvSpPr/>
            <p:nvPr/>
          </p:nvSpPr>
          <p:spPr>
            <a:xfrm flipV="1">
              <a:off x="6666706" y="2598848"/>
              <a:ext cx="1" cy="7738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11" name="Shape 837"/>
            <p:cNvSpPr/>
            <p:nvPr/>
          </p:nvSpPr>
          <p:spPr>
            <a:xfrm flipV="1">
              <a:off x="8571706" y="2598848"/>
              <a:ext cx="1" cy="7738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12" name="Shape 838"/>
            <p:cNvSpPr/>
            <p:nvPr/>
          </p:nvSpPr>
          <p:spPr>
            <a:xfrm flipV="1">
              <a:off x="10476706" y="2598848"/>
              <a:ext cx="1" cy="7738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13" name="Shape 839"/>
            <p:cNvSpPr/>
            <p:nvPr/>
          </p:nvSpPr>
          <p:spPr>
            <a:xfrm>
              <a:off x="403310" y="3519220"/>
              <a:ext cx="1201334" cy="6349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5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969" dirty="0">
                  <a:solidFill>
                    <a:srgbClr val="34AC91"/>
                  </a:solidFill>
                  <a:latin typeface="Segoe UI Light" panose="020B0502040204020203" pitchFamily="34" charset="0"/>
                </a:rPr>
                <a:t>1977</a:t>
              </a:r>
            </a:p>
          </p:txBody>
        </p:sp>
        <p:sp>
          <p:nvSpPr>
            <p:cNvPr id="14" name="Shape 840"/>
            <p:cNvSpPr/>
            <p:nvPr/>
          </p:nvSpPr>
          <p:spPr>
            <a:xfrm>
              <a:off x="2308310" y="3519220"/>
              <a:ext cx="1201334" cy="6349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5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969">
                  <a:solidFill>
                    <a:srgbClr val="34AC91"/>
                  </a:solidFill>
                  <a:latin typeface="Segoe UI Light" panose="020B0502040204020203" pitchFamily="34" charset="0"/>
                </a:rPr>
                <a:t>1980</a:t>
              </a:r>
            </a:p>
          </p:txBody>
        </p:sp>
        <p:sp>
          <p:nvSpPr>
            <p:cNvPr id="15" name="Shape 841"/>
            <p:cNvSpPr/>
            <p:nvPr/>
          </p:nvSpPr>
          <p:spPr>
            <a:xfrm>
              <a:off x="4213312" y="3519220"/>
              <a:ext cx="1201334" cy="6349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5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969">
                  <a:solidFill>
                    <a:srgbClr val="34AC91"/>
                  </a:solidFill>
                  <a:latin typeface="Segoe UI Light" panose="020B0502040204020203" pitchFamily="34" charset="0"/>
                </a:rPr>
                <a:t>1983</a:t>
              </a:r>
            </a:p>
          </p:txBody>
        </p:sp>
        <p:sp>
          <p:nvSpPr>
            <p:cNvPr id="16" name="Shape 842"/>
            <p:cNvSpPr/>
            <p:nvPr/>
          </p:nvSpPr>
          <p:spPr>
            <a:xfrm>
              <a:off x="6118310" y="3519220"/>
              <a:ext cx="1201334" cy="6349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5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969">
                  <a:solidFill>
                    <a:srgbClr val="34AC91"/>
                  </a:solidFill>
                  <a:latin typeface="Segoe UI Light" panose="020B0502040204020203" pitchFamily="34" charset="0"/>
                </a:rPr>
                <a:t>1999</a:t>
              </a:r>
            </a:p>
          </p:txBody>
        </p:sp>
        <p:sp>
          <p:nvSpPr>
            <p:cNvPr id="17" name="Shape 843"/>
            <p:cNvSpPr/>
            <p:nvPr/>
          </p:nvSpPr>
          <p:spPr>
            <a:xfrm>
              <a:off x="8023311" y="3519220"/>
              <a:ext cx="1201334" cy="6349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5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969" dirty="0">
                  <a:solidFill>
                    <a:srgbClr val="34AC91"/>
                  </a:solidFill>
                  <a:latin typeface="Segoe UI Light" panose="020B0502040204020203" pitchFamily="34" charset="0"/>
                </a:rPr>
                <a:t>2002</a:t>
              </a:r>
            </a:p>
          </p:txBody>
        </p:sp>
        <p:sp>
          <p:nvSpPr>
            <p:cNvPr id="18" name="Shape 844"/>
            <p:cNvSpPr/>
            <p:nvPr/>
          </p:nvSpPr>
          <p:spPr>
            <a:xfrm>
              <a:off x="9928311" y="3519220"/>
              <a:ext cx="1201334" cy="6349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5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969" dirty="0">
                  <a:solidFill>
                    <a:srgbClr val="34AC91"/>
                  </a:solidFill>
                  <a:latin typeface="Segoe UI Light" panose="020B0502040204020203" pitchFamily="34" charset="0"/>
                </a:rPr>
                <a:t>2005</a:t>
              </a:r>
            </a:p>
          </p:txBody>
        </p:sp>
        <p:sp>
          <p:nvSpPr>
            <p:cNvPr id="19" name="Shape 845"/>
            <p:cNvSpPr/>
            <p:nvPr/>
          </p:nvSpPr>
          <p:spPr>
            <a:xfrm flipV="1">
              <a:off x="12381706" y="2598848"/>
              <a:ext cx="1" cy="7738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20" name="Shape 846"/>
            <p:cNvSpPr/>
            <p:nvPr/>
          </p:nvSpPr>
          <p:spPr>
            <a:xfrm>
              <a:off x="11833311" y="3519220"/>
              <a:ext cx="1201334" cy="6349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5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969" dirty="0">
                  <a:solidFill>
                    <a:srgbClr val="34AC91"/>
                  </a:solidFill>
                  <a:latin typeface="Segoe UI Light" panose="020B0502040204020203" pitchFamily="34" charset="0"/>
                </a:rPr>
                <a:t>2015</a:t>
              </a:r>
            </a:p>
          </p:txBody>
        </p:sp>
        <p:sp>
          <p:nvSpPr>
            <p:cNvPr id="21" name="Shape 847"/>
            <p:cNvSpPr/>
            <p:nvPr/>
          </p:nvSpPr>
          <p:spPr>
            <a:xfrm>
              <a:off x="5498678" y="4823525"/>
              <a:ext cx="6250600" cy="9716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50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3200" b="0" dirty="0">
                  <a:solidFill>
                    <a:srgbClr val="34AC9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Processing Time</a:t>
              </a:r>
            </a:p>
          </p:txBody>
        </p:sp>
        <p:sp>
          <p:nvSpPr>
            <p:cNvPr id="22" name="Shape 848"/>
            <p:cNvSpPr/>
            <p:nvPr/>
          </p:nvSpPr>
          <p:spPr>
            <a:xfrm>
              <a:off x="82740" y="1281358"/>
              <a:ext cx="1843098" cy="11736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algn="ctr">
                <a:defRPr sz="35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969" dirty="0">
                  <a:latin typeface="Segoe UI Light" panose="020B0502040204020203" pitchFamily="34" charset="0"/>
                  <a:sym typeface="Helvetica Light"/>
                </a:rPr>
                <a:t>Episode</a:t>
              </a:r>
              <a:r>
                <a:rPr sz="1969" dirty="0">
                  <a:latin typeface="Segoe UI Light" panose="020B0502040204020203" pitchFamily="34" charset="0"/>
                </a:rPr>
                <a:t/>
              </a:r>
              <a:br>
                <a:rPr sz="1969" dirty="0">
                  <a:latin typeface="Segoe UI Light" panose="020B0502040204020203" pitchFamily="34" charset="0"/>
                </a:rPr>
              </a:br>
              <a:r>
                <a:rPr sz="1969" dirty="0">
                  <a:solidFill>
                    <a:srgbClr val="FFD966"/>
                  </a:solidFill>
                  <a:latin typeface="Segoe UI Light" panose="020B0502040204020203" pitchFamily="34" charset="0"/>
                </a:rPr>
                <a:t>IV</a:t>
              </a:r>
            </a:p>
          </p:txBody>
        </p:sp>
        <p:sp>
          <p:nvSpPr>
            <p:cNvPr id="23" name="Shape 849"/>
            <p:cNvSpPr/>
            <p:nvPr/>
          </p:nvSpPr>
          <p:spPr>
            <a:xfrm>
              <a:off x="1987740" y="1281358"/>
              <a:ext cx="1843098" cy="11736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algn="ctr">
                <a:defRPr sz="35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969" dirty="0">
                  <a:latin typeface="Segoe UI Light" panose="020B0502040204020203" pitchFamily="34" charset="0"/>
                  <a:sym typeface="Helvetica Light"/>
                </a:rPr>
                <a:t>Episode</a:t>
              </a:r>
              <a:r>
                <a:rPr sz="1969" dirty="0">
                  <a:latin typeface="Segoe UI Light" panose="020B0502040204020203" pitchFamily="34" charset="0"/>
                </a:rPr>
                <a:t/>
              </a:r>
              <a:br>
                <a:rPr sz="1969" dirty="0">
                  <a:latin typeface="Segoe UI Light" panose="020B0502040204020203" pitchFamily="34" charset="0"/>
                </a:rPr>
              </a:br>
              <a:r>
                <a:rPr sz="1969" dirty="0">
                  <a:solidFill>
                    <a:srgbClr val="FFD966"/>
                  </a:solidFill>
                  <a:latin typeface="Segoe UI Light" panose="020B0502040204020203" pitchFamily="34" charset="0"/>
                </a:rPr>
                <a:t>V</a:t>
              </a:r>
            </a:p>
          </p:txBody>
        </p:sp>
        <p:sp>
          <p:nvSpPr>
            <p:cNvPr id="24" name="Shape 850"/>
            <p:cNvSpPr/>
            <p:nvPr/>
          </p:nvSpPr>
          <p:spPr>
            <a:xfrm>
              <a:off x="3892741" y="1281358"/>
              <a:ext cx="1843098" cy="11736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algn="ctr">
                <a:defRPr sz="35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969" dirty="0">
                  <a:latin typeface="Segoe UI Light" panose="020B0502040204020203" pitchFamily="34" charset="0"/>
                  <a:sym typeface="Helvetica Light"/>
                </a:rPr>
                <a:t>Episode</a:t>
              </a:r>
              <a:r>
                <a:rPr sz="1969" dirty="0">
                  <a:latin typeface="Segoe UI Light" panose="020B0502040204020203" pitchFamily="34" charset="0"/>
                </a:rPr>
                <a:t/>
              </a:r>
              <a:br>
                <a:rPr sz="1969" dirty="0">
                  <a:latin typeface="Segoe UI Light" panose="020B0502040204020203" pitchFamily="34" charset="0"/>
                </a:rPr>
              </a:br>
              <a:r>
                <a:rPr sz="1969" dirty="0">
                  <a:solidFill>
                    <a:srgbClr val="FFD966"/>
                  </a:solidFill>
                  <a:latin typeface="Segoe UI Light" panose="020B0502040204020203" pitchFamily="34" charset="0"/>
                </a:rPr>
                <a:t>VI</a:t>
              </a:r>
            </a:p>
          </p:txBody>
        </p:sp>
        <p:sp>
          <p:nvSpPr>
            <p:cNvPr id="25" name="Shape 851"/>
            <p:cNvSpPr/>
            <p:nvPr/>
          </p:nvSpPr>
          <p:spPr>
            <a:xfrm>
              <a:off x="5797740" y="1281358"/>
              <a:ext cx="1843098" cy="11736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algn="ctr">
                <a:defRPr sz="35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969" dirty="0">
                  <a:latin typeface="Segoe UI Light" panose="020B0502040204020203" pitchFamily="34" charset="0"/>
                  <a:sym typeface="Helvetica Light"/>
                </a:rPr>
                <a:t>Episode</a:t>
              </a:r>
              <a:r>
                <a:rPr sz="1969" dirty="0">
                  <a:latin typeface="Segoe UI Light" panose="020B0502040204020203" pitchFamily="34" charset="0"/>
                </a:rPr>
                <a:t/>
              </a:r>
              <a:br>
                <a:rPr sz="1969" dirty="0">
                  <a:latin typeface="Segoe UI Light" panose="020B0502040204020203" pitchFamily="34" charset="0"/>
                </a:rPr>
              </a:br>
              <a:r>
                <a:rPr sz="1969" dirty="0">
                  <a:solidFill>
                    <a:srgbClr val="FFD966"/>
                  </a:solidFill>
                  <a:latin typeface="Segoe UI Light" panose="020B0502040204020203" pitchFamily="34" charset="0"/>
                </a:rPr>
                <a:t>I</a:t>
              </a:r>
            </a:p>
          </p:txBody>
        </p:sp>
        <p:sp>
          <p:nvSpPr>
            <p:cNvPr id="26" name="Shape 852"/>
            <p:cNvSpPr/>
            <p:nvPr/>
          </p:nvSpPr>
          <p:spPr>
            <a:xfrm>
              <a:off x="7702740" y="1281358"/>
              <a:ext cx="1843098" cy="11736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algn="ctr">
                <a:defRPr sz="35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969" dirty="0">
                  <a:latin typeface="Segoe UI Light" panose="020B0502040204020203" pitchFamily="34" charset="0"/>
                  <a:sym typeface="Helvetica Light"/>
                </a:rPr>
                <a:t>Episode</a:t>
              </a:r>
              <a:r>
                <a:rPr sz="1969" dirty="0">
                  <a:latin typeface="Segoe UI Light" panose="020B0502040204020203" pitchFamily="34" charset="0"/>
                </a:rPr>
                <a:t/>
              </a:r>
              <a:br>
                <a:rPr sz="1969" dirty="0">
                  <a:latin typeface="Segoe UI Light" panose="020B0502040204020203" pitchFamily="34" charset="0"/>
                </a:rPr>
              </a:br>
              <a:r>
                <a:rPr sz="1969" dirty="0">
                  <a:solidFill>
                    <a:srgbClr val="FFD966"/>
                  </a:solidFill>
                  <a:latin typeface="Segoe UI Light" panose="020B0502040204020203" pitchFamily="34" charset="0"/>
                </a:rPr>
                <a:t>II</a:t>
              </a:r>
            </a:p>
          </p:txBody>
        </p:sp>
        <p:sp>
          <p:nvSpPr>
            <p:cNvPr id="27" name="Shape 853"/>
            <p:cNvSpPr/>
            <p:nvPr/>
          </p:nvSpPr>
          <p:spPr>
            <a:xfrm>
              <a:off x="9607741" y="1281358"/>
              <a:ext cx="1843098" cy="11736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algn="ctr">
                <a:defRPr sz="35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969" dirty="0">
                  <a:latin typeface="Segoe UI Light" panose="020B0502040204020203" pitchFamily="34" charset="0"/>
                  <a:sym typeface="Helvetica Light"/>
                </a:rPr>
                <a:t>Episode</a:t>
              </a:r>
              <a:r>
                <a:rPr sz="1969" dirty="0">
                  <a:latin typeface="Segoe UI Light" panose="020B0502040204020203" pitchFamily="34" charset="0"/>
                </a:rPr>
                <a:t/>
              </a:r>
              <a:br>
                <a:rPr sz="1969" dirty="0">
                  <a:latin typeface="Segoe UI Light" panose="020B0502040204020203" pitchFamily="34" charset="0"/>
                </a:rPr>
              </a:br>
              <a:r>
                <a:rPr sz="1969" dirty="0">
                  <a:solidFill>
                    <a:srgbClr val="FFD966"/>
                  </a:solidFill>
                  <a:latin typeface="Segoe UI Light" panose="020B0502040204020203" pitchFamily="34" charset="0"/>
                </a:rPr>
                <a:t>III</a:t>
              </a:r>
            </a:p>
          </p:txBody>
        </p:sp>
        <p:sp>
          <p:nvSpPr>
            <p:cNvPr id="28" name="Shape 854"/>
            <p:cNvSpPr/>
            <p:nvPr/>
          </p:nvSpPr>
          <p:spPr>
            <a:xfrm>
              <a:off x="11512740" y="1281358"/>
              <a:ext cx="1843098" cy="11736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algn="ctr">
                <a:defRPr sz="35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969" dirty="0">
                  <a:latin typeface="Segoe UI Light" panose="020B0502040204020203" pitchFamily="34" charset="0"/>
                  <a:sym typeface="Helvetica Light"/>
                </a:rPr>
                <a:t>Episode</a:t>
              </a:r>
              <a:r>
                <a:rPr sz="1969" dirty="0">
                  <a:latin typeface="Segoe UI Light" panose="020B0502040204020203" pitchFamily="34" charset="0"/>
                </a:rPr>
                <a:t/>
              </a:r>
              <a:br>
                <a:rPr sz="1969" dirty="0">
                  <a:latin typeface="Segoe UI Light" panose="020B0502040204020203" pitchFamily="34" charset="0"/>
                </a:rPr>
              </a:br>
              <a:r>
                <a:rPr sz="1969" dirty="0">
                  <a:solidFill>
                    <a:srgbClr val="FFD966"/>
                  </a:solidFill>
                  <a:latin typeface="Segoe UI Light" panose="020B0502040204020203" pitchFamily="34" charset="0"/>
                </a:rPr>
                <a:t>VII</a:t>
              </a:r>
            </a:p>
          </p:txBody>
        </p:sp>
        <p:sp>
          <p:nvSpPr>
            <p:cNvPr id="29" name="Shape 855"/>
            <p:cNvSpPr/>
            <p:nvPr/>
          </p:nvSpPr>
          <p:spPr>
            <a:xfrm>
              <a:off x="6325985" y="-57192"/>
              <a:ext cx="4272183" cy="97163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5000"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3200" b="0" dirty="0">
                  <a:solidFill>
                    <a:srgbClr val="FFD96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Event Time</a:t>
              </a:r>
            </a:p>
          </p:txBody>
        </p:sp>
        <p:sp>
          <p:nvSpPr>
            <p:cNvPr id="31" name="Shape 845"/>
            <p:cNvSpPr/>
            <p:nvPr/>
          </p:nvSpPr>
          <p:spPr>
            <a:xfrm flipV="1">
              <a:off x="14193022" y="2598847"/>
              <a:ext cx="2" cy="7738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32" name="Shape 846"/>
            <p:cNvSpPr/>
            <p:nvPr/>
          </p:nvSpPr>
          <p:spPr>
            <a:xfrm>
              <a:off x="13592355" y="3519219"/>
              <a:ext cx="1201334" cy="6349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5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969" dirty="0" smtClean="0">
                  <a:solidFill>
                    <a:srgbClr val="34AC91"/>
                  </a:solidFill>
                  <a:latin typeface="Segoe UI Light" panose="020B0502040204020203" pitchFamily="34" charset="0"/>
                </a:rPr>
                <a:t>201</a:t>
              </a:r>
              <a:r>
                <a:rPr lang="de-DE" sz="1969" dirty="0" smtClean="0">
                  <a:solidFill>
                    <a:srgbClr val="34AC91"/>
                  </a:solidFill>
                  <a:latin typeface="Segoe UI Light" panose="020B0502040204020203" pitchFamily="34" charset="0"/>
                </a:rPr>
                <a:t>6</a:t>
              </a:r>
              <a:endParaRPr sz="1969" dirty="0">
                <a:solidFill>
                  <a:srgbClr val="34AC9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3" name="Shape 854"/>
            <p:cNvSpPr/>
            <p:nvPr/>
          </p:nvSpPr>
          <p:spPr>
            <a:xfrm>
              <a:off x="13417740" y="739341"/>
              <a:ext cx="1550568" cy="171234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algn="ctr">
                <a:defRPr sz="35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de-DE" sz="1969" dirty="0" err="1" smtClean="0">
                  <a:latin typeface="Segoe UI Light" panose="020B0502040204020203" pitchFamily="34" charset="0"/>
                  <a:sym typeface="Helvetica Light"/>
                </a:rPr>
                <a:t>Rogue</a:t>
              </a:r>
              <a:r>
                <a:rPr lang="de-DE" sz="1969" dirty="0">
                  <a:latin typeface="Segoe UI Light" panose="020B0502040204020203" pitchFamily="34" charset="0"/>
                  <a:sym typeface="Helvetica Light"/>
                </a:rPr>
                <a:t/>
              </a:r>
              <a:br>
                <a:rPr lang="de-DE" sz="1969" dirty="0">
                  <a:latin typeface="Segoe UI Light" panose="020B0502040204020203" pitchFamily="34" charset="0"/>
                  <a:sym typeface="Helvetica Light"/>
                </a:rPr>
              </a:br>
              <a:r>
                <a:rPr lang="de-DE" sz="1969" dirty="0" err="1" smtClean="0">
                  <a:latin typeface="Segoe UI Light" panose="020B0502040204020203" pitchFamily="34" charset="0"/>
                  <a:sym typeface="Helvetica Light"/>
                </a:rPr>
                <a:t>One</a:t>
              </a:r>
              <a:r>
                <a:rPr sz="1969" dirty="0">
                  <a:latin typeface="Segoe UI Light" panose="020B0502040204020203" pitchFamily="34" charset="0"/>
                </a:rPr>
                <a:t/>
              </a:r>
              <a:br>
                <a:rPr sz="1969" dirty="0">
                  <a:latin typeface="Segoe UI Light" panose="020B0502040204020203" pitchFamily="34" charset="0"/>
                </a:rPr>
              </a:br>
              <a:r>
                <a:rPr lang="de-DE" sz="1969" dirty="0" smtClean="0">
                  <a:solidFill>
                    <a:srgbClr val="FFD966"/>
                  </a:solidFill>
                  <a:latin typeface="Segoe UI Light" panose="020B0502040204020203" pitchFamily="34" charset="0"/>
                </a:rPr>
                <a:t>III.5</a:t>
              </a:r>
              <a:endParaRPr sz="1969" dirty="0">
                <a:solidFill>
                  <a:srgbClr val="FFD966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4" name="Shape 845"/>
            <p:cNvSpPr/>
            <p:nvPr/>
          </p:nvSpPr>
          <p:spPr>
            <a:xfrm flipV="1">
              <a:off x="16015697" y="2598848"/>
              <a:ext cx="2" cy="77384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2000"/>
              </a:pPr>
              <a:endParaRPr sz="1125">
                <a:latin typeface="Segoe UI Light" panose="020B0502040204020203" pitchFamily="34" charset="0"/>
              </a:endParaRPr>
            </a:p>
          </p:txBody>
        </p:sp>
        <p:sp>
          <p:nvSpPr>
            <p:cNvPr id="35" name="Shape 846"/>
            <p:cNvSpPr/>
            <p:nvPr/>
          </p:nvSpPr>
          <p:spPr>
            <a:xfrm>
              <a:off x="15467302" y="3519220"/>
              <a:ext cx="1201334" cy="6349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>
                <a:defRPr sz="3500"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 sz="1969" dirty="0" smtClean="0">
                  <a:solidFill>
                    <a:srgbClr val="34AC91"/>
                  </a:solidFill>
                  <a:latin typeface="Segoe UI Light" panose="020B0502040204020203" pitchFamily="34" charset="0"/>
                </a:rPr>
                <a:t>201</a:t>
              </a:r>
              <a:r>
                <a:rPr lang="de-DE" sz="1969" dirty="0">
                  <a:solidFill>
                    <a:srgbClr val="34AC91"/>
                  </a:solidFill>
                  <a:latin typeface="Segoe UI Light" panose="020B0502040204020203" pitchFamily="34" charset="0"/>
                </a:rPr>
                <a:t>7</a:t>
              </a:r>
              <a:endParaRPr sz="1969" dirty="0">
                <a:solidFill>
                  <a:srgbClr val="34AC9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36" name="Shape 854"/>
            <p:cNvSpPr/>
            <p:nvPr/>
          </p:nvSpPr>
          <p:spPr>
            <a:xfrm>
              <a:off x="15145242" y="1281358"/>
              <a:ext cx="1846076" cy="11736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/>
            <a:p>
              <a:pPr algn="ctr">
                <a:defRPr sz="3500" b="1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sz="1969" dirty="0">
                  <a:latin typeface="Segoe UI Light" panose="020B0502040204020203" pitchFamily="34" charset="0"/>
                  <a:sym typeface="Helvetica Light"/>
                </a:rPr>
                <a:t>Episode</a:t>
              </a:r>
              <a:r>
                <a:rPr sz="1969" dirty="0">
                  <a:latin typeface="Segoe UI Light" panose="020B0502040204020203" pitchFamily="34" charset="0"/>
                </a:rPr>
                <a:t/>
              </a:r>
              <a:br>
                <a:rPr sz="1969" dirty="0">
                  <a:latin typeface="Segoe UI Light" panose="020B0502040204020203" pitchFamily="34" charset="0"/>
                </a:rPr>
              </a:br>
              <a:r>
                <a:rPr sz="1969" dirty="0" smtClean="0">
                  <a:solidFill>
                    <a:srgbClr val="FFD966"/>
                  </a:solidFill>
                  <a:latin typeface="Segoe UI Light" panose="020B0502040204020203" pitchFamily="34" charset="0"/>
                </a:rPr>
                <a:t>VII</a:t>
              </a:r>
              <a:r>
                <a:rPr lang="de-DE" sz="1969" dirty="0" smtClean="0">
                  <a:solidFill>
                    <a:srgbClr val="FFD966"/>
                  </a:solidFill>
                  <a:latin typeface="Segoe UI Light" panose="020B0502040204020203" pitchFamily="34" charset="0"/>
                </a:rPr>
                <a:t>I</a:t>
              </a:r>
              <a:endParaRPr sz="1969" dirty="0">
                <a:solidFill>
                  <a:srgbClr val="FFD966"/>
                </a:solidFill>
                <a:latin typeface="Segoe UI Light" panose="020B0502040204020203" pitchFamily="34" charset="0"/>
              </a:endParaRPr>
            </a:p>
          </p:txBody>
        </p:sp>
      </p:grpSp>
      <p:pic>
        <p:nvPicPr>
          <p:cNvPr id="30" name="pasted-image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95" y="1028700"/>
            <a:ext cx="1592233" cy="960913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53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versus Completeness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74392" y="1475115"/>
            <a:ext cx="2978726" cy="1135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Bounded/</a:t>
            </a:r>
            <a:br>
              <a:rPr lang="en-US" sz="32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Batch</a:t>
            </a:r>
          </a:p>
        </p:txBody>
      </p:sp>
      <p:sp>
        <p:nvSpPr>
          <p:cNvPr id="8" name="Rechteck 7"/>
          <p:cNvSpPr/>
          <p:nvPr/>
        </p:nvSpPr>
        <p:spPr>
          <a:xfrm>
            <a:off x="4941651" y="1475115"/>
            <a:ext cx="2978726" cy="1135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Unbounded/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Streaming</a:t>
            </a:r>
            <a:endParaRPr lang="en-US" sz="3200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144937" y="2883669"/>
            <a:ext cx="2837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Data is as complete</a:t>
            </a:r>
          </a:p>
          <a:p>
            <a:r>
              <a:rPr lang="en-US" dirty="0" smtClean="0"/>
              <a:t>as it gets within that</a:t>
            </a:r>
            <a:br>
              <a:rPr lang="en-US" dirty="0" smtClean="0"/>
            </a:br>
            <a:r>
              <a:rPr lang="en-US" dirty="0" smtClean="0"/>
              <a:t>Batch Job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969443" y="4305599"/>
            <a:ext cx="318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No fine latency control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024253" y="3299167"/>
            <a:ext cx="2907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 smtClean="0"/>
              <a:t>Trade of latency</a:t>
            </a:r>
            <a:br>
              <a:rPr lang="en-US" dirty="0" smtClean="0"/>
            </a:br>
            <a:r>
              <a:rPr lang="en-US" dirty="0" smtClean="0"/>
              <a:t>versus completeness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9"/>
            <a:ext cx="7715250" cy="673805"/>
          </a:xfrm>
        </p:spPr>
        <p:txBody>
          <a:bodyPr/>
          <a:lstStyle/>
          <a:p>
            <a:r>
              <a:rPr lang="en-US" dirty="0" smtClean="0"/>
              <a:t>What changes faster? Data or Query?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3824" y="1488167"/>
            <a:ext cx="292455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changes slowly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compared to fast</a:t>
            </a:r>
          </a:p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changing queries</a:t>
            </a:r>
          </a:p>
        </p:txBody>
      </p:sp>
      <p:sp>
        <p:nvSpPr>
          <p:cNvPr id="7" name="Rectangle 4"/>
          <p:cNvSpPr/>
          <p:nvPr/>
        </p:nvSpPr>
        <p:spPr>
          <a:xfrm>
            <a:off x="701745" y="2872727"/>
            <a:ext cx="3528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ad-hoc queries, data exploration, ML training and</a:t>
            </a:r>
            <a:b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(hyper) parameter tuning</a:t>
            </a:r>
          </a:p>
        </p:txBody>
      </p:sp>
      <p:sp>
        <p:nvSpPr>
          <p:cNvPr id="8" name="Rectangle 4"/>
          <p:cNvSpPr/>
          <p:nvPr/>
        </p:nvSpPr>
        <p:spPr>
          <a:xfrm>
            <a:off x="1003824" y="3905241"/>
            <a:ext cx="2924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Batch Processing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Use Case</a:t>
            </a:r>
          </a:p>
        </p:txBody>
      </p:sp>
      <p:sp>
        <p:nvSpPr>
          <p:cNvPr id="9" name="Rectangle 4"/>
          <p:cNvSpPr/>
          <p:nvPr/>
        </p:nvSpPr>
        <p:spPr>
          <a:xfrm>
            <a:off x="5090921" y="1488167"/>
            <a:ext cx="292455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changes fast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application logic</a:t>
            </a:r>
          </a:p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is long-lived</a:t>
            </a:r>
          </a:p>
        </p:txBody>
      </p:sp>
      <p:sp>
        <p:nvSpPr>
          <p:cNvPr id="10" name="Rectangle 4"/>
          <p:cNvSpPr/>
          <p:nvPr/>
        </p:nvSpPr>
        <p:spPr>
          <a:xfrm>
            <a:off x="4592899" y="2867568"/>
            <a:ext cx="3920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continuous applications,</a:t>
            </a:r>
            <a:b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data pipelines, standing queries, </a:t>
            </a:r>
          </a:p>
          <a:p>
            <a:pPr algn="ctr"/>
            <a:r>
              <a:rPr lang="en-US" i="1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anomaly detection, ML evaluation, …</a:t>
            </a:r>
          </a:p>
        </p:txBody>
      </p:sp>
      <p:sp>
        <p:nvSpPr>
          <p:cNvPr id="11" name="Rectangle 4"/>
          <p:cNvSpPr/>
          <p:nvPr/>
        </p:nvSpPr>
        <p:spPr>
          <a:xfrm>
            <a:off x="5090921" y="3905241"/>
            <a:ext cx="2924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Stream Processing</a:t>
            </a:r>
            <a:b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</a:br>
            <a:r>
              <a:rPr lang="en-US" sz="24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Use Case</a:t>
            </a:r>
          </a:p>
        </p:txBody>
      </p:sp>
      <p:sp>
        <p:nvSpPr>
          <p:cNvPr id="4" name="Rechteck 3"/>
          <p:cNvSpPr/>
          <p:nvPr/>
        </p:nvSpPr>
        <p:spPr>
          <a:xfrm>
            <a:off x="853117" y="3860338"/>
            <a:ext cx="3225969" cy="875900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Segoe UI Light" panose="020B0502040204020203" pitchFamily="34" charset="0"/>
              </a:rPr>
              <a:t>DataSet</a:t>
            </a:r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 API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91981" y="3860338"/>
            <a:ext cx="3225969" cy="875900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DataStream API</a:t>
            </a:r>
            <a:endParaRPr lang="en-US" sz="32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/>
          <a:srcRect l="28879" t="19290" r="27060" b="30810"/>
          <a:stretch/>
        </p:blipFill>
        <p:spPr>
          <a:xfrm>
            <a:off x="1003822" y="3566139"/>
            <a:ext cx="2924558" cy="1464297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4741723" y="2773778"/>
            <a:ext cx="3863262" cy="1628548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DataStream API</a:t>
            </a:r>
            <a:b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sz="3200" i="1" dirty="0" err="1" smtClean="0">
                <a:solidFill>
                  <a:schemeClr val="tx1"/>
                </a:solidFill>
                <a:latin typeface="Segoe UI Light" panose="020B0502040204020203" pitchFamily="34" charset="0"/>
              </a:rPr>
              <a:t>UnboundedStream</a:t>
            </a:r>
            <a:endParaRPr lang="en-US" sz="3200" i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57200" y="2773778"/>
            <a:ext cx="3863262" cy="1628548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DataStream API</a:t>
            </a:r>
            <a:br>
              <a:rPr lang="en-US" sz="3200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sz="3200" i="1" dirty="0" err="1" smtClean="0">
                <a:solidFill>
                  <a:schemeClr val="tx1"/>
                </a:solidFill>
                <a:latin typeface="Segoe UI Light" panose="020B0502040204020203" pitchFamily="34" charset="0"/>
              </a:rPr>
              <a:t>BoundedStream</a:t>
            </a:r>
            <a:endParaRPr lang="en-US" sz="3200" i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57200" y="965075"/>
            <a:ext cx="3863262" cy="3636107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DataStream API</a:t>
            </a:r>
            <a:br>
              <a:rPr lang="en-US" sz="3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sz="3200" i="1" dirty="0" err="1" smtClean="0">
                <a:solidFill>
                  <a:schemeClr val="tx1"/>
                </a:solidFill>
                <a:latin typeface="Segoe UI Light" panose="020B0502040204020203" pitchFamily="34" charset="0"/>
              </a:rPr>
              <a:t>BoundedStream</a:t>
            </a:r>
            <a:endParaRPr lang="en-US" sz="3200" i="1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endParaRPr lang="en-US" sz="1600" i="1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No latency SLA</a:t>
            </a:r>
          </a:p>
          <a:p>
            <a:pPr algn="ctr"/>
            <a:endParaRPr lang="en-US" sz="1600" i="1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Assume Data Completeness</a:t>
            </a:r>
            <a:endParaRPr lang="en-US" sz="3200" i="1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823538" y="965075"/>
            <a:ext cx="3863262" cy="3636107"/>
          </a:xfrm>
          <a:prstGeom prst="rect">
            <a:avLst/>
          </a:prstGeom>
          <a:solidFill>
            <a:srgbClr val="FFD9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DataStream API</a:t>
            </a:r>
            <a:br>
              <a:rPr lang="en-US" sz="3200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Segoe UI Light" panose="020B0502040204020203" pitchFamily="34" charset="0"/>
              </a:rPr>
            </a:br>
            <a:r>
              <a:rPr lang="en-US" sz="3200" i="1" dirty="0" err="1" smtClean="0">
                <a:solidFill>
                  <a:schemeClr val="tx1"/>
                </a:solidFill>
                <a:latin typeface="Segoe UI Light" panose="020B0502040204020203" pitchFamily="34" charset="0"/>
              </a:rPr>
              <a:t>UnboundedStream</a:t>
            </a:r>
            <a:endParaRPr lang="en-US" sz="3200" i="1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endParaRPr lang="en-US" sz="1600" i="1" dirty="0" smtClean="0">
              <a:solidFill>
                <a:schemeClr val="tx1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Segoe UI Light" panose="020B0502040204020203" pitchFamily="34" charset="0"/>
              </a:rPr>
              <a:t>Latency / Completeness Tradeoff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072801" y="3881878"/>
            <a:ext cx="1074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✔</a:t>
            </a:r>
            <a:endParaRPr lang="en-US" sz="7200" dirty="0" smtClean="0">
              <a:solidFill>
                <a:srgbClr val="34AC9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10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Runtime Side?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476" y="1105784"/>
            <a:ext cx="8132323" cy="34888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Streaming</a:t>
            </a:r>
          </a:p>
          <a:p>
            <a:r>
              <a:rPr lang="en-US" sz="2400" dirty="0" smtClean="0"/>
              <a:t>Keep up with real time, some extra capacity for catch-up</a:t>
            </a:r>
          </a:p>
          <a:p>
            <a:r>
              <a:rPr lang="en-US" sz="2400" dirty="0" smtClean="0"/>
              <a:t>Receive data roughly in order as produced</a:t>
            </a:r>
          </a:p>
          <a:p>
            <a:r>
              <a:rPr lang="en-US" sz="2400" dirty="0" smtClean="0"/>
              <a:t>Latency is important</a:t>
            </a:r>
          </a:p>
          <a:p>
            <a:endParaRPr lang="en-US" sz="800" dirty="0"/>
          </a:p>
          <a:p>
            <a:pPr marL="0" indent="0">
              <a:buNone/>
            </a:pPr>
            <a:r>
              <a:rPr lang="en-US" sz="3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Batch</a:t>
            </a:r>
          </a:p>
          <a:p>
            <a:r>
              <a:rPr lang="en-US" sz="2400" dirty="0" smtClean="0"/>
              <a:t>Fast forward through months/years of history</a:t>
            </a:r>
          </a:p>
          <a:p>
            <a:r>
              <a:rPr lang="en-US" sz="2400" dirty="0" smtClean="0"/>
              <a:t>Massively parallel unordered reads</a:t>
            </a:r>
          </a:p>
          <a:p>
            <a:r>
              <a:rPr lang="en-US" sz="2400" dirty="0" smtClean="0"/>
              <a:t>Throughput most important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ost01_Fig01_TimeDom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12" y="2140084"/>
            <a:ext cx="2077391" cy="208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7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Runtime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199" y="1105784"/>
            <a:ext cx="8385244" cy="348884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Time in data stream must be quasi monotonous, produce time progress (watermarks)</a:t>
            </a:r>
          </a:p>
          <a:p>
            <a:endParaRPr lang="en-US" sz="1800" dirty="0"/>
          </a:p>
          <a:p>
            <a:r>
              <a:rPr lang="en-US" dirty="0" smtClean="0"/>
              <a:t>Always have close-to-latest</a:t>
            </a:r>
            <a:br>
              <a:rPr lang="en-US" dirty="0" smtClean="0"/>
            </a:br>
            <a:r>
              <a:rPr lang="en-US" dirty="0" smtClean="0"/>
              <a:t>incremental results</a:t>
            </a:r>
          </a:p>
          <a:p>
            <a:endParaRPr lang="en-US" sz="1800" dirty="0"/>
          </a:p>
          <a:p>
            <a:r>
              <a:rPr lang="en-US" dirty="0" smtClean="0"/>
              <a:t>Resource needs change over time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Post01_Fig01_TimeDom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30" y="2378709"/>
            <a:ext cx="1796670" cy="180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8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Apache Flink?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2" name="Rectangle 2"/>
          <p:cNvSpPr/>
          <p:nvPr/>
        </p:nvSpPr>
        <p:spPr>
          <a:xfrm>
            <a:off x="716775" y="1660403"/>
            <a:ext cx="1981445" cy="1156267"/>
          </a:xfrm>
          <a:prstGeom prst="rect">
            <a:avLst/>
          </a:prstGeom>
          <a:solidFill>
            <a:srgbClr val="2DA07E"/>
          </a:solidFill>
          <a:ln>
            <a:solidFill>
              <a:srgbClr val="2DA0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Avenir Next Regular"/>
              </a:rPr>
              <a:t>Batch Processing</a:t>
            </a:r>
          </a:p>
          <a:p>
            <a:pPr algn="ctr"/>
            <a:endParaRPr lang="en-US" sz="1200" dirty="0">
              <a:latin typeface="Segoe UI Light" panose="020B0502040204020203" pitchFamily="34" charset="0"/>
              <a:cs typeface="Avenir Next Regular"/>
            </a:endParaRPr>
          </a:p>
          <a:p>
            <a:pPr algn="ctr"/>
            <a:r>
              <a:rPr lang="en-US" sz="1200" i="1" dirty="0">
                <a:latin typeface="Segoe UI Light" panose="020B0502040204020203" pitchFamily="34" charset="0"/>
                <a:cs typeface="Avenir Next Regular"/>
              </a:rPr>
              <a:t>process static and</a:t>
            </a:r>
            <a:br>
              <a:rPr lang="en-US" sz="1200" i="1" dirty="0">
                <a:latin typeface="Segoe UI Light" panose="020B0502040204020203" pitchFamily="34" charset="0"/>
                <a:cs typeface="Avenir Next Regular"/>
              </a:rPr>
            </a:br>
            <a:r>
              <a:rPr lang="en-US" sz="1200" i="1" dirty="0">
                <a:latin typeface="Segoe UI Light" panose="020B0502040204020203" pitchFamily="34" charset="0"/>
                <a:cs typeface="Avenir Next Regular"/>
              </a:rPr>
              <a:t>historic data</a:t>
            </a:r>
          </a:p>
        </p:txBody>
      </p:sp>
      <p:sp>
        <p:nvSpPr>
          <p:cNvPr id="109" name="Rectangle 3"/>
          <p:cNvSpPr/>
          <p:nvPr/>
        </p:nvSpPr>
        <p:spPr>
          <a:xfrm>
            <a:off x="3540411" y="1237165"/>
            <a:ext cx="1981445" cy="1156267"/>
          </a:xfrm>
          <a:prstGeom prst="rect">
            <a:avLst/>
          </a:prstGeom>
          <a:solidFill>
            <a:srgbClr val="2DA07E"/>
          </a:solidFill>
          <a:ln>
            <a:solidFill>
              <a:srgbClr val="2DA0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Avenir Next Regular"/>
              </a:rPr>
              <a:t>Data Stream Processing</a:t>
            </a:r>
          </a:p>
          <a:p>
            <a:pPr algn="ctr"/>
            <a:endParaRPr lang="en-US" sz="800" dirty="0">
              <a:latin typeface="Segoe UI Light" panose="020B0502040204020203" pitchFamily="34" charset="0"/>
              <a:cs typeface="Avenir Next Regular"/>
            </a:endParaRPr>
          </a:p>
          <a:p>
            <a:pPr algn="ctr"/>
            <a:r>
              <a:rPr lang="en-US" sz="1200" i="1" dirty="0">
                <a:latin typeface="Segoe UI Light" panose="020B0502040204020203" pitchFamily="34" charset="0"/>
                <a:cs typeface="Avenir Next Regular"/>
              </a:rPr>
              <a:t>realtime results</a:t>
            </a:r>
            <a:br>
              <a:rPr lang="en-US" sz="1200" i="1" dirty="0">
                <a:latin typeface="Segoe UI Light" panose="020B0502040204020203" pitchFamily="34" charset="0"/>
                <a:cs typeface="Avenir Next Regular"/>
              </a:rPr>
            </a:br>
            <a:r>
              <a:rPr lang="en-US" sz="1200" i="1" dirty="0">
                <a:latin typeface="Segoe UI Light" panose="020B0502040204020203" pitchFamily="34" charset="0"/>
                <a:cs typeface="Avenir Next Regular"/>
              </a:rPr>
              <a:t>from data streams</a:t>
            </a:r>
          </a:p>
        </p:txBody>
      </p:sp>
      <p:sp>
        <p:nvSpPr>
          <p:cNvPr id="110" name="Rectangle 4"/>
          <p:cNvSpPr/>
          <p:nvPr/>
        </p:nvSpPr>
        <p:spPr>
          <a:xfrm>
            <a:off x="6364045" y="1660403"/>
            <a:ext cx="1981445" cy="1156267"/>
          </a:xfrm>
          <a:prstGeom prst="rect">
            <a:avLst/>
          </a:prstGeom>
          <a:solidFill>
            <a:srgbClr val="2DA07E"/>
          </a:solidFill>
          <a:ln>
            <a:solidFill>
              <a:srgbClr val="2DA07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Avenir Next Regular"/>
              </a:rPr>
              <a:t>Event-driven</a:t>
            </a:r>
          </a:p>
          <a:p>
            <a:pPr algn="ctr"/>
            <a:r>
              <a:rPr lang="en-US" dirty="0">
                <a:latin typeface="Segoe UI Light" panose="020B0502040204020203" pitchFamily="34" charset="0"/>
                <a:cs typeface="Avenir Next Regular"/>
              </a:rPr>
              <a:t>Applications</a:t>
            </a:r>
          </a:p>
          <a:p>
            <a:pPr algn="ctr"/>
            <a:endParaRPr lang="en-US" sz="800" dirty="0">
              <a:latin typeface="Segoe UI Light" panose="020B0502040204020203" pitchFamily="34" charset="0"/>
              <a:cs typeface="Avenir Next Regular"/>
            </a:endParaRPr>
          </a:p>
          <a:p>
            <a:pPr algn="ctr"/>
            <a:r>
              <a:rPr lang="en-US" sz="1200" i="1" dirty="0">
                <a:latin typeface="Segoe UI Light" panose="020B0502040204020203" pitchFamily="34" charset="0"/>
                <a:cs typeface="Avenir Next Regular"/>
              </a:rPr>
              <a:t>data-driven actions</a:t>
            </a:r>
            <a:br>
              <a:rPr lang="en-US" sz="1200" i="1" dirty="0">
                <a:latin typeface="Segoe UI Light" panose="020B0502040204020203" pitchFamily="34" charset="0"/>
                <a:cs typeface="Avenir Next Regular"/>
              </a:rPr>
            </a:br>
            <a:r>
              <a:rPr lang="en-US" sz="1200" i="1" dirty="0">
                <a:latin typeface="Segoe UI Light" panose="020B0502040204020203" pitchFamily="34" charset="0"/>
                <a:cs typeface="Avenir Next Regular"/>
              </a:rPr>
              <a:t>and services</a:t>
            </a:r>
          </a:p>
        </p:txBody>
      </p:sp>
      <p:sp>
        <p:nvSpPr>
          <p:cNvPr id="112" name="Right Arrow 40"/>
          <p:cNvSpPr/>
          <p:nvPr/>
        </p:nvSpPr>
        <p:spPr>
          <a:xfrm rot="16200000">
            <a:off x="4457815" y="2442574"/>
            <a:ext cx="231674" cy="365637"/>
          </a:xfrm>
          <a:prstGeom prst="rightArrow">
            <a:avLst/>
          </a:prstGeom>
          <a:solidFill>
            <a:srgbClr val="34A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114" name="Right Arrow 40"/>
          <p:cNvSpPr/>
          <p:nvPr/>
        </p:nvSpPr>
        <p:spPr>
          <a:xfrm rot="19400804">
            <a:off x="5459924" y="2971798"/>
            <a:ext cx="282747" cy="365637"/>
          </a:xfrm>
          <a:prstGeom prst="rightArrow">
            <a:avLst/>
          </a:prstGeom>
          <a:solidFill>
            <a:srgbClr val="34A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pic>
        <p:nvPicPr>
          <p:cNvPr id="115" name="Picture 15" descr="flink_squirrel_10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87" y="2954924"/>
            <a:ext cx="978227" cy="978227"/>
          </a:xfrm>
          <a:prstGeom prst="rect">
            <a:avLst/>
          </a:prstGeom>
        </p:spPr>
      </p:pic>
      <p:sp>
        <p:nvSpPr>
          <p:cNvPr id="116" name="Rectangle 4"/>
          <p:cNvSpPr/>
          <p:nvPr/>
        </p:nvSpPr>
        <p:spPr>
          <a:xfrm>
            <a:off x="1198935" y="4071403"/>
            <a:ext cx="6971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Stateful</a:t>
            </a:r>
            <a:r>
              <a:rPr lang="en-US" sz="2000" dirty="0" smtClean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Computations Over Data </a:t>
            </a:r>
            <a:r>
              <a:rPr lang="en-US" sz="2000" dirty="0" smtClean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Streams</a:t>
            </a:r>
          </a:p>
        </p:txBody>
      </p:sp>
      <p:sp>
        <p:nvSpPr>
          <p:cNvPr id="117" name="Right Arrow 40"/>
          <p:cNvSpPr/>
          <p:nvPr/>
        </p:nvSpPr>
        <p:spPr>
          <a:xfrm rot="2199196" flipH="1">
            <a:off x="3319589" y="2971798"/>
            <a:ext cx="282747" cy="365637"/>
          </a:xfrm>
          <a:prstGeom prst="rightArrow">
            <a:avLst/>
          </a:prstGeom>
          <a:solidFill>
            <a:srgbClr val="34AD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Runtime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Order of time in data does not matter (parallel unordered reads)</a:t>
            </a:r>
          </a:p>
          <a:p>
            <a:endParaRPr lang="en-US" sz="1600" dirty="0"/>
          </a:p>
          <a:p>
            <a:r>
              <a:rPr lang="en-US" sz="2800" dirty="0" smtClean="0"/>
              <a:t>Bulk operations (2 phase hash/sort)</a:t>
            </a:r>
          </a:p>
          <a:p>
            <a:endParaRPr lang="en-US" sz="1600" dirty="0"/>
          </a:p>
          <a:p>
            <a:r>
              <a:rPr lang="en-US" sz="2800" dirty="0" smtClean="0"/>
              <a:t>Longer time for recovery (no low latency SLA)</a:t>
            </a:r>
          </a:p>
          <a:p>
            <a:endParaRPr lang="en-US" sz="1600" dirty="0"/>
          </a:p>
          <a:p>
            <a:r>
              <a:rPr lang="en-US" sz="2800" dirty="0" smtClean="0"/>
              <a:t>Resource requirements change fast throughout</a:t>
            </a:r>
            <a:br>
              <a:rPr lang="en-US" sz="2800" dirty="0" smtClean="0"/>
            </a:br>
            <a:r>
              <a:rPr lang="en-US" sz="2800" dirty="0" smtClean="0"/>
              <a:t>the execution of a single job</a:t>
            </a:r>
            <a:endParaRPr lang="en-US" sz="2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and unordered reads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an 22"/>
          <p:cNvSpPr/>
          <p:nvPr/>
        </p:nvSpPr>
        <p:spPr>
          <a:xfrm rot="16200000">
            <a:off x="3572498" y="1531852"/>
            <a:ext cx="716608" cy="3752383"/>
          </a:xfrm>
          <a:prstGeom prst="can">
            <a:avLst>
              <a:gd name="adj" fmla="val 10046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Can 23"/>
          <p:cNvSpPr/>
          <p:nvPr/>
        </p:nvSpPr>
        <p:spPr>
          <a:xfrm rot="16200000">
            <a:off x="3576752" y="2400458"/>
            <a:ext cx="716608" cy="3752383"/>
          </a:xfrm>
          <a:prstGeom prst="can">
            <a:avLst>
              <a:gd name="adj" fmla="val 10046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Can 16"/>
          <p:cNvSpPr/>
          <p:nvPr/>
        </p:nvSpPr>
        <p:spPr>
          <a:xfrm rot="16200000">
            <a:off x="3572497" y="666997"/>
            <a:ext cx="716608" cy="3752383"/>
          </a:xfrm>
          <a:prstGeom prst="can">
            <a:avLst>
              <a:gd name="adj" fmla="val 100463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Rechteck 7"/>
          <p:cNvSpPr/>
          <p:nvPr/>
        </p:nvSpPr>
        <p:spPr>
          <a:xfrm>
            <a:off x="4460969" y="2305962"/>
            <a:ext cx="542925" cy="2351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hteck 8"/>
          <p:cNvSpPr/>
          <p:nvPr/>
        </p:nvSpPr>
        <p:spPr>
          <a:xfrm>
            <a:off x="4460969" y="2567355"/>
            <a:ext cx="542925" cy="2351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Rechteck 9"/>
          <p:cNvSpPr/>
          <p:nvPr/>
        </p:nvSpPr>
        <p:spPr>
          <a:xfrm>
            <a:off x="5059059" y="2305962"/>
            <a:ext cx="428057" cy="4965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Rechteck 10"/>
          <p:cNvSpPr/>
          <p:nvPr/>
        </p:nvSpPr>
        <p:spPr>
          <a:xfrm>
            <a:off x="4300630" y="3160512"/>
            <a:ext cx="594787" cy="4965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hteck 11"/>
          <p:cNvSpPr/>
          <p:nvPr/>
        </p:nvSpPr>
        <p:spPr>
          <a:xfrm>
            <a:off x="4937858" y="3160512"/>
            <a:ext cx="542925" cy="2351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4" name="Rechteck 12"/>
          <p:cNvSpPr/>
          <p:nvPr/>
        </p:nvSpPr>
        <p:spPr>
          <a:xfrm>
            <a:off x="4937858" y="3421906"/>
            <a:ext cx="542925" cy="2351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Rechteck 13"/>
          <p:cNvSpPr/>
          <p:nvPr/>
        </p:nvSpPr>
        <p:spPr>
          <a:xfrm>
            <a:off x="5248647" y="4028453"/>
            <a:ext cx="236284" cy="4965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Rechteck 9"/>
          <p:cNvSpPr/>
          <p:nvPr/>
        </p:nvSpPr>
        <p:spPr>
          <a:xfrm>
            <a:off x="3524464" y="2305962"/>
            <a:ext cx="881340" cy="4965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Rechteck 7"/>
          <p:cNvSpPr/>
          <p:nvPr/>
        </p:nvSpPr>
        <p:spPr>
          <a:xfrm>
            <a:off x="2942931" y="2307606"/>
            <a:ext cx="542925" cy="2351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Rechteck 8"/>
          <p:cNvSpPr/>
          <p:nvPr/>
        </p:nvSpPr>
        <p:spPr>
          <a:xfrm>
            <a:off x="3143633" y="2567355"/>
            <a:ext cx="342223" cy="981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Rechteck 8"/>
          <p:cNvSpPr/>
          <p:nvPr/>
        </p:nvSpPr>
        <p:spPr>
          <a:xfrm>
            <a:off x="2942931" y="2567354"/>
            <a:ext cx="171287" cy="2303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0" name="Rechteck 8"/>
          <p:cNvSpPr/>
          <p:nvPr/>
        </p:nvSpPr>
        <p:spPr>
          <a:xfrm>
            <a:off x="3145660" y="2699615"/>
            <a:ext cx="342223" cy="981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Rechteck 7"/>
          <p:cNvSpPr/>
          <p:nvPr/>
        </p:nvSpPr>
        <p:spPr>
          <a:xfrm>
            <a:off x="3715264" y="3156517"/>
            <a:ext cx="542925" cy="1431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2" name="Rechteck 7"/>
          <p:cNvSpPr/>
          <p:nvPr/>
        </p:nvSpPr>
        <p:spPr>
          <a:xfrm>
            <a:off x="3715264" y="3333986"/>
            <a:ext cx="542925" cy="1431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Rechteck 7"/>
          <p:cNvSpPr/>
          <p:nvPr/>
        </p:nvSpPr>
        <p:spPr>
          <a:xfrm>
            <a:off x="3265207" y="3509193"/>
            <a:ext cx="992982" cy="1478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hteck 7"/>
          <p:cNvSpPr/>
          <p:nvPr/>
        </p:nvSpPr>
        <p:spPr>
          <a:xfrm>
            <a:off x="3265207" y="3163820"/>
            <a:ext cx="407616" cy="3133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Rechteck 10"/>
          <p:cNvSpPr/>
          <p:nvPr/>
        </p:nvSpPr>
        <p:spPr>
          <a:xfrm>
            <a:off x="2938996" y="3163820"/>
            <a:ext cx="279513" cy="4965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6" name="Rechteck 7"/>
          <p:cNvSpPr/>
          <p:nvPr/>
        </p:nvSpPr>
        <p:spPr>
          <a:xfrm>
            <a:off x="4119095" y="4028452"/>
            <a:ext cx="1090226" cy="136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Rechteck 7"/>
          <p:cNvSpPr/>
          <p:nvPr/>
        </p:nvSpPr>
        <p:spPr>
          <a:xfrm>
            <a:off x="4460969" y="4205921"/>
            <a:ext cx="748351" cy="149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Rechteck 7"/>
          <p:cNvSpPr/>
          <p:nvPr/>
        </p:nvSpPr>
        <p:spPr>
          <a:xfrm>
            <a:off x="4460968" y="4385901"/>
            <a:ext cx="748351" cy="149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29" name="Rechteck 10"/>
          <p:cNvSpPr/>
          <p:nvPr/>
        </p:nvSpPr>
        <p:spPr>
          <a:xfrm>
            <a:off x="4119095" y="4207996"/>
            <a:ext cx="302545" cy="3269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Rechteck 7"/>
          <p:cNvSpPr/>
          <p:nvPr/>
        </p:nvSpPr>
        <p:spPr>
          <a:xfrm>
            <a:off x="3379506" y="4038444"/>
            <a:ext cx="700260" cy="2351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Rechteck 8"/>
          <p:cNvSpPr/>
          <p:nvPr/>
        </p:nvSpPr>
        <p:spPr>
          <a:xfrm>
            <a:off x="3379506" y="4299837"/>
            <a:ext cx="700260" cy="2351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Rechteck 10"/>
          <p:cNvSpPr/>
          <p:nvPr/>
        </p:nvSpPr>
        <p:spPr>
          <a:xfrm>
            <a:off x="2947120" y="4039824"/>
            <a:ext cx="393057" cy="4965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1067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33" name="Textfeld 45"/>
          <p:cNvSpPr txBox="1"/>
          <p:nvPr/>
        </p:nvSpPr>
        <p:spPr>
          <a:xfrm>
            <a:off x="6457247" y="2441852"/>
            <a:ext cx="247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Segoe UI Light" panose="020B0502040204020203" pitchFamily="34" charset="0"/>
              </a:rPr>
              <a:t>read ordered</a:t>
            </a:r>
          </a:p>
          <a:p>
            <a:pPr algn="ctr"/>
            <a:r>
              <a:rPr lang="en-US" sz="1400" i="1" dirty="0" smtClean="0">
                <a:solidFill>
                  <a:srgbClr val="34AC9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(low parallelism, per partition)</a:t>
            </a:r>
            <a:endParaRPr lang="en-US" sz="1400" i="1" dirty="0">
              <a:solidFill>
                <a:srgbClr val="34AC9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34" name="Gerade Verbindung mit Pfeil 51"/>
          <p:cNvCxnSpPr/>
          <p:nvPr/>
        </p:nvCxnSpPr>
        <p:spPr>
          <a:xfrm flipH="1" flipV="1">
            <a:off x="5945547" y="2582100"/>
            <a:ext cx="667524" cy="343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51"/>
          <p:cNvCxnSpPr/>
          <p:nvPr/>
        </p:nvCxnSpPr>
        <p:spPr>
          <a:xfrm>
            <a:off x="1734732" y="1608334"/>
            <a:ext cx="1363730" cy="76040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51"/>
          <p:cNvCxnSpPr/>
          <p:nvPr/>
        </p:nvCxnSpPr>
        <p:spPr>
          <a:xfrm flipH="1">
            <a:off x="5862482" y="3004031"/>
            <a:ext cx="690718" cy="31299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51"/>
          <p:cNvCxnSpPr/>
          <p:nvPr/>
        </p:nvCxnSpPr>
        <p:spPr>
          <a:xfrm flipH="1">
            <a:off x="5933950" y="3185113"/>
            <a:ext cx="813419" cy="112407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feld 45"/>
          <p:cNvSpPr txBox="1"/>
          <p:nvPr/>
        </p:nvSpPr>
        <p:spPr>
          <a:xfrm>
            <a:off x="790725" y="1036675"/>
            <a:ext cx="247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Segoe UI Light" panose="020B0502040204020203" pitchFamily="34" charset="0"/>
              </a:rPr>
              <a:t>read unordered</a:t>
            </a:r>
          </a:p>
          <a:p>
            <a:pPr algn="ctr"/>
            <a:r>
              <a:rPr lang="en-US" sz="1400" i="1" dirty="0" smtClean="0">
                <a:solidFill>
                  <a:srgbClr val="34AC91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(massively parallel splits)</a:t>
            </a:r>
            <a:endParaRPr lang="en-US" sz="1400" i="1" dirty="0">
              <a:solidFill>
                <a:srgbClr val="34AC9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cxnSp>
        <p:nvCxnSpPr>
          <p:cNvPr id="45" name="Gerade Verbindung mit Pfeil 51"/>
          <p:cNvCxnSpPr/>
          <p:nvPr/>
        </p:nvCxnSpPr>
        <p:spPr>
          <a:xfrm>
            <a:off x="2059859" y="1576731"/>
            <a:ext cx="1655405" cy="83862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51"/>
          <p:cNvCxnSpPr/>
          <p:nvPr/>
        </p:nvCxnSpPr>
        <p:spPr>
          <a:xfrm>
            <a:off x="2996863" y="1534184"/>
            <a:ext cx="2298880" cy="87576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51"/>
          <p:cNvCxnSpPr/>
          <p:nvPr/>
        </p:nvCxnSpPr>
        <p:spPr>
          <a:xfrm>
            <a:off x="2593407" y="1591934"/>
            <a:ext cx="2146597" cy="866105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39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Flink's take here?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05784"/>
            <a:ext cx="8229600" cy="37969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Unique Network Stack, high throughput, low latency, memory speed</a:t>
            </a:r>
          </a:p>
          <a:p>
            <a:endParaRPr lang="en-US" sz="1200" dirty="0"/>
          </a:p>
          <a:p>
            <a:r>
              <a:rPr lang="en-US" sz="2400" dirty="0" smtClean="0"/>
              <a:t>Unique Fault Tolerance Model that recovers batch and streaming with tunable cost / recovery-lag </a:t>
            </a:r>
          </a:p>
          <a:p>
            <a:endParaRPr lang="en-US" sz="1200" dirty="0"/>
          </a:p>
          <a:p>
            <a:r>
              <a:rPr lang="en-US" sz="2400" dirty="0" smtClean="0"/>
              <a:t>Sources can read streams and parallel input splits</a:t>
            </a:r>
          </a:p>
          <a:p>
            <a:endParaRPr lang="en-US" sz="1200" dirty="0" smtClean="0"/>
          </a:p>
          <a:p>
            <a:r>
              <a:rPr lang="en-US" sz="2400" dirty="0" smtClean="0"/>
              <a:t>Different data Structures optimized for incremental results (DataStream API) and for batch results (</a:t>
            </a:r>
            <a:r>
              <a:rPr lang="en-US" sz="2400" dirty="0" err="1" smtClean="0"/>
              <a:t>DataSet</a:t>
            </a:r>
            <a:r>
              <a:rPr lang="en-US" sz="2400" dirty="0" smtClean="0"/>
              <a:t> API)</a:t>
            </a:r>
          </a:p>
          <a:p>
            <a:endParaRPr lang="en-US" sz="1200" dirty="0"/>
          </a:p>
          <a:p>
            <a:r>
              <a:rPr lang="en-US" sz="2400" dirty="0" smtClean="0"/>
              <a:t>Most unified runtime, but more unification still needed…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Streams and Storage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6" y="1216440"/>
            <a:ext cx="7316077" cy="3039813"/>
          </a:xfrm>
          <a:prstGeom prst="rect">
            <a:avLst/>
          </a:prstGeom>
        </p:spPr>
      </p:pic>
      <p:sp>
        <p:nvSpPr>
          <p:cNvPr id="50" name="Textfeld 49"/>
          <p:cNvSpPr txBox="1"/>
          <p:nvPr/>
        </p:nvSpPr>
        <p:spPr>
          <a:xfrm>
            <a:off x="6722542" y="4324429"/>
            <a:ext cx="1845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Kafka / </a:t>
            </a:r>
            <a:r>
              <a:rPr lang="en-US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PubSub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/</a:t>
            </a:r>
            <a:b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Kinesis / …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1172012" y="3950710"/>
            <a:ext cx="22174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HDFS, S3, GCS,</a:t>
            </a:r>
            <a:b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SAN, NAS, NFS, ECS,</a:t>
            </a:r>
            <a:b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Swift, </a:t>
            </a:r>
            <a:r>
              <a:rPr lang="en-US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Ceph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, …</a:t>
            </a:r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8" name="Gruppieren 57"/>
          <p:cNvGrpSpPr/>
          <p:nvPr/>
        </p:nvGrpSpPr>
        <p:grpSpPr>
          <a:xfrm>
            <a:off x="4239251" y="3703583"/>
            <a:ext cx="1917307" cy="369332"/>
            <a:chOff x="4197743" y="4117778"/>
            <a:chExt cx="2355457" cy="369332"/>
          </a:xfrm>
        </p:grpSpPr>
        <p:sp>
          <p:nvSpPr>
            <p:cNvPr id="53" name="Textfeld 52"/>
            <p:cNvSpPr txBox="1"/>
            <p:nvPr/>
          </p:nvSpPr>
          <p:spPr>
            <a:xfrm>
              <a:off x="4955263" y="4117778"/>
              <a:ext cx="978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Pravega</a:t>
              </a:r>
              <a:endParaRPr lang="en-US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cxnSp>
          <p:nvCxnSpPr>
            <p:cNvPr id="55" name="Gerade Verbindung mit Pfeil 54"/>
            <p:cNvCxnSpPr/>
            <p:nvPr/>
          </p:nvCxnSpPr>
          <p:spPr>
            <a:xfrm>
              <a:off x="6115050" y="4302444"/>
              <a:ext cx="43815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mit Pfeil 55"/>
            <p:cNvCxnSpPr/>
            <p:nvPr/>
          </p:nvCxnSpPr>
          <p:spPr>
            <a:xfrm flipH="1">
              <a:off x="4197743" y="4302444"/>
              <a:ext cx="53844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Gerade Verbindung mit Pfeil 58"/>
          <p:cNvCxnSpPr/>
          <p:nvPr/>
        </p:nvCxnSpPr>
        <p:spPr>
          <a:xfrm flipV="1">
            <a:off x="3086100" y="3936562"/>
            <a:ext cx="169342" cy="13635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H="1" flipV="1">
            <a:off x="7111093" y="4200332"/>
            <a:ext cx="388551" cy="13635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116731" y="2783067"/>
            <a:ext cx="12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(✔)</a:t>
            </a:r>
            <a:endParaRPr lang="en-US" sz="4800" dirty="0" smtClean="0">
              <a:solidFill>
                <a:srgbClr val="34AC9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1143841" y="2978034"/>
            <a:ext cx="2102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i="1" dirty="0" smtClean="0"/>
              <a:t>getting there…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48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64" grpId="0"/>
      <p:bldP spid="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Semantics: Streaming = Batch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13" r="6123" b="37081"/>
          <a:stretch/>
        </p:blipFill>
        <p:spPr>
          <a:xfrm>
            <a:off x="839949" y="3476124"/>
            <a:ext cx="7081935" cy="1063690"/>
          </a:xfrm>
          <a:prstGeom prst="rect">
            <a:avLst/>
          </a:prstGeom>
        </p:spPr>
      </p:pic>
      <p:sp>
        <p:nvSpPr>
          <p:cNvPr id="5" name="Runde Klammer links 4"/>
          <p:cNvSpPr/>
          <p:nvPr/>
        </p:nvSpPr>
        <p:spPr>
          <a:xfrm>
            <a:off x="6384472" y="3476124"/>
            <a:ext cx="220435" cy="849085"/>
          </a:xfrm>
          <a:prstGeom prst="leftBracket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nde Klammer links 5"/>
          <p:cNvSpPr/>
          <p:nvPr/>
        </p:nvSpPr>
        <p:spPr>
          <a:xfrm flipH="1">
            <a:off x="7798679" y="3476124"/>
            <a:ext cx="246410" cy="849085"/>
          </a:xfrm>
          <a:prstGeom prst="leftBracket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469727"/>
              </p:ext>
            </p:extLst>
          </p:nvPr>
        </p:nvGraphicFramePr>
        <p:xfrm>
          <a:off x="2136323" y="1375069"/>
          <a:ext cx="9906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"/>
                <a:gridCol w="330200"/>
                <a:gridCol w="330200"/>
              </a:tblGrid>
              <a:tr h="21000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1000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1000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1000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925817"/>
              </p:ext>
            </p:extLst>
          </p:nvPr>
        </p:nvGraphicFramePr>
        <p:xfrm>
          <a:off x="5892800" y="1535240"/>
          <a:ext cx="6604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"/>
                <a:gridCol w="330200"/>
              </a:tblGrid>
              <a:tr h="210004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21000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</a:tr>
              <a:tr h="210004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027739" y="2315827"/>
            <a:ext cx="110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egoe UI Light" panose="020B0502040204020203" pitchFamily="34" charset="0"/>
              </a:rPr>
              <a:t>input table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00778" y="2315827"/>
            <a:ext cx="112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egoe UI Light" panose="020B0502040204020203" pitchFamily="34" charset="0"/>
              </a:rPr>
              <a:t>result table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778979" y="1572070"/>
            <a:ext cx="1371600" cy="6578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SQL</a:t>
            </a:r>
            <a:br>
              <a:rPr lang="en-US" dirty="0" smtClean="0">
                <a:latin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329943" y="1901000"/>
            <a:ext cx="295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5256714" y="1901000"/>
            <a:ext cx="295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525707" y="2396175"/>
            <a:ext cx="1878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(regular / bounded)</a:t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en-US" sz="1600" dirty="0" smtClean="0">
                <a:latin typeface="Segoe UI Light" panose="020B0502040204020203" pitchFamily="34" charset="0"/>
              </a:rPr>
              <a:t>SQL Query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94029" y="4380881"/>
            <a:ext cx="2060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egoe UI Light" panose="020B0502040204020203" pitchFamily="34" charset="0"/>
              </a:rPr>
              <a:t>Streaming SQL Query</a:t>
            </a:r>
            <a:endParaRPr lang="en-US" sz="16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89"/>
            <a:ext cx="7837714" cy="673805"/>
          </a:xfrm>
        </p:spPr>
        <p:txBody>
          <a:bodyPr/>
          <a:lstStyle/>
          <a:p>
            <a:r>
              <a:rPr lang="en-US" dirty="0" smtClean="0"/>
              <a:t>Streaming SQL and Batch SQL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1630647" y="2940285"/>
            <a:ext cx="1257522" cy="403125"/>
            <a:chOff x="967791" y="3435014"/>
            <a:chExt cx="1987242" cy="544921"/>
          </a:xfrm>
        </p:grpSpPr>
        <p:sp>
          <p:nvSpPr>
            <p:cNvPr id="5" name="Can 36"/>
            <p:cNvSpPr/>
            <p:nvPr/>
          </p:nvSpPr>
          <p:spPr>
            <a:xfrm rot="5400000">
              <a:off x="1691067" y="2711738"/>
              <a:ext cx="540690" cy="1987242"/>
            </a:xfrm>
            <a:prstGeom prst="can">
              <a:avLst/>
            </a:prstGeom>
            <a:solidFill>
              <a:srgbClr val="FDB21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36"/>
            <p:cNvSpPr txBox="1"/>
            <p:nvPr/>
          </p:nvSpPr>
          <p:spPr>
            <a:xfrm>
              <a:off x="1104277" y="3439090"/>
              <a:ext cx="1735380" cy="540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Segoe UI Light" panose="020B0502040204020203" pitchFamily="34" charset="0"/>
                  <a:cs typeface="Avenir Next Regular"/>
                </a:rPr>
                <a:t>stream</a:t>
              </a:r>
              <a:endParaRPr lang="en-US" sz="2000" dirty="0">
                <a:latin typeface="Segoe UI Light" panose="020B0502040204020203" pitchFamily="34" charset="0"/>
                <a:cs typeface="Avenir Next Regular"/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1630648" y="3720044"/>
            <a:ext cx="1257522" cy="403125"/>
            <a:chOff x="967791" y="3435014"/>
            <a:chExt cx="1987242" cy="544921"/>
          </a:xfrm>
        </p:grpSpPr>
        <p:sp>
          <p:nvSpPr>
            <p:cNvPr id="11" name="Can 36"/>
            <p:cNvSpPr/>
            <p:nvPr/>
          </p:nvSpPr>
          <p:spPr>
            <a:xfrm rot="5400000">
              <a:off x="1691067" y="2711738"/>
              <a:ext cx="540690" cy="1987242"/>
            </a:xfrm>
            <a:prstGeom prst="can">
              <a:avLst/>
            </a:prstGeom>
            <a:solidFill>
              <a:srgbClr val="FDB21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36"/>
            <p:cNvSpPr txBox="1"/>
            <p:nvPr/>
          </p:nvSpPr>
          <p:spPr>
            <a:xfrm>
              <a:off x="1104277" y="3439090"/>
              <a:ext cx="1735380" cy="540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smtClean="0">
                  <a:latin typeface="Segoe UI Light" panose="020B0502040204020203" pitchFamily="34" charset="0"/>
                  <a:cs typeface="Avenir Next Regular"/>
                </a:rPr>
                <a:t>stream</a:t>
              </a:r>
              <a:endParaRPr lang="en-US" sz="2000" dirty="0">
                <a:latin typeface="Segoe UI Light" panose="020B0502040204020203" pitchFamily="34" charset="0"/>
                <a:cs typeface="Avenir Next Regular"/>
              </a:endParaRPr>
            </a:p>
          </p:txBody>
        </p:sp>
      </p:grpSp>
      <p:pic>
        <p:nvPicPr>
          <p:cNvPr id="1026" name="Picture 2" descr="https://upload.wikimedia.org/wikipedia/commons/c/c0/Opsview_Monitor_5.0_Dash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93" y="1420488"/>
            <a:ext cx="2177535" cy="11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ussdiagramm: Magnetplattenspeicher 14"/>
          <p:cNvSpPr/>
          <p:nvPr/>
        </p:nvSpPr>
        <p:spPr>
          <a:xfrm>
            <a:off x="6308982" y="3107858"/>
            <a:ext cx="1061357" cy="856085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latin typeface="Segoe UI Light" panose="020B0502040204020203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6839661" y="2663547"/>
            <a:ext cx="0" cy="2802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elle 20"/>
          <p:cNvGraphicFramePr>
            <a:graphicFrameLocks noGrp="1"/>
          </p:cNvGraphicFramePr>
          <p:nvPr>
            <p:extLst/>
          </p:nvPr>
        </p:nvGraphicFramePr>
        <p:xfrm>
          <a:off x="6650067" y="3471978"/>
          <a:ext cx="418194" cy="391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97"/>
                <a:gridCol w="209097"/>
              </a:tblGrid>
              <a:tr h="130426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</a:tr>
              <a:tr h="130426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/>
                </a:tc>
              </a:tr>
              <a:tr h="130426">
                <a:tc>
                  <a:txBody>
                    <a:bodyPr/>
                    <a:lstStyle/>
                    <a:p>
                      <a:endParaRPr lang="en-US" sz="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feld 21"/>
          <p:cNvSpPr txBox="1"/>
          <p:nvPr/>
        </p:nvSpPr>
        <p:spPr>
          <a:xfrm>
            <a:off x="7601434" y="3185361"/>
            <a:ext cx="1386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materialized</a:t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en-US" sz="1600" dirty="0" smtClean="0">
                <a:latin typeface="Segoe UI Light" panose="020B0502040204020203" pitchFamily="34" charset="0"/>
              </a:rPr>
              <a:t>real-time view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 flipH="1">
            <a:off x="6968692" y="3599848"/>
            <a:ext cx="596765" cy="28877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6161697" y="4020752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K/V Store or</a:t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en-US" sz="1600" dirty="0" smtClean="0">
                <a:latin typeface="Segoe UI Light" panose="020B0502040204020203" pitchFamily="34" charset="0"/>
              </a:rPr>
              <a:t>SQL Database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645711" y="3172487"/>
            <a:ext cx="1670072" cy="7914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</a:rPr>
              <a:t>Streaming SQL</a:t>
            </a:r>
            <a:br>
              <a:rPr lang="en-US" dirty="0">
                <a:latin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</a:rPr>
              <a:t>Query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932558" y="3947370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latin typeface="Segoe UI Light" panose="020B0502040204020203" pitchFamily="34" charset="0"/>
              </a:rPr>
              <a:t>continuous</a:t>
            </a:r>
            <a:br>
              <a:rPr lang="en-US" sz="1600" i="1" dirty="0" smtClean="0">
                <a:latin typeface="Segoe UI Light" panose="020B0502040204020203" pitchFamily="34" charset="0"/>
              </a:rPr>
            </a:br>
            <a:r>
              <a:rPr lang="en-US" sz="1600" i="1" dirty="0" smtClean="0">
                <a:latin typeface="Segoe UI Light" panose="020B0502040204020203" pitchFamily="34" charset="0"/>
              </a:rPr>
              <a:t>query</a:t>
            </a:r>
            <a:endParaRPr lang="en-US" sz="1600" i="1" dirty="0">
              <a:latin typeface="Segoe UI Light" panose="020B0502040204020203" pitchFamily="34" charset="0"/>
            </a:endParaRPr>
          </a:p>
        </p:txBody>
      </p:sp>
      <p:sp>
        <p:nvSpPr>
          <p:cNvPr id="27" name="Flussdiagramm: Magnetplattenspeicher 26"/>
          <p:cNvSpPr/>
          <p:nvPr/>
        </p:nvSpPr>
        <p:spPr>
          <a:xfrm>
            <a:off x="5054839" y="3706231"/>
            <a:ext cx="438546" cy="449012"/>
          </a:xfrm>
          <a:prstGeom prst="flowChartMagneticDisk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latin typeface="Segoe UI Light" panose="020B0502040204020203" pitchFamily="34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>
            <a:off x="3037858" y="3172487"/>
            <a:ext cx="485266" cy="215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V="1">
            <a:off x="3037858" y="3733424"/>
            <a:ext cx="485266" cy="1973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5560761" y="3593825"/>
            <a:ext cx="51712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lussdiagramm: Magnetplattenspeicher 36"/>
          <p:cNvSpPr/>
          <p:nvPr/>
        </p:nvSpPr>
        <p:spPr>
          <a:xfrm>
            <a:off x="409307" y="3624263"/>
            <a:ext cx="764332" cy="616506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latin typeface="Segoe UI Light" panose="020B0502040204020203" pitchFamily="34" charset="0"/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>
            <a:off x="1267525" y="3949959"/>
            <a:ext cx="305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566127" y="4266973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DB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1092139" y="4034800"/>
            <a:ext cx="579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latin typeface="Segoe UI Light" panose="020B0502040204020203" pitchFamily="34" charset="0"/>
              </a:rPr>
              <a:t>CDC</a:t>
            </a:r>
            <a:endParaRPr lang="en-US" sz="1600" i="1" dirty="0">
              <a:latin typeface="Segoe UI Light" panose="020B0502040204020203" pitchFamily="34" charset="0"/>
            </a:endParaRPr>
          </a:p>
        </p:txBody>
      </p:sp>
      <p:sp>
        <p:nvSpPr>
          <p:cNvPr id="49" name="Abgerundetes Rechteck 48"/>
          <p:cNvSpPr/>
          <p:nvPr/>
        </p:nvSpPr>
        <p:spPr>
          <a:xfrm>
            <a:off x="341995" y="2764958"/>
            <a:ext cx="795282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Appl.</a:t>
            </a: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1276201" y="3143103"/>
            <a:ext cx="3053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6795" y="2761456"/>
            <a:ext cx="2488852" cy="1860138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889" y="2277836"/>
            <a:ext cx="1080427" cy="122719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782130" y="1821556"/>
            <a:ext cx="1962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4AC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View Materialization</a:t>
            </a:r>
          </a:p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Standing Query</a:t>
            </a:r>
            <a:endParaRPr lang="en-US" sz="16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STREAMING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3073722" y="957539"/>
            <a:ext cx="274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4AC9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Dashboard</a:t>
            </a:r>
            <a:r>
              <a:rPr lang="en-US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/>
            </a:r>
            <a:br>
              <a:rPr lang="en-US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Many short queries</a:t>
            </a:r>
            <a:br>
              <a:rPr lang="en-US" sz="16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BATCH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4796961" y="1645911"/>
            <a:ext cx="1624736" cy="1168353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3361693" y="2414189"/>
            <a:ext cx="666851" cy="561425"/>
          </a:xfrm>
          <a:prstGeom prst="straightConnector1">
            <a:avLst/>
          </a:prstGeom>
          <a:ln w="9525">
            <a:solidFill>
              <a:schemeClr val="tx1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48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055405" y="1818481"/>
            <a:ext cx="3033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Segoe UI Light" panose="020B0502040204020203" pitchFamily="34" charset="0"/>
                <a:cs typeface="Segoe UI Semilight" panose="020B0402040204020203" pitchFamily="34" charset="0"/>
              </a:rPr>
              <a:t>Thank you!</a:t>
            </a:r>
            <a:endParaRPr lang="en-US" sz="4800" dirty="0"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 idx="4294967295"/>
          </p:nvPr>
        </p:nvSpPr>
        <p:spPr>
          <a:xfrm>
            <a:off x="742950" y="3814990"/>
            <a:ext cx="7480300" cy="6731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algn="ctr"/>
            <a:r>
              <a:rPr sz="4000" dirty="0"/>
              <a:t>15% </a:t>
            </a:r>
            <a:r>
              <a:rPr lang="de-DE" sz="4000" dirty="0" smtClean="0"/>
              <a:t>D</a:t>
            </a:r>
            <a:r>
              <a:rPr sz="4000" dirty="0" err="1" smtClean="0"/>
              <a:t>iscount</a:t>
            </a:r>
            <a:r>
              <a:rPr sz="4000" dirty="0" smtClean="0"/>
              <a:t> </a:t>
            </a:r>
            <a:r>
              <a:rPr lang="de-DE" sz="4000" dirty="0"/>
              <a:t>C</a:t>
            </a:r>
            <a:r>
              <a:rPr sz="4000" dirty="0" smtClean="0"/>
              <a:t>ode</a:t>
            </a:r>
            <a:r>
              <a:rPr sz="4000" dirty="0"/>
              <a:t>: </a:t>
            </a:r>
            <a:r>
              <a:rPr lang="de-DE" sz="4000" dirty="0" err="1"/>
              <a:t>QConFlink</a:t>
            </a:r>
            <a:endParaRPr sz="4000" dirty="0"/>
          </a:p>
        </p:txBody>
      </p:sp>
      <p:pic>
        <p:nvPicPr>
          <p:cNvPr id="71" name="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4267" y="473528"/>
            <a:ext cx="6957666" cy="31381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34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vs. Library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6" y="1695607"/>
            <a:ext cx="7938287" cy="223937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1612" y="4198028"/>
            <a:ext cx="354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Standing Processes / Endpoints,</a:t>
            </a:r>
          </a:p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Dynamic Control over Resources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94376" y="4073189"/>
            <a:ext cx="234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Long running application</a:t>
            </a:r>
          </a:p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under the control of your</a:t>
            </a:r>
          </a:p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container manager</a:t>
            </a:r>
            <a:endParaRPr lang="en-US" sz="16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Streams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9" y="1910444"/>
            <a:ext cx="8269831" cy="19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Apache Flink in a Nutshell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7" name="Gerade Verbindung mit Pfeil 56"/>
          <p:cNvCxnSpPr/>
          <p:nvPr/>
        </p:nvCxnSpPr>
        <p:spPr>
          <a:xfrm>
            <a:off x="5916586" y="3585754"/>
            <a:ext cx="755789" cy="11218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5939996" y="3283794"/>
            <a:ext cx="508906" cy="17189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5953319" y="3731242"/>
            <a:ext cx="586393" cy="26213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uppieren 60"/>
          <p:cNvGrpSpPr/>
          <p:nvPr/>
        </p:nvGrpSpPr>
        <p:grpSpPr>
          <a:xfrm>
            <a:off x="4581745" y="2590352"/>
            <a:ext cx="1208217" cy="551959"/>
            <a:chOff x="6585420" y="955488"/>
            <a:chExt cx="1940226" cy="1218111"/>
          </a:xfrm>
        </p:grpSpPr>
        <p:sp>
          <p:nvSpPr>
            <p:cNvPr id="62" name="Textfeld 61"/>
            <p:cNvSpPr txBox="1"/>
            <p:nvPr/>
          </p:nvSpPr>
          <p:spPr>
            <a:xfrm>
              <a:off x="6585420" y="955488"/>
              <a:ext cx="1940226" cy="611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Queries</a:t>
              </a:r>
            </a:p>
          </p:txBody>
        </p:sp>
        <p:grpSp>
          <p:nvGrpSpPr>
            <p:cNvPr id="63" name="Gruppieren 62"/>
            <p:cNvGrpSpPr/>
            <p:nvPr/>
          </p:nvGrpSpPr>
          <p:grpSpPr>
            <a:xfrm>
              <a:off x="7423789" y="1558699"/>
              <a:ext cx="278582" cy="614900"/>
              <a:chOff x="6163739" y="3249386"/>
              <a:chExt cx="278582" cy="514350"/>
            </a:xfrm>
          </p:grpSpPr>
          <p:sp>
            <p:nvSpPr>
              <p:cNvPr id="64" name="Freihandform 63"/>
              <p:cNvSpPr/>
              <p:nvPr/>
            </p:nvSpPr>
            <p:spPr>
              <a:xfrm>
                <a:off x="6163739" y="3249386"/>
                <a:ext cx="98268" cy="514350"/>
              </a:xfrm>
              <a:custGeom>
                <a:avLst/>
                <a:gdLst>
                  <a:gd name="connsiteX0" fmla="*/ 73775 w 98268"/>
                  <a:gd name="connsiteY0" fmla="*/ 0 h 514350"/>
                  <a:gd name="connsiteX1" fmla="*/ 296 w 98268"/>
                  <a:gd name="connsiteY1" fmla="*/ 261257 h 514350"/>
                  <a:gd name="connsiteX2" fmla="*/ 98268 w 98268"/>
                  <a:gd name="connsiteY2" fmla="*/ 51435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8268" h="514350">
                    <a:moveTo>
                      <a:pt x="73775" y="0"/>
                    </a:moveTo>
                    <a:cubicBezTo>
                      <a:pt x="34994" y="87766"/>
                      <a:pt x="-3786" y="175532"/>
                      <a:pt x="296" y="261257"/>
                    </a:cubicBezTo>
                    <a:cubicBezTo>
                      <a:pt x="4378" y="346982"/>
                      <a:pt x="51323" y="430666"/>
                      <a:pt x="98268" y="51435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ihandform 64"/>
              <p:cNvSpPr/>
              <p:nvPr/>
            </p:nvSpPr>
            <p:spPr>
              <a:xfrm>
                <a:off x="6359978" y="3257550"/>
                <a:ext cx="82343" cy="506186"/>
              </a:xfrm>
              <a:custGeom>
                <a:avLst/>
                <a:gdLst>
                  <a:gd name="connsiteX0" fmla="*/ 0 w 82343"/>
                  <a:gd name="connsiteY0" fmla="*/ 506186 h 506186"/>
                  <a:gd name="connsiteX1" fmla="*/ 81643 w 82343"/>
                  <a:gd name="connsiteY1" fmla="*/ 244929 h 506186"/>
                  <a:gd name="connsiteX2" fmla="*/ 32657 w 82343"/>
                  <a:gd name="connsiteY2" fmla="*/ 0 h 506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343" h="506186">
                    <a:moveTo>
                      <a:pt x="0" y="506186"/>
                    </a:moveTo>
                    <a:cubicBezTo>
                      <a:pt x="38100" y="417739"/>
                      <a:pt x="76200" y="329293"/>
                      <a:pt x="81643" y="244929"/>
                    </a:cubicBezTo>
                    <a:cubicBezTo>
                      <a:pt x="87086" y="160565"/>
                      <a:pt x="59871" y="80282"/>
                      <a:pt x="32657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66" name="Abgerundetes Rechteck 65"/>
          <p:cNvSpPr/>
          <p:nvPr/>
        </p:nvSpPr>
        <p:spPr>
          <a:xfrm>
            <a:off x="4582062" y="3266698"/>
            <a:ext cx="1209112" cy="8074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7245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200" dirty="0">
              <a:solidFill>
                <a:schemeClr val="tx1"/>
              </a:solidFill>
              <a:latin typeface="Segoe UI Light" panose="020B0502040204020203" pitchFamily="34" charset="0"/>
            </a:endParaRPr>
          </a:p>
        </p:txBody>
      </p:sp>
      <p:sp>
        <p:nvSpPr>
          <p:cNvPr id="74" name="Zylinder 73"/>
          <p:cNvSpPr/>
          <p:nvPr/>
        </p:nvSpPr>
        <p:spPr>
          <a:xfrm>
            <a:off x="5512658" y="3875108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Rechteck 74"/>
          <p:cNvSpPr/>
          <p:nvPr/>
        </p:nvSpPr>
        <p:spPr>
          <a:xfrm>
            <a:off x="6783777" y="3591632"/>
            <a:ext cx="908093" cy="351234"/>
          </a:xfrm>
          <a:prstGeom prst="rect">
            <a:avLst/>
          </a:prstGeom>
          <a:solidFill>
            <a:srgbClr val="F5A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6" name="Rechteck 75"/>
          <p:cNvSpPr/>
          <p:nvPr/>
        </p:nvSpPr>
        <p:spPr>
          <a:xfrm>
            <a:off x="7562752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7" name="Rechteck 76"/>
          <p:cNvSpPr/>
          <p:nvPr/>
        </p:nvSpPr>
        <p:spPr>
          <a:xfrm>
            <a:off x="7433674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8" name="Rechteck 77"/>
          <p:cNvSpPr/>
          <p:nvPr/>
        </p:nvSpPr>
        <p:spPr>
          <a:xfrm>
            <a:off x="7304595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9" name="Rechteck 78"/>
          <p:cNvSpPr/>
          <p:nvPr/>
        </p:nvSpPr>
        <p:spPr>
          <a:xfrm>
            <a:off x="7175517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0" name="Rechteck 79"/>
          <p:cNvSpPr/>
          <p:nvPr/>
        </p:nvSpPr>
        <p:spPr>
          <a:xfrm>
            <a:off x="7046438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1" name="Rechteck 80"/>
          <p:cNvSpPr/>
          <p:nvPr/>
        </p:nvSpPr>
        <p:spPr>
          <a:xfrm>
            <a:off x="6917360" y="3644317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3" name="Zylinder 82"/>
          <p:cNvSpPr/>
          <p:nvPr/>
        </p:nvSpPr>
        <p:spPr>
          <a:xfrm>
            <a:off x="6573216" y="2999662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84" name="Gruppieren 83"/>
          <p:cNvGrpSpPr/>
          <p:nvPr/>
        </p:nvGrpSpPr>
        <p:grpSpPr>
          <a:xfrm>
            <a:off x="6672375" y="4179078"/>
            <a:ext cx="1203073" cy="473863"/>
            <a:chOff x="697846" y="3697437"/>
            <a:chExt cx="2337684" cy="920760"/>
          </a:xfrm>
        </p:grpSpPr>
        <p:pic>
          <p:nvPicPr>
            <p:cNvPr id="85" name="Grafik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25" y="3791916"/>
              <a:ext cx="562890" cy="562890"/>
            </a:xfrm>
            <a:prstGeom prst="rect">
              <a:avLst/>
            </a:prstGeom>
          </p:spPr>
        </p:pic>
        <p:sp>
          <p:nvSpPr>
            <p:cNvPr id="86" name="Zylinder 85"/>
            <p:cNvSpPr/>
            <p:nvPr/>
          </p:nvSpPr>
          <p:spPr>
            <a:xfrm>
              <a:off x="1132435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7" name="Grafik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257" y="3791916"/>
              <a:ext cx="562890" cy="562890"/>
            </a:xfrm>
            <a:prstGeom prst="rect">
              <a:avLst/>
            </a:prstGeom>
          </p:spPr>
        </p:pic>
        <p:sp>
          <p:nvSpPr>
            <p:cNvPr id="88" name="Zylinder 87"/>
            <p:cNvSpPr/>
            <p:nvPr/>
          </p:nvSpPr>
          <p:spPr>
            <a:xfrm>
              <a:off x="1796567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89" name="Grafik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389" y="3791916"/>
              <a:ext cx="562890" cy="562890"/>
            </a:xfrm>
            <a:prstGeom prst="rect">
              <a:avLst/>
            </a:prstGeom>
          </p:spPr>
        </p:pic>
        <p:sp>
          <p:nvSpPr>
            <p:cNvPr id="90" name="Zylinder 89"/>
            <p:cNvSpPr/>
            <p:nvPr/>
          </p:nvSpPr>
          <p:spPr>
            <a:xfrm>
              <a:off x="2460699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Abgerundetes Rechteck 90"/>
            <p:cNvSpPr/>
            <p:nvPr/>
          </p:nvSpPr>
          <p:spPr>
            <a:xfrm>
              <a:off x="697846" y="3697437"/>
              <a:ext cx="2337684" cy="920760"/>
            </a:xfrm>
            <a:prstGeom prst="roundRect">
              <a:avLst/>
            </a:prstGeom>
            <a:noFill/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92" name="Zylinder 91"/>
          <p:cNvSpPr/>
          <p:nvPr/>
        </p:nvSpPr>
        <p:spPr>
          <a:xfrm>
            <a:off x="6727364" y="3131104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" name="Abgerundetes Rechteck 93"/>
          <p:cNvSpPr/>
          <p:nvPr/>
        </p:nvSpPr>
        <p:spPr>
          <a:xfrm>
            <a:off x="453412" y="2889332"/>
            <a:ext cx="1148077" cy="3819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Light" panose="020B0502040204020203" pitchFamily="34" charset="0"/>
              </a:rPr>
              <a:t>Applications</a:t>
            </a:r>
          </a:p>
        </p:txBody>
      </p:sp>
      <p:sp>
        <p:nvSpPr>
          <p:cNvPr id="95" name="Abgerundetes Rechteck 94"/>
          <p:cNvSpPr/>
          <p:nvPr/>
        </p:nvSpPr>
        <p:spPr>
          <a:xfrm>
            <a:off x="453412" y="3347003"/>
            <a:ext cx="1148077" cy="3819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Light" panose="020B0502040204020203" pitchFamily="34" charset="0"/>
              </a:rPr>
              <a:t>Devices</a:t>
            </a:r>
          </a:p>
        </p:txBody>
      </p:sp>
      <p:sp>
        <p:nvSpPr>
          <p:cNvPr id="96" name="Abgerundetes Rechteck 95"/>
          <p:cNvSpPr/>
          <p:nvPr/>
        </p:nvSpPr>
        <p:spPr>
          <a:xfrm>
            <a:off x="453412" y="3804674"/>
            <a:ext cx="1148077" cy="38193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Light" panose="020B0502040204020203" pitchFamily="34" charset="0"/>
              </a:rPr>
              <a:t>etc.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7188083" y="3141914"/>
            <a:ext cx="7136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Database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7748931" y="3648622"/>
            <a:ext cx="5822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Stream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7878572" y="4211345"/>
            <a:ext cx="86434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File / Object</a:t>
            </a:r>
            <a:br>
              <a:rPr lang="en-US" sz="1050" dirty="0">
                <a:latin typeface="Segoe UI Light" panose="020B0502040204020203" pitchFamily="34" charset="0"/>
              </a:rPr>
            </a:br>
            <a:r>
              <a:rPr lang="en-US" sz="1050" dirty="0">
                <a:latin typeface="Segoe UI Light" panose="020B0502040204020203" pitchFamily="34" charset="0"/>
              </a:rPr>
              <a:t>Storage</a:t>
            </a:r>
          </a:p>
        </p:txBody>
      </p:sp>
      <p:pic>
        <p:nvPicPr>
          <p:cNvPr id="106" name="Picture 76" descr="flink2_200_color_black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692" y="3339567"/>
            <a:ext cx="916320" cy="471904"/>
          </a:xfrm>
          <a:prstGeom prst="rect">
            <a:avLst/>
          </a:prstGeom>
        </p:spPr>
      </p:pic>
      <p:sp>
        <p:nvSpPr>
          <p:cNvPr id="109" name="Rectangle 4"/>
          <p:cNvSpPr/>
          <p:nvPr/>
        </p:nvSpPr>
        <p:spPr>
          <a:xfrm>
            <a:off x="604164" y="1026907"/>
            <a:ext cx="7935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Stateful</a:t>
            </a:r>
            <a:r>
              <a:rPr lang="en-US" sz="2000" b="1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 computations over streams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real-time and historic</a:t>
            </a:r>
            <a:b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</a:b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fast, scalable, fault tolerant, in-memory,</a:t>
            </a:r>
            <a:b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</a:b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event time, 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cs typeface="Avenir Next Regular"/>
              </a:rPr>
              <a:t>large state, 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exactly-once</a:t>
            </a:r>
            <a:endParaRPr lang="en-US" sz="1050" dirty="0">
              <a:latin typeface="Segoe UI Light" panose="020B0502040204020203" pitchFamily="34" charset="0"/>
              <a:cs typeface="Avenir Next Regular"/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2878883" y="2807948"/>
            <a:ext cx="908093" cy="351234"/>
          </a:xfrm>
          <a:prstGeom prst="rect">
            <a:avLst/>
          </a:prstGeom>
          <a:solidFill>
            <a:srgbClr val="F5A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1" name="Rechteck 110"/>
          <p:cNvSpPr/>
          <p:nvPr/>
        </p:nvSpPr>
        <p:spPr>
          <a:xfrm>
            <a:off x="3657858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Rechteck 111"/>
          <p:cNvSpPr/>
          <p:nvPr/>
        </p:nvSpPr>
        <p:spPr>
          <a:xfrm>
            <a:off x="3528780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3" name="Rechteck 112"/>
          <p:cNvSpPr/>
          <p:nvPr/>
        </p:nvSpPr>
        <p:spPr>
          <a:xfrm>
            <a:off x="3399701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4" name="Rechteck 113"/>
          <p:cNvSpPr/>
          <p:nvPr/>
        </p:nvSpPr>
        <p:spPr>
          <a:xfrm>
            <a:off x="3270623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5" name="Rechteck 114"/>
          <p:cNvSpPr/>
          <p:nvPr/>
        </p:nvSpPr>
        <p:spPr>
          <a:xfrm>
            <a:off x="3141544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6" name="Rechteck 115"/>
          <p:cNvSpPr/>
          <p:nvPr/>
        </p:nvSpPr>
        <p:spPr>
          <a:xfrm>
            <a:off x="3012466" y="2860633"/>
            <a:ext cx="70247" cy="2458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7" name="Zylinder 116"/>
          <p:cNvSpPr/>
          <p:nvPr/>
        </p:nvSpPr>
        <p:spPr>
          <a:xfrm>
            <a:off x="3062771" y="3324400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18" name="Gruppieren 117"/>
          <p:cNvGrpSpPr/>
          <p:nvPr/>
        </p:nvGrpSpPr>
        <p:grpSpPr>
          <a:xfrm>
            <a:off x="2767481" y="3995642"/>
            <a:ext cx="1203073" cy="473863"/>
            <a:chOff x="697846" y="3697437"/>
            <a:chExt cx="2337684" cy="920760"/>
          </a:xfrm>
        </p:grpSpPr>
        <p:pic>
          <p:nvPicPr>
            <p:cNvPr id="119" name="Grafik 1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125" y="3791916"/>
              <a:ext cx="562890" cy="562890"/>
            </a:xfrm>
            <a:prstGeom prst="rect">
              <a:avLst/>
            </a:prstGeom>
          </p:spPr>
        </p:pic>
        <p:sp>
          <p:nvSpPr>
            <p:cNvPr id="120" name="Zylinder 119"/>
            <p:cNvSpPr/>
            <p:nvPr/>
          </p:nvSpPr>
          <p:spPr>
            <a:xfrm>
              <a:off x="1132435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21" name="Grafik 1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257" y="3791916"/>
              <a:ext cx="562890" cy="562890"/>
            </a:xfrm>
            <a:prstGeom prst="rect">
              <a:avLst/>
            </a:prstGeom>
          </p:spPr>
        </p:pic>
        <p:sp>
          <p:nvSpPr>
            <p:cNvPr id="122" name="Zylinder 121"/>
            <p:cNvSpPr/>
            <p:nvPr/>
          </p:nvSpPr>
          <p:spPr>
            <a:xfrm>
              <a:off x="1796567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123" name="Grafik 1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8389" y="3791916"/>
              <a:ext cx="562890" cy="562890"/>
            </a:xfrm>
            <a:prstGeom prst="rect">
              <a:avLst/>
            </a:prstGeom>
          </p:spPr>
        </p:pic>
        <p:sp>
          <p:nvSpPr>
            <p:cNvPr id="124" name="Zylinder 123"/>
            <p:cNvSpPr/>
            <p:nvPr/>
          </p:nvSpPr>
          <p:spPr>
            <a:xfrm>
              <a:off x="2460699" y="4155780"/>
              <a:ext cx="353006" cy="312018"/>
            </a:xfrm>
            <a:prstGeom prst="can">
              <a:avLst/>
            </a:prstGeom>
            <a:solidFill>
              <a:srgbClr val="F5A030"/>
            </a:solidFill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5" name="Abgerundetes Rechteck 124"/>
            <p:cNvSpPr/>
            <p:nvPr/>
          </p:nvSpPr>
          <p:spPr>
            <a:xfrm>
              <a:off x="697846" y="3697437"/>
              <a:ext cx="2337684" cy="920760"/>
            </a:xfrm>
            <a:prstGeom prst="roundRect">
              <a:avLst/>
            </a:prstGeom>
            <a:noFill/>
            <a:ln w="12700">
              <a:solidFill>
                <a:srgbClr val="935F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26" name="Zylinder 125"/>
          <p:cNvSpPr/>
          <p:nvPr/>
        </p:nvSpPr>
        <p:spPr>
          <a:xfrm>
            <a:off x="3216919" y="3455842"/>
            <a:ext cx="447157" cy="373543"/>
          </a:xfrm>
          <a:prstGeom prst="can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9" name="Textfeld 128"/>
          <p:cNvSpPr txBox="1"/>
          <p:nvPr/>
        </p:nvSpPr>
        <p:spPr>
          <a:xfrm>
            <a:off x="2015611" y="3829384"/>
            <a:ext cx="6030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Historic</a:t>
            </a:r>
            <a:br>
              <a:rPr lang="en-US" sz="1050" dirty="0">
                <a:latin typeface="Segoe UI Light" panose="020B0502040204020203" pitchFamily="34" charset="0"/>
              </a:rPr>
            </a:br>
            <a:r>
              <a:rPr lang="en-US" sz="1050" dirty="0">
                <a:latin typeface="Segoe UI Light" panose="020B0502040204020203" pitchFamily="34" charset="0"/>
              </a:rPr>
              <a:t>Data</a:t>
            </a:r>
          </a:p>
        </p:txBody>
      </p:sp>
      <p:sp>
        <p:nvSpPr>
          <p:cNvPr id="131" name="Geschweifte Klammer rechts 130"/>
          <p:cNvSpPr/>
          <p:nvPr/>
        </p:nvSpPr>
        <p:spPr>
          <a:xfrm rot="10800000">
            <a:off x="2543279" y="2799666"/>
            <a:ext cx="136127" cy="467033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2" name="Geschweifte Klammer rechts 131"/>
          <p:cNvSpPr/>
          <p:nvPr/>
        </p:nvSpPr>
        <p:spPr>
          <a:xfrm rot="10800000">
            <a:off x="2547431" y="3330798"/>
            <a:ext cx="136127" cy="1280652"/>
          </a:xfrm>
          <a:prstGeom prst="righ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3" name="Textfeld 132"/>
          <p:cNvSpPr txBox="1"/>
          <p:nvPr/>
        </p:nvSpPr>
        <p:spPr>
          <a:xfrm>
            <a:off x="1891077" y="2896703"/>
            <a:ext cx="6351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latin typeface="Segoe UI Light" panose="020B0502040204020203" pitchFamily="34" charset="0"/>
              </a:rPr>
              <a:t>Streams</a:t>
            </a:r>
          </a:p>
        </p:txBody>
      </p:sp>
      <p:cxnSp>
        <p:nvCxnSpPr>
          <p:cNvPr id="134" name="Gerade Verbindung mit Pfeil 133"/>
          <p:cNvCxnSpPr/>
          <p:nvPr/>
        </p:nvCxnSpPr>
        <p:spPr>
          <a:xfrm>
            <a:off x="3825724" y="3585753"/>
            <a:ext cx="692556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134"/>
          <p:cNvCxnSpPr/>
          <p:nvPr/>
        </p:nvCxnSpPr>
        <p:spPr>
          <a:xfrm>
            <a:off x="3951729" y="3199129"/>
            <a:ext cx="553744" cy="252899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/>
          <p:nvPr/>
        </p:nvCxnSpPr>
        <p:spPr>
          <a:xfrm flipV="1">
            <a:off x="3983112" y="3731241"/>
            <a:ext cx="526136" cy="26440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Pfeil nach rechts 138"/>
          <p:cNvSpPr/>
          <p:nvPr/>
        </p:nvSpPr>
        <p:spPr>
          <a:xfrm>
            <a:off x="1754917" y="3335610"/>
            <a:ext cx="430178" cy="42933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bgerundetes Rechteck 139"/>
          <p:cNvSpPr/>
          <p:nvPr/>
        </p:nvSpPr>
        <p:spPr>
          <a:xfrm>
            <a:off x="6369569" y="2493334"/>
            <a:ext cx="725853" cy="421149"/>
          </a:xfrm>
          <a:prstGeom prst="roundRect">
            <a:avLst/>
          </a:prstGeom>
          <a:solidFill>
            <a:srgbClr val="F5A030"/>
          </a:solidFill>
          <a:ln w="12700">
            <a:solidFill>
              <a:srgbClr val="935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Segoe UI Light" panose="020B0502040204020203" pitchFamily="34" charset="0"/>
              </a:rPr>
              <a:t>Application</a:t>
            </a:r>
          </a:p>
        </p:txBody>
      </p:sp>
      <p:cxnSp>
        <p:nvCxnSpPr>
          <p:cNvPr id="141" name="Gerade Verbindung mit Pfeil 140"/>
          <p:cNvCxnSpPr/>
          <p:nvPr/>
        </p:nvCxnSpPr>
        <p:spPr>
          <a:xfrm flipV="1">
            <a:off x="5886149" y="2988168"/>
            <a:ext cx="442743" cy="295628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flink_squirrel_10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956" y="603849"/>
            <a:ext cx="1120089" cy="11200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62512" y="2833441"/>
            <a:ext cx="2296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4AC91"/>
                </a:solidFill>
                <a:latin typeface="Segoe UI Light" panose="020B0502040204020203" pitchFamily="34" charset="0"/>
              </a:rPr>
              <a:t>Event Streams</a:t>
            </a:r>
            <a:endParaRPr lang="en-US" sz="2800" dirty="0">
              <a:solidFill>
                <a:srgbClr val="34AC91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095966" y="2838551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4AC91"/>
                </a:solidFill>
                <a:latin typeface="Segoe UI Light" panose="020B0502040204020203" pitchFamily="34" charset="0"/>
              </a:rPr>
              <a:t>State</a:t>
            </a:r>
            <a:endParaRPr lang="en-US" sz="2800" dirty="0">
              <a:solidFill>
                <a:srgbClr val="34AC9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05577" y="2838551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4AC91"/>
                </a:solidFill>
                <a:latin typeface="Segoe UI Light" panose="020B0502040204020203" pitchFamily="34" charset="0"/>
              </a:rPr>
              <a:t>(Event) Time</a:t>
            </a:r>
            <a:endParaRPr lang="en-US" sz="2800" dirty="0">
              <a:solidFill>
                <a:srgbClr val="34AC91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021260" y="2835032"/>
            <a:ext cx="171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4AC91"/>
                </a:solidFill>
                <a:latin typeface="Segoe UI Light" panose="020B0502040204020203" pitchFamily="34" charset="0"/>
              </a:rPr>
              <a:t>Snapshots</a:t>
            </a:r>
            <a:endParaRPr lang="en-US" sz="2800" dirty="0">
              <a:solidFill>
                <a:srgbClr val="34AC9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93367" y="2121320"/>
            <a:ext cx="3357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Segoe UI Light" panose="020B0502040204020203" pitchFamily="34" charset="0"/>
              </a:rPr>
              <a:t>The Core Building Blocks</a:t>
            </a:r>
            <a:endParaRPr lang="en-US" sz="2400" dirty="0">
              <a:latin typeface="Segoe UI Light" panose="020B0502040204020203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69926" y="3747487"/>
            <a:ext cx="1334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real-time and</a:t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en-US" sz="1600" dirty="0" smtClean="0">
                <a:latin typeface="Segoe UI Light" panose="020B0502040204020203" pitchFamily="34" charset="0"/>
              </a:rPr>
              <a:t>hindsight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79560" y="3747488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complex</a:t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en-US" sz="1600" dirty="0" smtClean="0">
                <a:latin typeface="Segoe UI Light" panose="020B0502040204020203" pitchFamily="34" charset="0"/>
              </a:rPr>
              <a:t>business logic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61050" y="3624375"/>
            <a:ext cx="1668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consistency with</a:t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en-US" sz="1600" dirty="0" smtClean="0">
                <a:latin typeface="Segoe UI Light" panose="020B0502040204020203" pitchFamily="34" charset="0"/>
              </a:rPr>
              <a:t>out-of-order data</a:t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en-US" sz="1600" dirty="0" smtClean="0">
                <a:latin typeface="Segoe UI Light" panose="020B0502040204020203" pitchFamily="34" charset="0"/>
              </a:rPr>
              <a:t>and late data</a:t>
            </a:r>
            <a:endParaRPr lang="en-US" sz="1600" dirty="0">
              <a:latin typeface="Segoe UI Light" panose="020B0502040204020203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276398" y="3631895"/>
            <a:ext cx="1198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Segoe UI Light" panose="020B0502040204020203" pitchFamily="34" charset="0"/>
              </a:rPr>
              <a:t>forking /</a:t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en-US" sz="1600" dirty="0" smtClean="0">
                <a:latin typeface="Segoe UI Light" panose="020B0502040204020203" pitchFamily="34" charset="0"/>
              </a:rPr>
              <a:t>versioning /</a:t>
            </a:r>
            <a:br>
              <a:rPr lang="en-US" sz="1600" dirty="0" smtClean="0">
                <a:latin typeface="Segoe UI Light" panose="020B0502040204020203" pitchFamily="34" charset="0"/>
              </a:rPr>
            </a:br>
            <a:r>
              <a:rPr lang="en-US" sz="1600" dirty="0" smtClean="0">
                <a:latin typeface="Segoe UI Light" panose="020B0502040204020203" pitchFamily="34" charset="0"/>
              </a:rPr>
              <a:t>time-travel</a:t>
            </a:r>
            <a:endParaRPr lang="en-US" sz="1600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Powerful Abstractions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2022" y="3497454"/>
            <a:ext cx="3537847" cy="430948"/>
          </a:xfrm>
          <a:prstGeom prst="rect">
            <a:avLst/>
          </a:prstGeom>
          <a:solidFill>
            <a:srgbClr val="E4EAF4"/>
          </a:solidFill>
          <a:ln w="19050">
            <a:solidFill>
              <a:srgbClr val="898C9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Process Function </a:t>
            </a:r>
            <a:r>
              <a:rPr lang="en-US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(events, state, time)</a:t>
            </a:r>
          </a:p>
        </p:txBody>
      </p:sp>
      <p:sp>
        <p:nvSpPr>
          <p:cNvPr id="6" name="Rechteck 5"/>
          <p:cNvSpPr/>
          <p:nvPr/>
        </p:nvSpPr>
        <p:spPr>
          <a:xfrm>
            <a:off x="2512021" y="2827926"/>
            <a:ext cx="3537848" cy="430948"/>
          </a:xfrm>
          <a:prstGeom prst="rect">
            <a:avLst/>
          </a:prstGeom>
          <a:solidFill>
            <a:srgbClr val="F5A030"/>
          </a:solidFill>
          <a:ln w="19050">
            <a:solidFill>
              <a:srgbClr val="935F1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DataStream API </a:t>
            </a:r>
            <a:r>
              <a:rPr lang="en-US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(streams, windows)</a:t>
            </a:r>
          </a:p>
        </p:txBody>
      </p:sp>
      <p:sp>
        <p:nvSpPr>
          <p:cNvPr id="7" name="Rechteck 6"/>
          <p:cNvSpPr/>
          <p:nvPr/>
        </p:nvSpPr>
        <p:spPr>
          <a:xfrm>
            <a:off x="2512023" y="2189096"/>
            <a:ext cx="3537848" cy="430948"/>
          </a:xfrm>
          <a:prstGeom prst="rect">
            <a:avLst/>
          </a:prstGeom>
          <a:solidFill>
            <a:srgbClr val="BE73F1"/>
          </a:solidFill>
          <a:ln w="19050">
            <a:solidFill>
              <a:srgbClr val="72459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Stream SQL / Tables </a:t>
            </a:r>
            <a:r>
              <a:rPr lang="en-US" sz="16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(dynamic tables)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50695" y="2795872"/>
            <a:ext cx="1833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Segoe UI Light" panose="020B0502040204020203" pitchFamily="34" charset="0"/>
              </a:rPr>
              <a:t>Stream- &amp; Batch Data Processing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37497" y="2002072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Segoe UI Light" panose="020B0502040204020203" pitchFamily="34" charset="0"/>
              </a:rPr>
              <a:t>High-level</a:t>
            </a:r>
            <a:br>
              <a:rPr lang="en-US" sz="1600" dirty="0">
                <a:latin typeface="Segoe UI Light" panose="020B0502040204020203" pitchFamily="34" charset="0"/>
              </a:rPr>
            </a:br>
            <a:r>
              <a:rPr lang="en-US" sz="1600" dirty="0">
                <a:latin typeface="Segoe UI Light" panose="020B0502040204020203" pitchFamily="34" charset="0"/>
              </a:rPr>
              <a:t>Analytics API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36884" y="3564435"/>
            <a:ext cx="2047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>
                <a:latin typeface="Segoe UI Light" panose="020B0502040204020203" pitchFamily="34" charset="0"/>
              </a:rPr>
              <a:t>Stateful</a:t>
            </a:r>
            <a:r>
              <a:rPr lang="en-US" sz="1600" dirty="0">
                <a:latin typeface="Segoe UI Light" panose="020B0502040204020203" pitchFamily="34" charset="0"/>
              </a:rPr>
              <a:t> Event-</a:t>
            </a:r>
            <a:br>
              <a:rPr lang="en-US" sz="1600" dirty="0">
                <a:latin typeface="Segoe UI Light" panose="020B0502040204020203" pitchFamily="34" charset="0"/>
              </a:rPr>
            </a:br>
            <a:r>
              <a:rPr lang="en-US" sz="1600" dirty="0">
                <a:latin typeface="Segoe UI Light" panose="020B0502040204020203" pitchFamily="34" charset="0"/>
              </a:rPr>
              <a:t>Driven Applications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6" r="16850"/>
          <a:stretch/>
        </p:blipFill>
        <p:spPr>
          <a:xfrm>
            <a:off x="5436973" y="1425882"/>
            <a:ext cx="3479663" cy="46887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6771502" y="2683953"/>
            <a:ext cx="2205678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stats = stream</a:t>
            </a:r>
          </a:p>
          <a:p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9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keyBy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900" b="1" dirty="0">
                <a:solidFill>
                  <a:srgbClr val="AF48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"sensor"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9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timeWindow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Time.seconds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(5))</a:t>
            </a:r>
          </a:p>
          <a:p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9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((a, b) -&gt; </a:t>
            </a:r>
            <a:r>
              <a:rPr lang="en-US" sz="900" dirty="0" err="1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a.add</a:t>
            </a:r>
            <a:r>
              <a:rPr lang="en-US" sz="9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(b))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073198" y="4060088"/>
            <a:ext cx="3167534" cy="98102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57132" numCol="1" anchor="ctr" anchorCtr="0" compatLnSpc="1">
            <a:prstTxWarp prst="textNoShape">
              <a:avLst/>
            </a:prstTxWarp>
            <a:spAutoFit/>
          </a:bodyPr>
          <a:lstStyle/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processElement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(event: 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MyEvent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ctx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6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Context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, out: </a:t>
            </a:r>
            <a:r>
              <a:rPr lang="en-US" altLang="en-US" sz="6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Collector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[Result]) = {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// work with event and state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(event, </a:t>
            </a:r>
            <a:r>
              <a:rPr lang="en-US" altLang="en-US" sz="6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.value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) match { … }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out.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collect</a:t>
            </a:r>
            <a:r>
              <a:rPr lang="en-US" altLang="en-US" sz="6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(…)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emit events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60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r>
              <a:rPr lang="en-US" altLang="en-US" sz="6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(…)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modify state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600" b="1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schedule a timer callback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ctx.timerService.register</a:t>
            </a:r>
            <a:r>
              <a:rPr lang="en-US" altLang="en-US" sz="600" u="sng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EventTime</a:t>
            </a:r>
            <a:r>
              <a:rPr lang="en-US" altLang="en-US" sz="600" dirty="0" err="1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Timer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en-US" sz="600" dirty="0" err="1">
                <a:latin typeface="Consolas" panose="020B0609020204030204" pitchFamily="49" charset="0"/>
                <a:cs typeface="Consolas" panose="020B0609020204030204" pitchFamily="49" charset="0"/>
              </a:rPr>
              <a:t>event.timestamp</a:t>
            </a: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 + 500)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1" name="Right Arrow 40"/>
          <p:cNvSpPr/>
          <p:nvPr/>
        </p:nvSpPr>
        <p:spPr>
          <a:xfrm rot="18674067">
            <a:off x="6275077" y="1896137"/>
            <a:ext cx="231674" cy="3656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22" name="Right Arrow 40"/>
          <p:cNvSpPr/>
          <p:nvPr/>
        </p:nvSpPr>
        <p:spPr>
          <a:xfrm>
            <a:off x="6368134" y="2828732"/>
            <a:ext cx="231674" cy="3656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23" name="Right Arrow 40"/>
          <p:cNvSpPr/>
          <p:nvPr/>
        </p:nvSpPr>
        <p:spPr>
          <a:xfrm rot="1800000">
            <a:off x="6272472" y="3687560"/>
            <a:ext cx="231674" cy="365637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Segoe UI Light" panose="020B0502040204020203" pitchFamily="34" charset="0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228182" y="997133"/>
            <a:ext cx="454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Layered </a:t>
            </a: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abstractions to</a:t>
            </a:r>
            <a:b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</a:b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+mj-ea"/>
                <a:cs typeface="Avenir Next Regular"/>
              </a:rPr>
              <a:t>navigate simple to complex use cases</a:t>
            </a:r>
            <a:endParaRPr lang="en-US" sz="1050" dirty="0">
              <a:latin typeface="Segoe UI Light" panose="020B0502040204020203" pitchFamily="34" charset="0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398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DataStream API</a:t>
            </a:r>
            <a:endParaRPr lang="en-US" sz="2800" i="1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D84-2227-C144-B485-A8CA33CE42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084464" y="1273380"/>
            <a:ext cx="5870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Geschweifte Klammer rechts 41"/>
          <p:cNvSpPr/>
          <p:nvPr/>
        </p:nvSpPr>
        <p:spPr>
          <a:xfrm>
            <a:off x="6783286" y="1181060"/>
            <a:ext cx="180379" cy="338617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Geschweifte Klammer rechts 42"/>
          <p:cNvSpPr/>
          <p:nvPr/>
        </p:nvSpPr>
        <p:spPr>
          <a:xfrm>
            <a:off x="6783286" y="1683969"/>
            <a:ext cx="180379" cy="258644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eschweifte Klammer rechts 43"/>
          <p:cNvSpPr/>
          <p:nvPr/>
        </p:nvSpPr>
        <p:spPr>
          <a:xfrm>
            <a:off x="6778554" y="2030049"/>
            <a:ext cx="180379" cy="747326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Geschweifte Klammer rechts 44"/>
          <p:cNvSpPr/>
          <p:nvPr/>
        </p:nvSpPr>
        <p:spPr>
          <a:xfrm>
            <a:off x="6778554" y="2878808"/>
            <a:ext cx="180379" cy="256633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7084464" y="1683969"/>
            <a:ext cx="10711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Transformation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7084464" y="2288296"/>
            <a:ext cx="174919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Windowed Transformation 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084464" y="2891708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9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Sink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365896" y="1196449"/>
            <a:ext cx="6516597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lines: </a:t>
            </a:r>
            <a:r>
              <a:rPr lang="en-US" sz="12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DataStream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[String] = </a:t>
            </a:r>
            <a:r>
              <a:rPr lang="en-US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env.</a:t>
            </a:r>
            <a:r>
              <a:rPr lang="en-US" sz="1200" dirty="0" err="1" smtClean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addSource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FlinkKafkaConsumer011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(…))</a:t>
            </a:r>
          </a:p>
          <a:p>
            <a:endParaRPr lang="en-US" sz="12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events: </a:t>
            </a:r>
            <a:r>
              <a:rPr lang="en-US" sz="1200" dirty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DataStream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[Event] </a:t>
            </a:r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lines.</a:t>
            </a:r>
            <a:r>
              <a:rPr lang="en-US" sz="1200" dirty="0" err="1" smtClean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map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((line) =&gt; </a:t>
            </a:r>
            <a:r>
              <a:rPr lang="en-US" sz="1200" i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parse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(line))</a:t>
            </a:r>
            <a:endParaRPr lang="en-US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200" dirty="0" smtClean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b="1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stats: </a:t>
            </a:r>
            <a:r>
              <a:rPr lang="en-US" sz="1200" dirty="0" smtClean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DataStream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[Statistic] = stream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1200" dirty="0" err="1" smtClean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keyBy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 smtClean="0">
                <a:solidFill>
                  <a:srgbClr val="AF48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"sensor"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200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.</a:t>
            </a:r>
            <a:r>
              <a:rPr lang="en-US" sz="1200" dirty="0" err="1" smtClean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timeWindow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Time.seconds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(5))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.</a:t>
            </a:r>
            <a:r>
              <a:rPr lang="en-US" sz="1200" dirty="0" smtClean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sum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MyAggregationFunction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</a:p>
          <a:p>
            <a:endParaRPr lang="en-US" sz="1200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stats.</a:t>
            </a:r>
            <a:r>
              <a:rPr lang="en-US" sz="1200" dirty="0" err="1" smtClean="0">
                <a:solidFill>
                  <a:srgbClr val="2DA07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addSink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200" b="1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RollingSink</a:t>
            </a:r>
            <a:r>
              <a:rPr lang="en-US" sz="1200" dirty="0" smtClean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(path))</a:t>
            </a:r>
          </a:p>
        </p:txBody>
      </p:sp>
      <p:sp>
        <p:nvSpPr>
          <p:cNvPr id="65" name="Pfeil nach unten 64"/>
          <p:cNvSpPr/>
          <p:nvPr/>
        </p:nvSpPr>
        <p:spPr>
          <a:xfrm>
            <a:off x="3919207" y="3016027"/>
            <a:ext cx="471191" cy="225720"/>
          </a:xfrm>
          <a:prstGeom prst="down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Geschweifte Klammer rechts 65"/>
          <p:cNvSpPr/>
          <p:nvPr/>
        </p:nvSpPr>
        <p:spPr>
          <a:xfrm>
            <a:off x="6778554" y="3365645"/>
            <a:ext cx="185111" cy="1572225"/>
          </a:xfrm>
          <a:prstGeom prst="rightBrac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7084464" y="398103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9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Streaming</a:t>
            </a:r>
            <a:br>
              <a:rPr lang="en-US" sz="9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9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Dataflow</a:t>
            </a:r>
            <a:endParaRPr lang="en-US" sz="105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891373" y="3604454"/>
            <a:ext cx="5101213" cy="693796"/>
            <a:chOff x="891373" y="3653882"/>
            <a:chExt cx="5718239" cy="777715"/>
          </a:xfrm>
        </p:grpSpPr>
        <p:sp>
          <p:nvSpPr>
            <p:cNvPr id="68" name="Ellipse 67"/>
            <p:cNvSpPr/>
            <p:nvPr/>
          </p:nvSpPr>
          <p:spPr>
            <a:xfrm>
              <a:off x="5835987" y="3653882"/>
              <a:ext cx="773625" cy="773625"/>
            </a:xfrm>
            <a:prstGeom prst="ellipse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75" name="Gruppieren 74"/>
            <p:cNvGrpSpPr/>
            <p:nvPr/>
          </p:nvGrpSpPr>
          <p:grpSpPr>
            <a:xfrm>
              <a:off x="891373" y="3653882"/>
              <a:ext cx="4109241" cy="773625"/>
              <a:chOff x="1361249" y="1898389"/>
              <a:chExt cx="4109241" cy="773625"/>
            </a:xfrm>
          </p:grpSpPr>
          <p:sp>
            <p:nvSpPr>
              <p:cNvPr id="76" name="Ellipse 75"/>
              <p:cNvSpPr/>
              <p:nvPr/>
            </p:nvSpPr>
            <p:spPr>
              <a:xfrm>
                <a:off x="1361249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3030257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8" name="Pfeil nach rechts 77"/>
              <p:cNvSpPr/>
              <p:nvPr/>
            </p:nvSpPr>
            <p:spPr>
              <a:xfrm>
                <a:off x="2228053" y="2183232"/>
                <a:ext cx="709023" cy="203939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79" name="Pfeil nach rechts 78"/>
              <p:cNvSpPr/>
              <p:nvPr/>
            </p:nvSpPr>
            <p:spPr>
              <a:xfrm>
                <a:off x="3895619" y="2183232"/>
                <a:ext cx="709023" cy="203939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4696865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81" name="Gruppieren 80"/>
            <p:cNvGrpSpPr/>
            <p:nvPr/>
          </p:nvGrpSpPr>
          <p:grpSpPr>
            <a:xfrm>
              <a:off x="891373" y="3657972"/>
              <a:ext cx="4109241" cy="773625"/>
              <a:chOff x="1361249" y="1898389"/>
              <a:chExt cx="4109241" cy="773625"/>
            </a:xfrm>
          </p:grpSpPr>
          <p:sp>
            <p:nvSpPr>
              <p:cNvPr id="82" name="Ellipse 81"/>
              <p:cNvSpPr/>
              <p:nvPr/>
            </p:nvSpPr>
            <p:spPr>
              <a:xfrm>
                <a:off x="1361249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3030257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4" name="Pfeil nach rechts 83"/>
              <p:cNvSpPr/>
              <p:nvPr/>
            </p:nvSpPr>
            <p:spPr>
              <a:xfrm>
                <a:off x="2228053" y="2183232"/>
                <a:ext cx="709023" cy="203939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5" name="Pfeil nach rechts 84"/>
              <p:cNvSpPr/>
              <p:nvPr/>
            </p:nvSpPr>
            <p:spPr>
              <a:xfrm>
                <a:off x="3895619" y="2183232"/>
                <a:ext cx="709023" cy="203939"/>
              </a:xfrm>
              <a:prstGeom prst="rightArrow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4696865" y="1898389"/>
                <a:ext cx="773625" cy="773625"/>
              </a:xfrm>
              <a:prstGeom prst="ellipse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87" name="Pfeil nach rechts 86"/>
            <p:cNvSpPr/>
            <p:nvPr/>
          </p:nvSpPr>
          <p:spPr>
            <a:xfrm>
              <a:off x="5066564" y="3942815"/>
              <a:ext cx="709023" cy="203939"/>
            </a:xfrm>
            <a:prstGeom prst="rightArrow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8" name="Textfeld 87"/>
          <p:cNvSpPr txBox="1"/>
          <p:nvPr/>
        </p:nvSpPr>
        <p:spPr>
          <a:xfrm>
            <a:off x="810694" y="4402546"/>
            <a:ext cx="84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Source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2144887" y="4402546"/>
            <a:ext cx="1136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Transform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96" name="Textfeld 95"/>
          <p:cNvSpPr txBox="1"/>
          <p:nvPr/>
        </p:nvSpPr>
        <p:spPr>
          <a:xfrm>
            <a:off x="3355703" y="4307829"/>
            <a:ext cx="182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Window</a:t>
            </a:r>
            <a:br>
              <a:rPr lang="en-US" dirty="0" smtClean="0">
                <a:latin typeface="Segoe UI Light" panose="020B0502040204020203" pitchFamily="34" charset="0"/>
              </a:rPr>
            </a:br>
            <a:r>
              <a:rPr lang="en-US" dirty="0" smtClean="0">
                <a:latin typeface="Segoe UI Light" panose="020B0502040204020203" pitchFamily="34" charset="0"/>
              </a:rPr>
              <a:t>(state read/write)</a:t>
            </a:r>
            <a:endParaRPr lang="en-US" dirty="0">
              <a:latin typeface="Segoe UI Light" panose="020B0502040204020203" pitchFamily="34" charset="0"/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5360414" y="4402546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Segoe UI Light" panose="020B0502040204020203" pitchFamily="34" charset="0"/>
              </a:rPr>
              <a:t>Sink</a:t>
            </a: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Bildschirmpräsentation (16:9)</PresentationFormat>
  <Paragraphs>398</Paragraphs>
  <Slides>48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64" baseType="lpstr">
      <vt:lpstr>Arial Unicode MS</vt:lpstr>
      <vt:lpstr>Arial</vt:lpstr>
      <vt:lpstr>Avenir Next Demi Bold</vt:lpstr>
      <vt:lpstr>Avenir Next Regular</vt:lpstr>
      <vt:lpstr>Calibri</vt:lpstr>
      <vt:lpstr>Consolas</vt:lpstr>
      <vt:lpstr>Helvetica</vt:lpstr>
      <vt:lpstr>Helvetica Light</vt:lpstr>
      <vt:lpstr>Helvetica Neue Light</vt:lpstr>
      <vt:lpstr>Helvetica Neue Medium</vt:lpstr>
      <vt:lpstr>Segoe UI</vt:lpstr>
      <vt:lpstr>Segoe UI Light</vt:lpstr>
      <vt:lpstr>Segoe UI Semilight</vt:lpstr>
      <vt:lpstr>Verdana</vt:lpstr>
      <vt:lpstr>Wingdings</vt:lpstr>
      <vt:lpstr>1_Office Theme</vt:lpstr>
      <vt:lpstr>Apache Flink and Stateful Stream Processing</vt:lpstr>
      <vt:lpstr>PowerPoint-Präsentation</vt:lpstr>
      <vt:lpstr>PowerPoint-Präsentation</vt:lpstr>
      <vt:lpstr>What is Apache Flink?</vt:lpstr>
      <vt:lpstr>Everything Streams</vt:lpstr>
      <vt:lpstr>Apache Flink in a Nutshell</vt:lpstr>
      <vt:lpstr>PowerPoint-Präsentation</vt:lpstr>
      <vt:lpstr>Powerful Abstractions</vt:lpstr>
      <vt:lpstr>DataStream API</vt:lpstr>
      <vt:lpstr>Low Level: Process Function</vt:lpstr>
      <vt:lpstr>High Level: SQL (ANSI)</vt:lpstr>
      <vt:lpstr>Flink in Practice</vt:lpstr>
      <vt:lpstr>PowerPoint-Präsentation</vt:lpstr>
      <vt:lpstr>Stateful Event &amp; Stream Processing</vt:lpstr>
      <vt:lpstr>Stateful Event &amp; Stream Processing</vt:lpstr>
      <vt:lpstr>Stateful Event &amp; Stream Processing</vt:lpstr>
      <vt:lpstr>Event Sourcing + Memory Image</vt:lpstr>
      <vt:lpstr>Event Sourcing + Memory Image</vt:lpstr>
      <vt:lpstr>Stateful Event &amp; Stream Processing</vt:lpstr>
      <vt:lpstr>Localized State Recovery (Flink 1.5)</vt:lpstr>
      <vt:lpstr>PowerPoint-Präsentation</vt:lpstr>
      <vt:lpstr>Creating periodic Snapshots</vt:lpstr>
      <vt:lpstr>Replay from Savepoints to Drill Down</vt:lpstr>
      <vt:lpstr>Pause / Resume style execution</vt:lpstr>
      <vt:lpstr>Pause / Resume style execution</vt:lpstr>
      <vt:lpstr>PowerPoint-Präsentation</vt:lpstr>
      <vt:lpstr>PowerPoint-Präsentation</vt:lpstr>
      <vt:lpstr>PowerPoint-Präsentation</vt:lpstr>
      <vt:lpstr>What changes faster? Data or Query?</vt:lpstr>
      <vt:lpstr>What changes faster? Data or Query?</vt:lpstr>
      <vt:lpstr>Abstraction/APIs and Runtime</vt:lpstr>
      <vt:lpstr>Samentics/APIs: Everything Streams</vt:lpstr>
      <vt:lpstr>What changes faster? Data or Query?</vt:lpstr>
      <vt:lpstr>Latency vs. Completeness (in Tyler's words)</vt:lpstr>
      <vt:lpstr>Latency vs. Completeness (in my words)</vt:lpstr>
      <vt:lpstr>Latency versus Completeness</vt:lpstr>
      <vt:lpstr>What changes faster? Data or Query?</vt:lpstr>
      <vt:lpstr>On the Runtime Side?</vt:lpstr>
      <vt:lpstr>Streaming Runtime</vt:lpstr>
      <vt:lpstr>Batch Runtime</vt:lpstr>
      <vt:lpstr>Ordered and unordered reads</vt:lpstr>
      <vt:lpstr>What is Flink's take here?</vt:lpstr>
      <vt:lpstr>Streams and Storage</vt:lpstr>
      <vt:lpstr>SQL Semantics: Streaming = Batch</vt:lpstr>
      <vt:lpstr>Streaming SQL and Batch SQL</vt:lpstr>
      <vt:lpstr>PowerPoint-Präsentation</vt:lpstr>
      <vt:lpstr>15% Discount Code: QConFlink</vt:lpstr>
      <vt:lpstr>Framework vs. Library</vt:lpstr>
    </vt:vector>
  </TitlesOfParts>
  <Company>data Artisans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 Ewen</dc:creator>
  <cp:lastModifiedBy>Stephan</cp:lastModifiedBy>
  <cp:revision>762</cp:revision>
  <dcterms:created xsi:type="dcterms:W3CDTF">2016-03-29T17:37:25Z</dcterms:created>
  <dcterms:modified xsi:type="dcterms:W3CDTF">2018-03-05T11:55:34Z</dcterms:modified>
</cp:coreProperties>
</file>