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110"/>
  </p:notesMasterIdLst>
  <p:handoutMasterIdLst>
    <p:handoutMasterId r:id="rId111"/>
  </p:handoutMasterIdLst>
  <p:sldIdLst>
    <p:sldId id="274" r:id="rId2"/>
    <p:sldId id="277" r:id="rId3"/>
    <p:sldId id="276" r:id="rId4"/>
    <p:sldId id="280" r:id="rId5"/>
    <p:sldId id="291" r:id="rId6"/>
    <p:sldId id="298" r:id="rId7"/>
    <p:sldId id="299" r:id="rId8"/>
    <p:sldId id="300" r:id="rId9"/>
    <p:sldId id="301" r:id="rId10"/>
    <p:sldId id="296" r:id="rId11"/>
    <p:sldId id="304" r:id="rId12"/>
    <p:sldId id="303" r:id="rId13"/>
    <p:sldId id="305" r:id="rId14"/>
    <p:sldId id="306" r:id="rId15"/>
    <p:sldId id="308" r:id="rId16"/>
    <p:sldId id="426" r:id="rId17"/>
    <p:sldId id="424" r:id="rId18"/>
    <p:sldId id="425" r:id="rId19"/>
    <p:sldId id="427" r:id="rId20"/>
    <p:sldId id="310" r:id="rId21"/>
    <p:sldId id="309" r:id="rId22"/>
    <p:sldId id="331" r:id="rId23"/>
    <p:sldId id="327" r:id="rId24"/>
    <p:sldId id="311" r:id="rId25"/>
    <p:sldId id="313" r:id="rId26"/>
    <p:sldId id="315" r:id="rId27"/>
    <p:sldId id="316" r:id="rId28"/>
    <p:sldId id="317" r:id="rId29"/>
    <p:sldId id="318" r:id="rId30"/>
    <p:sldId id="325" r:id="rId31"/>
    <p:sldId id="320" r:id="rId32"/>
    <p:sldId id="326" r:id="rId33"/>
    <p:sldId id="332" r:id="rId34"/>
    <p:sldId id="333" r:id="rId35"/>
    <p:sldId id="335" r:id="rId36"/>
    <p:sldId id="337" r:id="rId37"/>
    <p:sldId id="338" r:id="rId38"/>
    <p:sldId id="388" r:id="rId39"/>
    <p:sldId id="389" r:id="rId40"/>
    <p:sldId id="339" r:id="rId41"/>
    <p:sldId id="340" r:id="rId42"/>
    <p:sldId id="342" r:id="rId43"/>
    <p:sldId id="347" r:id="rId44"/>
    <p:sldId id="346" r:id="rId45"/>
    <p:sldId id="343" r:id="rId46"/>
    <p:sldId id="344" r:id="rId47"/>
    <p:sldId id="341" r:id="rId48"/>
    <p:sldId id="348" r:id="rId49"/>
    <p:sldId id="349" r:id="rId50"/>
    <p:sldId id="350" r:id="rId51"/>
    <p:sldId id="351" r:id="rId52"/>
    <p:sldId id="352" r:id="rId53"/>
    <p:sldId id="353" r:id="rId54"/>
    <p:sldId id="354" r:id="rId55"/>
    <p:sldId id="355" r:id="rId56"/>
    <p:sldId id="356" r:id="rId57"/>
    <p:sldId id="357" r:id="rId58"/>
    <p:sldId id="358" r:id="rId59"/>
    <p:sldId id="359" r:id="rId60"/>
    <p:sldId id="360" r:id="rId61"/>
    <p:sldId id="361" r:id="rId62"/>
    <p:sldId id="382" r:id="rId63"/>
    <p:sldId id="383" r:id="rId64"/>
    <p:sldId id="384" r:id="rId65"/>
    <p:sldId id="365" r:id="rId66"/>
    <p:sldId id="366" r:id="rId67"/>
    <p:sldId id="367" r:id="rId68"/>
    <p:sldId id="368" r:id="rId69"/>
    <p:sldId id="369" r:id="rId70"/>
    <p:sldId id="370" r:id="rId71"/>
    <p:sldId id="371" r:id="rId72"/>
    <p:sldId id="372" r:id="rId73"/>
    <p:sldId id="373" r:id="rId74"/>
    <p:sldId id="374" r:id="rId75"/>
    <p:sldId id="375" r:id="rId76"/>
    <p:sldId id="376" r:id="rId77"/>
    <p:sldId id="377" r:id="rId78"/>
    <p:sldId id="378" r:id="rId79"/>
    <p:sldId id="379" r:id="rId80"/>
    <p:sldId id="380" r:id="rId81"/>
    <p:sldId id="381" r:id="rId82"/>
    <p:sldId id="386" r:id="rId83"/>
    <p:sldId id="399" r:id="rId84"/>
    <p:sldId id="391" r:id="rId85"/>
    <p:sldId id="392" r:id="rId86"/>
    <p:sldId id="393" r:id="rId87"/>
    <p:sldId id="394" r:id="rId88"/>
    <p:sldId id="395" r:id="rId89"/>
    <p:sldId id="396" r:id="rId90"/>
    <p:sldId id="397" r:id="rId91"/>
    <p:sldId id="400" r:id="rId92"/>
    <p:sldId id="401" r:id="rId93"/>
    <p:sldId id="402" r:id="rId94"/>
    <p:sldId id="403" r:id="rId95"/>
    <p:sldId id="404" r:id="rId96"/>
    <p:sldId id="405" r:id="rId97"/>
    <p:sldId id="406" r:id="rId98"/>
    <p:sldId id="429" r:id="rId99"/>
    <p:sldId id="408" r:id="rId100"/>
    <p:sldId id="428" r:id="rId101"/>
    <p:sldId id="409" r:id="rId102"/>
    <p:sldId id="415" r:id="rId103"/>
    <p:sldId id="417" r:id="rId104"/>
    <p:sldId id="410" r:id="rId105"/>
    <p:sldId id="418" r:id="rId106"/>
    <p:sldId id="423" r:id="rId107"/>
    <p:sldId id="295" r:id="rId108"/>
    <p:sldId id="286" r:id="rId109"/>
  </p:sldIdLst>
  <p:sldSz cx="6858000" cy="51435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395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594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79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5989" algn="l" defTabSz="457200" rtl="0" eaLnBrk="1" latinLnBrk="0" hangingPunct="1"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186" algn="l" defTabSz="457200" rtl="0" eaLnBrk="1" latinLnBrk="0" hangingPunct="1"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385" algn="l" defTabSz="457200" rtl="0" eaLnBrk="1" latinLnBrk="0" hangingPunct="1"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580" algn="l" defTabSz="457200" rtl="0" eaLnBrk="1" latinLnBrk="0" hangingPunct="1"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2BC00"/>
    <a:srgbClr val="D03238"/>
    <a:srgbClr val="191919"/>
    <a:srgbClr val="FF8F12"/>
    <a:srgbClr val="00A8E1"/>
    <a:srgbClr val="555555"/>
    <a:srgbClr val="277CA5"/>
    <a:srgbClr val="3E89CD"/>
    <a:srgbClr val="277CA6"/>
    <a:srgbClr val="2D8B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3" autoAdjust="0"/>
    <p:restoredTop sz="67619" autoAdjust="0"/>
  </p:normalViewPr>
  <p:slideViewPr>
    <p:cSldViewPr snapToGrid="0">
      <p:cViewPr>
        <p:scale>
          <a:sx n="185" d="100"/>
          <a:sy n="185" d="100"/>
        </p:scale>
        <p:origin x="-80" y="-80"/>
      </p:cViewPr>
      <p:guideLst>
        <p:guide orient="horz" pos="1620"/>
        <p:guide pos="2160"/>
      </p:guideLst>
    </p:cSldViewPr>
  </p:slideViewPr>
  <p:notesTextViewPr>
    <p:cViewPr>
      <p:scale>
        <a:sx n="120" d="100"/>
        <a:sy n="120" d="100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notesMaster" Target="notesMasters/notesMaster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handoutMaster" Target="handoutMasters/handoutMaster1.xml"/><Relationship Id="rId112" Type="http://schemas.openxmlformats.org/officeDocument/2006/relationships/printerSettings" Target="printerSettings/printerSettings1.bin"/><Relationship Id="rId113" Type="http://schemas.openxmlformats.org/officeDocument/2006/relationships/presProps" Target="presProps.xml"/><Relationship Id="rId114" Type="http://schemas.openxmlformats.org/officeDocument/2006/relationships/viewProps" Target="viewProps.xml"/><Relationship Id="rId115" Type="http://schemas.openxmlformats.org/officeDocument/2006/relationships/theme" Target="theme/theme1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0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idx="1"/>
          </p:nvPr>
        </p:nvSpPr>
        <p:spPr>
          <a:xfrm>
            <a:off x="3756025" y="149225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4C106A6-5697-4244-8AE1-3E2FF8DBE9E8}" type="datetime1">
              <a:rPr lang="en-US"/>
              <a:pPr>
                <a:defRPr/>
              </a:pPr>
              <a:t>04/03/15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223838" y="8685213"/>
            <a:ext cx="36957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5840413" y="8685213"/>
            <a:ext cx="88741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F638CF8-0703-0743-99F8-8142BE425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64" y="109469"/>
            <a:ext cx="2791219" cy="69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418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9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56025" y="149225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3D2242-16B8-BA44-8D1A-F5AC50E9CDA3}" type="datetime1">
              <a:rPr lang="en-US"/>
              <a:pPr>
                <a:defRPr/>
              </a:pPr>
              <a:t>04/03/15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9963" y="4776788"/>
            <a:ext cx="4908550" cy="3732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23838" y="8685213"/>
            <a:ext cx="36957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40413" y="8685213"/>
            <a:ext cx="88741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986B956-CD16-7142-AA34-CD99E17C6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900113"/>
            <a:ext cx="4895850" cy="3671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4" y="109469"/>
            <a:ext cx="2791219" cy="69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17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Arial" pitchFamily="34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Arial" pitchFamily="34" charset="0"/>
      </a:defRPr>
    </a:lvl2pPr>
    <a:lvl3pPr marL="1142995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Arial" pitchFamily="34" charset="0"/>
      </a:defRPr>
    </a:lvl3pPr>
    <a:lvl4pPr marL="1600191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Arial" pitchFamily="34" charset="0"/>
      </a:defRPr>
    </a:lvl4pPr>
    <a:lvl5pPr marL="205739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Arial" pitchFamily="34" charset="0"/>
      </a:defRPr>
    </a:lvl5pPr>
    <a:lvl6pPr marL="2285989" algn="l" defTabSz="9143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86" algn="l" defTabSz="9143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85" algn="l" defTabSz="9143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80" algn="l" defTabSz="9143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86B956-CD16-7142-AA34-CD99E17C677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74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86B956-CD16-7142-AA34-CD99E17C6772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33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86B956-CD16-7142-AA34-CD99E17C6772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33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86B956-CD16-7142-AA34-CD99E17C6772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33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86B956-CD16-7142-AA34-CD99E17C6772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33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maintaining</a:t>
            </a:r>
            <a:r>
              <a:rPr lang="en-US" baseline="0"/>
              <a:t> customer instances with Dynatrace inside.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86B956-CD16-7142-AA34-CD99E17C6772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33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creating persistent</a:t>
            </a:r>
            <a:r>
              <a:rPr lang="en-US" baseline="0"/>
              <a:t> volumes that we attach to EC2 instances.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86B956-CD16-7142-AA34-CD99E17C6772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33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“Database as a Service”: for storing Dynatrace time-series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86B956-CD16-7142-AA34-CD99E17C6772}" type="slidenum">
              <a:rPr lang="en-US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333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</a:t>
            </a:r>
            <a:r>
              <a:rPr lang="en-US" baseline="0"/>
              <a:t> attaching a static IP to an EC2 instance.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86B956-CD16-7142-AA34-CD99E17C6772}" type="slidenum">
              <a:rPr lang="en-US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333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attaching a domain name to an</a:t>
            </a:r>
            <a:r>
              <a:rPr lang="en-US" baseline="0"/>
              <a:t> EC2 instance.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86B956-CD16-7142-AA34-CD99E17C6772}" type="slidenum">
              <a:rPr lang="en-US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333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storing configuration</a:t>
            </a:r>
            <a:r>
              <a:rPr lang="en-US" baseline="0"/>
              <a:t> and backup data.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86B956-CD16-7142-AA34-CD99E17C6772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33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a traditional integration</a:t>
            </a:r>
            <a:r>
              <a:rPr lang="en-US" baseline="0"/>
              <a:t> of Dynatrace looks like ...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86B956-CD16-7142-AA34-CD99E17C6772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746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Service Monitoring and Alerting.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86B956-CD16-7142-AA34-CD99E17C6772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333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86B956-CD16-7142-AA34-CD99E17C6772}" type="slidenum">
              <a:rPr lang="en-US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30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86B956-CD16-7142-AA34-CD99E17C6772}" type="slidenum">
              <a:rPr lang="en-US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333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86B956-CD16-7142-AA34-CD99E17C6772}" type="slidenum">
              <a:rPr lang="en-US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333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86B956-CD16-7142-AA34-CD99E17C6772}" type="slidenum">
              <a:rPr lang="en-US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333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86B956-CD16-7142-AA34-CD99E17C6772}" type="slidenum">
              <a:rPr lang="en-US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333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86B956-CD16-7142-AA34-CD99E17C6772}" type="slidenum">
              <a:rPr lang="en-US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333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86B956-CD16-7142-AA34-CD99E17C6772}" type="slidenum">
              <a:rPr lang="en-US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333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86B956-CD16-7142-AA34-CD99E17C6772}" type="slidenum">
              <a:rPr lang="en-US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333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86B956-CD16-7142-AA34-CD99E17C6772}" type="slidenum">
              <a:rPr lang="en-US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33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Dynatrace Collector allows our Agents</a:t>
            </a:r>
            <a:r>
              <a:rPr lang="en-US" baseline="0"/>
              <a:t> to be as light-weight as possible (the extra load induced by the agents into the application is reduced to an absolute minimum): agents relay metrics to the collector which secures and compresses data. This allows us to capture 100% of the transactions even in large scale applications.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86B956-CD16-7142-AA34-CD99E17C6772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92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86B956-CD16-7142-AA34-CD99E17C6772}" type="slidenum">
              <a:rPr lang="en-US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333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Code refactoring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86B956-CD16-7142-AA34-CD99E17C6772}" type="slidenum">
              <a:rPr lang="en-US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333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D49B-AEBA-4640-BE8A-08AA58847CCC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373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D49B-AEBA-4640-BE8A-08AA58847CCC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6246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US" b="0"/>
              <a:t>Anyone</a:t>
            </a:r>
            <a:r>
              <a:rPr lang="en-US" b="0" baseline="0"/>
              <a:t> from developer or sysadmin to IT management should be able to learn, use and understand it.</a:t>
            </a:r>
          </a:p>
          <a:p>
            <a:pPr marL="171450" indent="-171450">
              <a:buFontTx/>
              <a:buChar char="-"/>
            </a:pPr>
            <a:r>
              <a:rPr lang="en-US" b="0" baseline="0"/>
              <a:t>Low learning curve, create automation projects quickly</a:t>
            </a:r>
          </a:p>
          <a:p>
            <a:pPr marL="171450" indent="-171450">
              <a:buFontTx/>
              <a:buChar char="-"/>
            </a:pPr>
            <a:r>
              <a:rPr lang="en-US" b="0" baseline="0"/>
              <a:t>Extensive modules library </a:t>
            </a:r>
            <a:endParaRPr lang="en-US" b="0"/>
          </a:p>
          <a:p>
            <a:endParaRPr lang="en-US" b="1"/>
          </a:p>
          <a:p>
            <a:r>
              <a:rPr lang="en-US" b="1"/>
              <a:t>Clarity</a:t>
            </a:r>
            <a:r>
              <a:rPr lang="en-US"/>
              <a:t>: anyone, whether developer, sysadmin</a:t>
            </a:r>
            <a:r>
              <a:rPr lang="en-US" baseline="0"/>
              <a:t> or IT manager,</a:t>
            </a:r>
            <a:r>
              <a:rPr lang="en-US"/>
              <a:t> should be learn</a:t>
            </a:r>
            <a:r>
              <a:rPr lang="en-US" baseline="0"/>
              <a:t>, use and understand</a:t>
            </a:r>
            <a:endParaRPr lang="en-US"/>
          </a:p>
          <a:p>
            <a:r>
              <a:rPr lang="en-US" b="1"/>
              <a:t>Speed</a:t>
            </a:r>
            <a:r>
              <a:rPr lang="en-US"/>
              <a:t>: low learning curve, create prototypes quickly</a:t>
            </a:r>
          </a:p>
          <a:p>
            <a:r>
              <a:rPr lang="en-US" b="1"/>
              <a:t>Power</a:t>
            </a:r>
            <a:r>
              <a:rPr lang="en-US"/>
              <a:t>: extensive (and</a:t>
            </a:r>
            <a:r>
              <a:rPr lang="en-US" baseline="0"/>
              <a:t> extensible) modules library as automation toolbox, no custom scripting - “batteries included”</a:t>
            </a:r>
          </a:p>
          <a:p>
            <a:r>
              <a:rPr lang="en-US" b="1" baseline="0"/>
              <a:t>Efficiency</a:t>
            </a:r>
            <a:r>
              <a:rPr lang="en-US" baseline="0"/>
              <a:t>: agentless: no extra software (dependencies) to manage and maintain on managed hosts, lightweight; connects via SSH on Linux or WinRM + Powershell on Windows</a:t>
            </a:r>
          </a:p>
          <a:p>
            <a:r>
              <a:rPr lang="en-US" b="1" baseline="0"/>
              <a:t>Security</a:t>
            </a:r>
            <a:r>
              <a:rPr lang="en-US" baseline="0"/>
              <a:t>: agentless: nothing leftover and no daemon processes running on managed hosts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D49B-AEBA-4640-BE8A-08AA58847CCC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647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D49B-AEBA-4640-BE8A-08AA58847CCC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6246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D49B-AEBA-4640-BE8A-08AA58847CCC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6246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D49B-AEBA-4640-BE8A-08AA58847CCC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6246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/>
              <a:buNone/>
            </a:pPr>
            <a:r>
              <a:rPr lang="en-US"/>
              <a:t>Manage</a:t>
            </a:r>
            <a:r>
              <a:rPr lang="en-US" baseline="0"/>
              <a:t> complex multi-tier deployments in a controlled fashion: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/>
              <a:t>Deploy the database before deploying web servers and enabling new web server code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/>
              <a:t>Configure the database with the web servers IP addresses so they can connect to it</a:t>
            </a:r>
          </a:p>
          <a:p>
            <a:pPr marL="228600" marR="0" indent="-228600" algn="l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/>
              <a:t>Add the web servers to a load balancing pool</a:t>
            </a:r>
          </a:p>
          <a:p>
            <a:pPr marL="228600" indent="-228600">
              <a:buFont typeface="+mj-lt"/>
              <a:buAutoNum type="arabicPeriod"/>
            </a:pPr>
            <a:r>
              <a:rPr lang="en-US"/>
              <a:t>Add the servers</a:t>
            </a:r>
            <a:r>
              <a:rPr lang="en-US" baseline="0"/>
              <a:t> to a pool of monitored hosts</a:t>
            </a:r>
          </a:p>
          <a:p>
            <a:pPr marL="0" indent="0">
              <a:buFont typeface="+mj-lt"/>
              <a:buNone/>
            </a:pPr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D49B-AEBA-4640-BE8A-08AA58847CCC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373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/>
              <a:buNone/>
            </a:pPr>
            <a:r>
              <a:rPr lang="en-US"/>
              <a:t>Manage</a:t>
            </a:r>
            <a:r>
              <a:rPr lang="en-US" baseline="0"/>
              <a:t> complex multi-tier deployments in a controlled fashion: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/>
              <a:t>Deploy the database before deploying web servers and enabling new web server code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/>
              <a:t>Configure the database with the web servers IP addresses so they can connect to it</a:t>
            </a:r>
          </a:p>
          <a:p>
            <a:pPr marL="228600" marR="0" indent="-228600" algn="l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/>
              <a:t>Add the web servers to a load balancing pool</a:t>
            </a:r>
          </a:p>
          <a:p>
            <a:pPr marL="228600" indent="-228600">
              <a:buFont typeface="+mj-lt"/>
              <a:buAutoNum type="arabicPeriod"/>
            </a:pPr>
            <a:r>
              <a:rPr lang="en-US"/>
              <a:t>Add the servers</a:t>
            </a:r>
            <a:r>
              <a:rPr lang="en-US" baseline="0"/>
              <a:t> to a pool of monitored hosts</a:t>
            </a:r>
          </a:p>
          <a:p>
            <a:pPr marL="0" indent="0">
              <a:buFont typeface="+mj-lt"/>
              <a:buNone/>
            </a:pPr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D49B-AEBA-4640-BE8A-08AA58847CCC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37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Dynatrace Server</a:t>
            </a:r>
            <a:r>
              <a:rPr lang="en-US" baseline="0"/>
              <a:t> receives data from its collectors and prepares the data for real-time analysis, charting and trending.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86B956-CD16-7142-AA34-CD99E17C6772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951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/>
              <a:buNone/>
            </a:pPr>
            <a:r>
              <a:rPr lang="en-US"/>
              <a:t>Manage</a:t>
            </a:r>
            <a:r>
              <a:rPr lang="en-US" baseline="0"/>
              <a:t> complex multi-tier deployments in a controlled fashion: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/>
              <a:t>Deploy the database before deploying web servers and enabling new web server code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/>
              <a:t>Configure the database with the web servers IP addresses so they can connect to it</a:t>
            </a:r>
          </a:p>
          <a:p>
            <a:pPr marL="228600" marR="0" indent="-228600" algn="l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/>
              <a:t>Add the web servers to a load balancing pool</a:t>
            </a:r>
          </a:p>
          <a:p>
            <a:pPr marL="228600" indent="-228600">
              <a:buFont typeface="+mj-lt"/>
              <a:buAutoNum type="arabicPeriod"/>
            </a:pPr>
            <a:r>
              <a:rPr lang="en-US"/>
              <a:t>Add the servers</a:t>
            </a:r>
            <a:r>
              <a:rPr lang="en-US" baseline="0"/>
              <a:t> to a pool of monitored hosts</a:t>
            </a:r>
          </a:p>
          <a:p>
            <a:pPr marL="0" indent="0">
              <a:buFont typeface="+mj-lt"/>
              <a:buNone/>
            </a:pPr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D49B-AEBA-4640-BE8A-08AA58847CCC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373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/>
              <a:buNone/>
            </a:pPr>
            <a:r>
              <a:rPr lang="en-US"/>
              <a:t>Manage</a:t>
            </a:r>
            <a:r>
              <a:rPr lang="en-US" baseline="0"/>
              <a:t> complex multi-tier deployments in a controlled fashion: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/>
              <a:t>Deploy the database before deploying web servers and enabling new web server code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/>
              <a:t>Configure the database with the web servers IP addresses so they can connect to it</a:t>
            </a:r>
          </a:p>
          <a:p>
            <a:pPr marL="228600" marR="0" indent="-228600" algn="l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/>
              <a:t>Add the web servers to a load balancing pool</a:t>
            </a:r>
          </a:p>
          <a:p>
            <a:pPr marL="228600" indent="-228600">
              <a:buFont typeface="+mj-lt"/>
              <a:buAutoNum type="arabicPeriod"/>
            </a:pPr>
            <a:r>
              <a:rPr lang="en-US"/>
              <a:t>Add the servers</a:t>
            </a:r>
            <a:r>
              <a:rPr lang="en-US" baseline="0"/>
              <a:t> to a pool of monitored hosts</a:t>
            </a:r>
          </a:p>
          <a:p>
            <a:pPr marL="0" indent="0">
              <a:buFont typeface="+mj-lt"/>
              <a:buNone/>
            </a:pPr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D49B-AEBA-4640-BE8A-08AA58847CCC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373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+mj-lt"/>
              <a:buNone/>
            </a:pPr>
            <a:r>
              <a:rPr lang="en-US"/>
              <a:t>Suppose that later on we want to update our web</a:t>
            </a:r>
            <a:r>
              <a:rPr lang="en-US" baseline="0"/>
              <a:t> </a:t>
            </a:r>
            <a:r>
              <a:rPr lang="en-US"/>
              <a:t>servers:</a:t>
            </a:r>
          </a:p>
          <a:p>
            <a:pPr marL="228600" indent="-228600">
              <a:buFont typeface="+mj-lt"/>
              <a:buAutoNum type="arabicPeriod"/>
            </a:pPr>
            <a:r>
              <a:rPr lang="en-US"/>
              <a:t>Take a web server node out of monitoring and load</a:t>
            </a:r>
            <a:r>
              <a:rPr lang="en-US" baseline="0"/>
              <a:t> balancing pools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/>
              <a:t>Update the web server code, adapt the database schema and run smoke tests</a:t>
            </a:r>
          </a:p>
          <a:p>
            <a:pPr marL="228600" indent="-228600">
              <a:buFont typeface="+mj-lt"/>
              <a:buAutoNum type="arabicPeriod"/>
            </a:pPr>
            <a:r>
              <a:rPr lang="en-US"/>
              <a:t>Reintegrate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D49B-AEBA-4640-BE8A-08AA58847CCC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373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+mj-lt"/>
              <a:buNone/>
            </a:pPr>
            <a:r>
              <a:rPr lang="en-US"/>
              <a:t>Suppose that later on we want to update our web</a:t>
            </a:r>
            <a:r>
              <a:rPr lang="en-US" baseline="0"/>
              <a:t> </a:t>
            </a:r>
            <a:r>
              <a:rPr lang="en-US"/>
              <a:t>servers:</a:t>
            </a:r>
          </a:p>
          <a:p>
            <a:pPr marL="228600" indent="-228600">
              <a:buFont typeface="+mj-lt"/>
              <a:buAutoNum type="arabicPeriod"/>
            </a:pPr>
            <a:r>
              <a:rPr lang="en-US"/>
              <a:t>Take a web server node out of monitoring and load</a:t>
            </a:r>
            <a:r>
              <a:rPr lang="en-US" baseline="0"/>
              <a:t> balancing pools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/>
              <a:t>Update the web server code, adapt the database schema and run smoke tests</a:t>
            </a:r>
          </a:p>
          <a:p>
            <a:pPr marL="228600" indent="-228600">
              <a:buFont typeface="+mj-lt"/>
              <a:buAutoNum type="arabicPeriod"/>
            </a:pPr>
            <a:r>
              <a:rPr lang="en-US"/>
              <a:t>Reintegrate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D49B-AEBA-4640-BE8A-08AA58847CCC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373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+mj-lt"/>
              <a:buNone/>
            </a:pPr>
            <a:r>
              <a:rPr lang="en-US"/>
              <a:t>Suppose that later on we want to update our web</a:t>
            </a:r>
            <a:r>
              <a:rPr lang="en-US" baseline="0"/>
              <a:t> </a:t>
            </a:r>
            <a:r>
              <a:rPr lang="en-US"/>
              <a:t>servers:</a:t>
            </a:r>
          </a:p>
          <a:p>
            <a:pPr marL="228600" indent="-228600">
              <a:buFont typeface="+mj-lt"/>
              <a:buAutoNum type="arabicPeriod"/>
            </a:pPr>
            <a:r>
              <a:rPr lang="en-US"/>
              <a:t>Take a web server node out of monitoring and load</a:t>
            </a:r>
            <a:r>
              <a:rPr lang="en-US" baseline="0"/>
              <a:t> balancing pools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/>
              <a:t>Update the web server code, adapt the database schema and run smoke tests</a:t>
            </a:r>
          </a:p>
          <a:p>
            <a:pPr marL="228600" indent="-228600">
              <a:buFont typeface="+mj-lt"/>
              <a:buAutoNum type="arabicPeriod"/>
            </a:pPr>
            <a:r>
              <a:rPr lang="en-US"/>
              <a:t>Reintegrate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D49B-AEBA-4640-BE8A-08AA58847CCC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373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/>
              <a:buNone/>
            </a:pPr>
            <a:r>
              <a:rPr lang="en-US"/>
              <a:t>Ansible Cloud</a:t>
            </a:r>
            <a:r>
              <a:rPr lang="en-US" baseline="0"/>
              <a:t> Modules for Amazon include modules to manage: instances in the EC2, AMIs, Auto Scaling Groups (ASGs), Elastic Ips (EIPs), Elastic Load Balancers (ELBs), Key Pairs, Security Groups, Elastic Block Storage (EBS) Volumes, Route53, RDS, etc.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D49B-AEBA-4640-BE8A-08AA58847CCC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373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/>
              <a:buNone/>
            </a:pPr>
            <a:r>
              <a:rPr lang="en-US"/>
              <a:t>Ansible Cloud</a:t>
            </a:r>
            <a:r>
              <a:rPr lang="en-US" baseline="0"/>
              <a:t> Modules for Amazon include modules to manage: instances in the EC2, AMIs, Auto Scaling Groups (ASGs), Elastic Ips (EIPs), Elastic Load Balancers (ELBs), Key Pairs, Security Groups, Elastic Block Storage (EBS) Volumes, Route53, RDS, etc.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D49B-AEBA-4640-BE8A-08AA58847CCC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3735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D49B-AEBA-4640-BE8A-08AA58847CCC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3735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D49B-AEBA-4640-BE8A-08AA58847CCC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373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D49B-AEBA-4640-BE8A-08AA58847CCC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37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Dynatrace Client is your window</a:t>
            </a:r>
            <a:r>
              <a:rPr lang="en-US" baseline="0"/>
              <a:t> to Dynatrace data for creating dashboards and configuration.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86B956-CD16-7142-AA34-CD99E17C6772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2904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D49B-AEBA-4640-BE8A-08AA58847CCC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373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D49B-AEBA-4640-BE8A-08AA58847CCC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54624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D49B-AEBA-4640-BE8A-08AA58847CCC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3735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D49B-AEBA-4640-BE8A-08AA58847CCC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3735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D49B-AEBA-4640-BE8A-08AA58847CCC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3735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D49B-AEBA-4640-BE8A-08AA58847CCC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3735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D49B-AEBA-4640-BE8A-08AA58847CCC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54624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D49B-AEBA-4640-BE8A-08AA58847CCC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3735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D49B-AEBA-4640-BE8A-08AA58847CCC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3735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D49B-AEBA-4640-BE8A-08AA58847CCC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37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86B956-CD16-7142-AA34-CD99E17C6772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6878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AD49B-AEBA-4640-BE8A-08AA58847CCC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54624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86B956-CD16-7142-AA34-CD99E17C6772}" type="slidenum">
              <a:rPr lang="en-US"/>
              <a:pPr>
                <a:defRPr/>
              </a:pPr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3337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86B956-CD16-7142-AA34-CD99E17C6772}" type="slidenum">
              <a:rPr lang="en-US"/>
              <a:pPr>
                <a:defRPr/>
              </a:pPr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3337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86B956-CD16-7142-AA34-CD99E17C6772}" type="slidenum">
              <a:rPr lang="en-US"/>
              <a:pPr>
                <a:defRPr/>
              </a:pPr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3337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86B956-CD16-7142-AA34-CD99E17C6772}" type="slidenum">
              <a:rPr lang="en-US"/>
              <a:pPr>
                <a:defRPr/>
              </a:pPr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3337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86B956-CD16-7142-AA34-CD99E17C6772}" type="slidenum">
              <a:rPr lang="en-US"/>
              <a:pPr>
                <a:defRPr/>
              </a:pPr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3337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86B956-CD16-7142-AA34-CD99E17C6772}" type="slidenum">
              <a:rPr lang="en-US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3337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86B956-CD16-7142-AA34-CD99E17C6772}" type="slidenum">
              <a:rPr lang="en-US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3337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86B956-CD16-7142-AA34-CD99E17C6772}" type="slidenum">
              <a:rPr lang="en-US"/>
              <a:pPr>
                <a:defRPr/>
              </a:pPr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3337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86B956-CD16-7142-AA34-CD99E17C6772}" type="slidenum">
              <a:rPr lang="en-US"/>
              <a:pPr>
                <a:defRPr/>
              </a:pPr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33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Dynatrace allows</a:t>
            </a:r>
            <a:r>
              <a:rPr lang="en-US" baseline="0"/>
              <a:t> you to export and share these data in a static session file to facilitate collaboration between Development and Operations.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86B956-CD16-7142-AA34-CD99E17C6772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6540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86B956-CD16-7142-AA34-CD99E17C6772}" type="slidenum">
              <a:rPr lang="en-US"/>
              <a:pPr>
                <a:defRPr/>
              </a:pPr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3337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86B956-CD16-7142-AA34-CD99E17C6772}" type="slidenum">
              <a:rPr lang="en-US"/>
              <a:pPr>
                <a:defRPr/>
              </a:pPr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3337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86B956-CD16-7142-AA34-CD99E17C6772}" type="slidenum">
              <a:rPr lang="en-US"/>
              <a:pPr>
                <a:defRPr/>
              </a:pPr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3337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86B956-CD16-7142-AA34-CD99E17C6772}" type="slidenum">
              <a:rPr lang="en-US"/>
              <a:pPr>
                <a:defRPr/>
              </a:pPr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3389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86B956-CD16-7142-AA34-CD99E17C6772}" type="slidenum">
              <a:rPr lang="en-US"/>
              <a:pPr>
                <a:defRPr/>
              </a:pPr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49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86B956-CD16-7142-AA34-CD99E17C6772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33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900113"/>
            <a:ext cx="4895850" cy="3671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86B956-CD16-7142-AA34-CD99E17C6772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33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microsoft.com/office/2007/relationships/hdphoto" Target="../media/hdphoto2.wdp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microsoft.com/office/2007/relationships/hdphoto" Target="../media/hdphoto3.wdp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overImage01_NOC_Optimized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"/>
            <a:ext cx="6858000" cy="419235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 bwMode="auto">
          <a:xfrm>
            <a:off x="0" y="4"/>
            <a:ext cx="6858000" cy="4206662"/>
          </a:xfrm>
          <a:prstGeom prst="rect">
            <a:avLst/>
          </a:prstGeom>
          <a:solidFill>
            <a:schemeClr val="tx1">
              <a:alpha val="3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40" tIns="45720" rIns="91440" bIns="45720" rtlCol="0" anchor="ctr"/>
          <a:lstStyle/>
          <a:p>
            <a:pPr algn="ctr"/>
            <a:endParaRPr lang="en-US" sz="1800"/>
          </a:p>
        </p:txBody>
      </p:sp>
      <p:sp>
        <p:nvSpPr>
          <p:cNvPr id="29" name="Rectangle 28"/>
          <p:cNvSpPr/>
          <p:nvPr userDrawn="1"/>
        </p:nvSpPr>
        <p:spPr bwMode="auto">
          <a:xfrm>
            <a:off x="0" y="4192361"/>
            <a:ext cx="6858000" cy="666333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40" tIns="45720" rIns="91440" bIns="45720" rtlCol="0" anchor="ctr"/>
          <a:lstStyle/>
          <a:p>
            <a:pPr algn="ctr"/>
            <a:endParaRPr lang="en-US" sz="180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269082" y="3042677"/>
            <a:ext cx="5017294" cy="752475"/>
          </a:xfrm>
          <a:prstGeom prst="rect">
            <a:avLst/>
          </a:prstGeom>
        </p:spPr>
        <p:txBody>
          <a:bodyPr vert="horz" lIns="91440" tIns="45720" rIns="91440" bIns="45720"/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Calibri"/>
                <a:cs typeface="Interstate-Regular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269083" y="4383195"/>
            <a:ext cx="3569630" cy="319762"/>
          </a:xfrm>
          <a:prstGeom prst="rect">
            <a:avLst/>
          </a:prstGeom>
        </p:spPr>
        <p:txBody>
          <a:bodyPr vert="horz" lIns="91440" tIns="45720" rIns="91440" bIns="45720"/>
          <a:lstStyle>
            <a:lvl1pPr marL="0" indent="0">
              <a:lnSpc>
                <a:spcPct val="80000"/>
              </a:lnSpc>
              <a:buNone/>
              <a:defRPr sz="1300" b="0" i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 smtClean="0"/>
              <a:t>Click to edit date/name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269082" y="1003307"/>
            <a:ext cx="5017294" cy="1812925"/>
          </a:xfrm>
          <a:prstGeom prst="rect">
            <a:avLst/>
          </a:prstGeom>
        </p:spPr>
        <p:txBody>
          <a:bodyPr vert="horz" wrap="square" lIns="91440" tIns="45720" rIns="91440" bIns="45720" numCol="1" anchor="b" compatLnSpc="1">
            <a:prstTxWarp prst="textNoShape">
              <a:avLst/>
            </a:prstTxWarp>
          </a:bodyPr>
          <a:lstStyle>
            <a:lvl1pPr>
              <a:defRPr sz="3600" b="0" i="0" cap="none" baseline="0">
                <a:solidFill>
                  <a:schemeClr val="bg2"/>
                </a:solidFill>
                <a:latin typeface="Calibri"/>
                <a:cs typeface="Interstate-Bold"/>
              </a:defRPr>
            </a:lvl1pPr>
          </a:lstStyle>
          <a:p>
            <a:r>
              <a:rPr lang="en-US" dirty="0" smtClean="0"/>
              <a:t>Click to edit title</a:t>
            </a:r>
            <a:endParaRPr dirty="0"/>
          </a:p>
        </p:txBody>
      </p:sp>
      <p:pic>
        <p:nvPicPr>
          <p:cNvPr id="2" name="Picture 1" descr="Dynatrace_cover-logo.eps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4629" y="215900"/>
            <a:ext cx="931927" cy="829620"/>
          </a:xfrm>
          <a:prstGeom prst="rect">
            <a:avLst/>
          </a:prstGeom>
        </p:spPr>
      </p:pic>
      <p:sp>
        <p:nvSpPr>
          <p:cNvPr id="30" name="Rectangle 29"/>
          <p:cNvSpPr/>
          <p:nvPr userDrawn="1"/>
        </p:nvSpPr>
        <p:spPr bwMode="auto">
          <a:xfrm>
            <a:off x="0" y="4858394"/>
            <a:ext cx="6858000" cy="233751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40" tIns="45720" rIns="91440" bIns="45720" rtlCol="0" anchor="ctr"/>
          <a:lstStyle/>
          <a:p>
            <a:pPr algn="ctr"/>
            <a:endParaRPr lang="en-US" sz="1800">
              <a:solidFill>
                <a:srgbClr val="1919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297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t_logo_vert2_black.png"/>
          <p:cNvPicPr>
            <a:picLocks noChangeAspect="1"/>
          </p:cNvPicPr>
          <p:nvPr userDrawn="1"/>
        </p:nvPicPr>
        <p:blipFill rotWithShape="1">
          <a:blip r:embed="rId2" cstate="email">
            <a:grayscl/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" y="2854962"/>
            <a:ext cx="2755391" cy="200152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276334" y="953059"/>
            <a:ext cx="3040856" cy="3851672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lvl1pPr marL="127397" indent="-127397">
              <a:buClr>
                <a:schemeClr val="accent3"/>
              </a:buClr>
              <a:buFont typeface="Arial" panose="020B0604020202020204" pitchFamily="34" charset="0"/>
              <a:buChar char="•"/>
              <a:defRPr sz="1600">
                <a:latin typeface="Open Sans"/>
                <a:cs typeface="Open Sans"/>
              </a:defRPr>
            </a:lvl1pPr>
            <a:lvl2pPr marL="557212" indent="-214313">
              <a:buClr>
                <a:schemeClr val="accent3"/>
              </a:buClr>
              <a:buFont typeface="Arial" panose="020B0604020202020204" pitchFamily="34" charset="0"/>
              <a:buChar char="•"/>
              <a:defRPr sz="1300">
                <a:latin typeface="Open Sans"/>
                <a:cs typeface="Open Sans"/>
              </a:defRPr>
            </a:lvl2pPr>
            <a:lvl3pPr marL="857245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100">
                <a:latin typeface="Open Sans"/>
                <a:cs typeface="Open Sans"/>
              </a:defRPr>
            </a:lvl3pPr>
            <a:lvl4pPr marL="1200145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800">
                <a:latin typeface="Open Sans"/>
                <a:cs typeface="Open Sans"/>
              </a:defRPr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06809" y="953059"/>
            <a:ext cx="2700138" cy="1547546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Interstate-Regular"/>
              </a:defRPr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797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276334" y="1611086"/>
            <a:ext cx="3040856" cy="3193644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lvl1pPr marL="0" indent="0">
              <a:buClrTx/>
              <a:buNone/>
              <a:defRPr sz="1600">
                <a:solidFill>
                  <a:schemeClr val="accent3"/>
                </a:solidFill>
                <a:latin typeface="Open Sans"/>
                <a:cs typeface="Open Sans"/>
              </a:defRPr>
            </a:lvl1pPr>
            <a:lvl2pPr marL="557212" indent="-214313">
              <a:buClr>
                <a:schemeClr val="accent3"/>
              </a:buClr>
              <a:buFont typeface="Arial" panose="020B0604020202020204" pitchFamily="34" charset="0"/>
              <a:buChar char="•"/>
              <a:defRPr sz="1300">
                <a:latin typeface="Open Sans"/>
                <a:cs typeface="Open Sans"/>
              </a:defRPr>
            </a:lvl2pPr>
            <a:lvl3pPr marL="857245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100">
                <a:latin typeface="Open Sans"/>
                <a:cs typeface="Open Sans"/>
              </a:defRPr>
            </a:lvl3pPr>
            <a:lvl4pPr marL="1200145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800">
                <a:latin typeface="Open Sans"/>
                <a:cs typeface="Open Sans"/>
              </a:defRPr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 smtClean="0"/>
              <a:t>Click to edit subhead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15449" y="946642"/>
            <a:ext cx="2346722" cy="18161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276334" y="946646"/>
            <a:ext cx="3040856" cy="58185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2100">
                <a:solidFill>
                  <a:schemeClr val="tx1"/>
                </a:solidFill>
                <a:latin typeface="Interstate-Regular"/>
              </a:defRPr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  <p:pic>
        <p:nvPicPr>
          <p:cNvPr id="7" name="Picture 6" descr="dt_logo_vert2_black.png"/>
          <p:cNvPicPr>
            <a:picLocks noChangeAspect="1"/>
          </p:cNvPicPr>
          <p:nvPr userDrawn="1"/>
        </p:nvPicPr>
        <p:blipFill rotWithShape="1">
          <a:blip r:embed="rId2" cstate="email">
            <a:grayscl/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" y="2854962"/>
            <a:ext cx="2755391" cy="200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97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-1"/>
            <a:ext cx="6858000" cy="4867064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40" tIns="45720" rIns="91440" bIns="45720" rtlCol="0" anchor="ctr"/>
          <a:lstStyle/>
          <a:p>
            <a:pPr algn="ctr"/>
            <a:endParaRPr lang="en-US" sz="180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276334" y="1611086"/>
            <a:ext cx="3040856" cy="3193644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lvl1pPr marL="0" indent="0">
              <a:buClrTx/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557212" indent="-214313">
              <a:buClrTx/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Open Sans"/>
                <a:cs typeface="Open Sans"/>
              </a:defRPr>
            </a:lvl2pPr>
            <a:lvl3pPr marL="857245" indent="-171450">
              <a:buClrTx/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  <a:latin typeface="Open Sans"/>
                <a:cs typeface="Open Sans"/>
              </a:defRPr>
            </a:lvl3pPr>
            <a:lvl4pPr marL="1200145" indent="-171450">
              <a:buClrTx/>
              <a:buFont typeface="Arial" panose="020B0604020202020204" pitchFamily="34" charset="0"/>
              <a:buChar char="•"/>
              <a:defRPr sz="800">
                <a:solidFill>
                  <a:schemeClr val="bg1"/>
                </a:solidFill>
                <a:latin typeface="Open Sans"/>
                <a:cs typeface="Open Sans"/>
              </a:defRPr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 smtClean="0"/>
              <a:t>Click to edit subhead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15449" y="946642"/>
            <a:ext cx="2346722" cy="18161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Title 7"/>
          <p:cNvSpPr>
            <a:spLocks noGrp="1"/>
          </p:cNvSpPr>
          <p:nvPr>
            <p:ph type="title" hasCustomPrompt="1"/>
          </p:nvPr>
        </p:nvSpPr>
        <p:spPr>
          <a:xfrm>
            <a:off x="3276334" y="946646"/>
            <a:ext cx="3040856" cy="58185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240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  <p:pic>
        <p:nvPicPr>
          <p:cNvPr id="8" name="Picture 7" descr="dt_logo_vert2_white.png"/>
          <p:cNvPicPr>
            <a:picLocks noChangeAspect="1"/>
          </p:cNvPicPr>
          <p:nvPr userDrawn="1"/>
        </p:nvPicPr>
        <p:blipFill rotWithShape="1">
          <a:blip r:embed="rId2" cstate="email">
            <a:alphaModFix amt="33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" y="2850053"/>
            <a:ext cx="3555957" cy="2007045"/>
          </a:xfrm>
          <a:prstGeom prst="rect">
            <a:avLst/>
          </a:prstGeom>
        </p:spPr>
      </p:pic>
      <p:pic>
        <p:nvPicPr>
          <p:cNvPr id="15" name="Picture 14" descr="Dynatrace_inside-logo-white.pdf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595" t="39725" r="44195" b="44533"/>
          <a:stretch/>
        </p:blipFill>
        <p:spPr>
          <a:xfrm>
            <a:off x="6032380" y="160871"/>
            <a:ext cx="595457" cy="57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26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-1"/>
            <a:ext cx="6858000" cy="4867064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40" tIns="45720" rIns="91440" bIns="45720" rtlCol="0" anchor="ctr"/>
          <a:lstStyle/>
          <a:p>
            <a:pPr algn="ctr"/>
            <a:endParaRPr lang="en-US" sz="180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276334" y="953059"/>
            <a:ext cx="3040856" cy="3851672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lvl1pPr marL="127397" indent="-127397">
              <a:buClrTx/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557212" indent="-214313">
              <a:buClrTx/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Open Sans"/>
                <a:cs typeface="Open Sans"/>
              </a:defRPr>
            </a:lvl2pPr>
            <a:lvl3pPr marL="857245" indent="-171450">
              <a:buClrTx/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  <a:latin typeface="Open Sans"/>
                <a:cs typeface="Open Sans"/>
              </a:defRPr>
            </a:lvl3pPr>
            <a:lvl4pPr marL="1200145" indent="-171450">
              <a:buClrTx/>
              <a:buFont typeface="Arial" panose="020B0604020202020204" pitchFamily="34" charset="0"/>
              <a:buChar char="•"/>
              <a:defRPr sz="800">
                <a:solidFill>
                  <a:schemeClr val="bg1"/>
                </a:solidFill>
                <a:latin typeface="Open Sans"/>
                <a:cs typeface="Open Sans"/>
              </a:defRPr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Title 3"/>
          <p:cNvSpPr>
            <a:spLocks noGrp="1"/>
          </p:cNvSpPr>
          <p:nvPr>
            <p:ph type="title" hasCustomPrompt="1"/>
          </p:nvPr>
        </p:nvSpPr>
        <p:spPr>
          <a:xfrm>
            <a:off x="306809" y="953059"/>
            <a:ext cx="2700138" cy="1547546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Interstate-Regular"/>
              </a:defRPr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  <p:pic>
        <p:nvPicPr>
          <p:cNvPr id="7" name="Picture 6" descr="dt_logo_vert2_white.png"/>
          <p:cNvPicPr>
            <a:picLocks noChangeAspect="1"/>
          </p:cNvPicPr>
          <p:nvPr userDrawn="1"/>
        </p:nvPicPr>
        <p:blipFill rotWithShape="1">
          <a:blip r:embed="rId2" cstate="email">
            <a:alphaModFix amt="33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" y="2850053"/>
            <a:ext cx="3555957" cy="2007045"/>
          </a:xfrm>
          <a:prstGeom prst="rect">
            <a:avLst/>
          </a:prstGeom>
        </p:spPr>
      </p:pic>
      <p:pic>
        <p:nvPicPr>
          <p:cNvPr id="9" name="Picture 8" descr="Dynatrace_inside-logo-white.pdf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595" t="39725" r="44195" b="44533"/>
          <a:stretch/>
        </p:blipFill>
        <p:spPr>
          <a:xfrm>
            <a:off x="6032380" y="160871"/>
            <a:ext cx="595457" cy="57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58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4662"/>
            <a:ext cx="6858000" cy="4138611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 bwMode="auto">
          <a:xfrm>
            <a:off x="0" y="4063951"/>
            <a:ext cx="6858000" cy="799598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40" tIns="45720" rIns="91440" bIns="45720" rtlCol="0" anchor="ctr"/>
          <a:lstStyle/>
          <a:p>
            <a:pPr algn="ctr"/>
            <a:endParaRPr lang="en-US" sz="1800">
              <a:solidFill>
                <a:srgbClr val="1919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995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5"/>
            <a:ext cx="6858000" cy="4860309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40" tIns="45720" rIns="91440" bIns="45720"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187002"/>
            <a:ext cx="6172200" cy="1460824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>
              <a:lnSpc>
                <a:spcPct val="90000"/>
              </a:lnSpc>
              <a:defRPr sz="3600" b="0" i="0" baseline="0">
                <a:solidFill>
                  <a:schemeClr val="bg2"/>
                </a:solidFill>
                <a:latin typeface="Calibri"/>
                <a:cs typeface="Interstate-Regular"/>
              </a:defRPr>
            </a:lvl1pPr>
          </a:lstStyle>
          <a:p>
            <a:r>
              <a:rPr lang="en-US" dirty="0" smtClean="0"/>
              <a:t>Click to edit divider title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39847" y="1717530"/>
            <a:ext cx="3216113" cy="952500"/>
          </a:xfrm>
          <a:prstGeom prst="rect">
            <a:avLst/>
          </a:prstGeom>
        </p:spPr>
        <p:txBody>
          <a:bodyPr vert="horz" lIns="91440" tIns="45720" rIns="91440" bIns="45720" anchor="t"/>
          <a:lstStyle>
            <a:lvl1pPr marL="0" indent="0">
              <a:lnSpc>
                <a:spcPct val="90000"/>
              </a:lnSpc>
              <a:buNone/>
              <a:defRPr kumimoji="0" lang="en-US" sz="200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175" dir="1140000" algn="tl" rotWithShape="0">
                    <a:schemeClr val="bg2"/>
                  </a:outerShdw>
                </a:effectLst>
                <a:uLnTx/>
                <a:uFillTx/>
                <a:latin typeface="Open Sans"/>
                <a:ea typeface="+mn-ea"/>
                <a:cs typeface="Open Sans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pic>
        <p:nvPicPr>
          <p:cNvPr id="15" name="Picture 14" descr="dt_logo_vert2_white.png"/>
          <p:cNvPicPr>
            <a:picLocks noChangeAspect="1"/>
          </p:cNvPicPr>
          <p:nvPr userDrawn="1"/>
        </p:nvPicPr>
        <p:blipFill rotWithShape="1">
          <a:blip r:embed="rId2" cstate="email">
            <a:alphaModFix amt="33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" y="2850053"/>
            <a:ext cx="3555957" cy="2007045"/>
          </a:xfrm>
          <a:prstGeom prst="rect">
            <a:avLst/>
          </a:prstGeom>
        </p:spPr>
      </p:pic>
      <p:pic>
        <p:nvPicPr>
          <p:cNvPr id="10" name="Picture 9" descr="Dynatrace_inside-logo-white.pdf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595" t="39725" r="44195" b="44533"/>
          <a:stretch/>
        </p:blipFill>
        <p:spPr>
          <a:xfrm>
            <a:off x="6032380" y="160872"/>
            <a:ext cx="595457" cy="57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17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5"/>
            <a:ext cx="6858000" cy="486030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40" tIns="45720" rIns="91440" bIns="45720"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187002"/>
            <a:ext cx="6172200" cy="1460824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>
              <a:lnSpc>
                <a:spcPct val="90000"/>
              </a:lnSpc>
              <a:defRPr sz="3600" b="0" i="0">
                <a:solidFill>
                  <a:schemeClr val="bg2"/>
                </a:solidFill>
                <a:latin typeface="Calibri"/>
                <a:cs typeface="Interstate-Regular"/>
              </a:defRPr>
            </a:lvl1pPr>
          </a:lstStyle>
          <a:p>
            <a:r>
              <a:rPr lang="en-US" dirty="0" smtClean="0"/>
              <a:t>Click to edit divider title</a:t>
            </a:r>
            <a:endParaRPr lang="en-US" dirty="0"/>
          </a:p>
        </p:txBody>
      </p:sp>
      <p:pic>
        <p:nvPicPr>
          <p:cNvPr id="7" name="Picture 6" descr="Dynatrace_inside-logo-white.pdf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595" t="39725" r="44195" b="44533"/>
          <a:stretch/>
        </p:blipFill>
        <p:spPr>
          <a:xfrm>
            <a:off x="6032380" y="160872"/>
            <a:ext cx="595457" cy="575779"/>
          </a:xfrm>
          <a:prstGeom prst="rect">
            <a:avLst/>
          </a:prstGeom>
        </p:spPr>
      </p:pic>
      <p:sp>
        <p:nvSpPr>
          <p:cNvPr id="8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39847" y="1717530"/>
            <a:ext cx="3216113" cy="952500"/>
          </a:xfrm>
          <a:prstGeom prst="rect">
            <a:avLst/>
          </a:prstGeom>
        </p:spPr>
        <p:txBody>
          <a:bodyPr vert="horz" lIns="91440" tIns="45720" rIns="91440" bIns="45720" anchor="t"/>
          <a:lstStyle>
            <a:lvl1pPr marL="0" indent="0">
              <a:lnSpc>
                <a:spcPct val="90000"/>
              </a:lnSpc>
              <a:buNone/>
              <a:defRPr kumimoji="0" lang="en-US" sz="200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175" dir="1140000" algn="tl" rotWithShape="0">
                    <a:schemeClr val="bg2"/>
                  </a:outerShdw>
                </a:effectLst>
                <a:uLnTx/>
                <a:uFillTx/>
                <a:latin typeface="Open Sans"/>
                <a:ea typeface="+mn-ea"/>
                <a:cs typeface="Open Sans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pic>
        <p:nvPicPr>
          <p:cNvPr id="9" name="Picture 8" descr="dt_logo_vert2_white.png"/>
          <p:cNvPicPr>
            <a:picLocks noChangeAspect="1"/>
          </p:cNvPicPr>
          <p:nvPr userDrawn="1"/>
        </p:nvPicPr>
        <p:blipFill rotWithShape="1">
          <a:blip r:embed="rId3" cstate="email">
            <a:alphaModFix amt="33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" y="2850053"/>
            <a:ext cx="3555957" cy="200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58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8"/>
            <a:ext cx="6858000" cy="487425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40" tIns="45720" rIns="91440" bIns="45720"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187002"/>
            <a:ext cx="6172200" cy="1460824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>
              <a:lnSpc>
                <a:spcPct val="90000"/>
              </a:lnSpc>
              <a:defRPr sz="3600" b="0" i="0">
                <a:solidFill>
                  <a:schemeClr val="bg2"/>
                </a:solidFill>
                <a:latin typeface="Calibri"/>
                <a:cs typeface="Interstate-Regular"/>
              </a:defRPr>
            </a:lvl1pPr>
          </a:lstStyle>
          <a:p>
            <a:r>
              <a:rPr lang="en-US" dirty="0" smtClean="0"/>
              <a:t>Click to edit divider title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39847" y="1717530"/>
            <a:ext cx="3216113" cy="952500"/>
          </a:xfrm>
          <a:prstGeom prst="rect">
            <a:avLst/>
          </a:prstGeom>
        </p:spPr>
        <p:txBody>
          <a:bodyPr vert="horz" lIns="91440" tIns="45720" rIns="91440" bIns="45720" anchor="t"/>
          <a:lstStyle>
            <a:lvl1pPr marL="0" indent="0">
              <a:lnSpc>
                <a:spcPct val="90000"/>
              </a:lnSpc>
              <a:buNone/>
              <a:defRPr kumimoji="0" lang="en-US" sz="150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175" dir="1140000" algn="tl" rotWithShape="0">
                    <a:schemeClr val="bg2"/>
                  </a:outerShdw>
                </a:effectLst>
                <a:uLnTx/>
                <a:uFillTx/>
                <a:latin typeface="Open Sans"/>
                <a:ea typeface="+mn-ea"/>
                <a:cs typeface="Open Sans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pic>
        <p:nvPicPr>
          <p:cNvPr id="9" name="Picture 8" descr="dt_logo_vert2_white.png"/>
          <p:cNvPicPr>
            <a:picLocks noChangeAspect="1"/>
          </p:cNvPicPr>
          <p:nvPr userDrawn="1"/>
        </p:nvPicPr>
        <p:blipFill rotWithShape="1">
          <a:blip r:embed="rId2" cstate="email">
            <a:alphaModFix amt="33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" y="2850053"/>
            <a:ext cx="3555957" cy="2007045"/>
          </a:xfrm>
          <a:prstGeom prst="rect">
            <a:avLst/>
          </a:prstGeom>
        </p:spPr>
      </p:pic>
      <p:pic>
        <p:nvPicPr>
          <p:cNvPr id="11" name="Picture 10" descr="Dynatrace_inside-logo-white.pdf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595" t="39725" r="44195" b="44533"/>
          <a:stretch/>
        </p:blipFill>
        <p:spPr>
          <a:xfrm>
            <a:off x="6032380" y="160872"/>
            <a:ext cx="595457" cy="57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72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_End_C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220"/>
            <a:ext cx="6858000" cy="419134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 bwMode="auto">
          <a:xfrm>
            <a:off x="0" y="4057729"/>
            <a:ext cx="6858000" cy="799598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40" tIns="45720" rIns="91440" bIns="45720" rtlCol="0" anchor="ctr"/>
          <a:lstStyle/>
          <a:p>
            <a:pPr algn="ctr"/>
            <a:endParaRPr lang="en-US" sz="1800">
              <a:solidFill>
                <a:srgbClr val="191919"/>
              </a:solidFill>
            </a:endParaRPr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105838" y="4294523"/>
            <a:ext cx="6650003" cy="32140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anchor="t"/>
          <a:lstStyle>
            <a:lvl1pPr marL="0" indent="0" algn="ctr">
              <a:lnSpc>
                <a:spcPct val="90000"/>
              </a:lnSpc>
              <a:buNone/>
              <a:defRPr sz="1200" b="0" i="0" cap="none" baseline="0">
                <a:solidFill>
                  <a:srgbClr val="FFFFFF"/>
                </a:solidFill>
                <a:latin typeface="Interstate-Regular"/>
                <a:cs typeface="Interstate-Regular"/>
              </a:defRPr>
            </a:lvl1pPr>
          </a:lstStyle>
          <a:p>
            <a:pPr lvl="0"/>
            <a:r>
              <a:rPr lang="en-US" dirty="0" smtClean="0"/>
              <a:t>The new generation of user-centric application performance management</a:t>
            </a:r>
          </a:p>
        </p:txBody>
      </p:sp>
      <p:pic>
        <p:nvPicPr>
          <p:cNvPr id="14" name="Picture 13" descr="Dynatrace_cover-logo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3248" y="559394"/>
            <a:ext cx="3511296" cy="305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87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5"/>
          <p:cNvSpPr>
            <a:spLocks noGrp="1"/>
          </p:cNvSpPr>
          <p:nvPr>
            <p:ph sz="quarter" idx="11"/>
          </p:nvPr>
        </p:nvSpPr>
        <p:spPr>
          <a:xfrm>
            <a:off x="234556" y="939285"/>
            <a:ext cx="6184106" cy="3751781"/>
          </a:xfrm>
          <a:prstGeom prst="rect">
            <a:avLst/>
          </a:prstGeom>
        </p:spPr>
        <p:txBody>
          <a:bodyPr lIns="91440" tIns="45720" rIns="91440" bIns="45720"/>
          <a:lstStyle>
            <a:lvl1pPr marL="127397" indent="-127397">
              <a:buClr>
                <a:schemeClr val="accent3"/>
              </a:buClr>
              <a:buFont typeface="Arial" panose="020B0604020202020204" pitchFamily="34" charset="0"/>
              <a:buChar char="•"/>
              <a:defRPr sz="1600" b="0" i="0">
                <a:latin typeface="Open Sans"/>
                <a:cs typeface="Open Sans"/>
              </a:defRPr>
            </a:lvl1pPr>
            <a:lvl2pPr marL="557212" indent="-214313">
              <a:buClr>
                <a:schemeClr val="accent3"/>
              </a:buClr>
              <a:buFont typeface="Arial" panose="020B0604020202020204" pitchFamily="34" charset="0"/>
              <a:buChar char="•"/>
              <a:defRPr sz="1300" b="0" i="0">
                <a:latin typeface="Open Sans"/>
                <a:cs typeface="Open Sans"/>
              </a:defRPr>
            </a:lvl2pPr>
            <a:lvl3pPr marL="857245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100" b="0" i="0">
                <a:latin typeface="Open Sans"/>
                <a:cs typeface="Open Sans"/>
              </a:defRPr>
            </a:lvl3pPr>
            <a:lvl4pPr marL="1200145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900" b="0" i="0">
                <a:latin typeface="Open Sans"/>
                <a:cs typeface="Open Sans"/>
              </a:defRPr>
            </a:lvl4pPr>
            <a:lvl5pPr marL="1543041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800" b="0" i="0">
                <a:latin typeface="Open Sans"/>
                <a:cs typeface="Open San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34555" y="279920"/>
            <a:ext cx="6184106" cy="485193"/>
          </a:xfrm>
          <a:prstGeom prst="rect">
            <a:avLst/>
          </a:prstGeom>
        </p:spPr>
        <p:txBody>
          <a:bodyPr lIns="91440" tIns="45720" rIns="91440" bIns="45720" anchor="ctr"/>
          <a:lstStyle>
            <a:lvl1pPr>
              <a:defRPr sz="3000" b="0" i="0">
                <a:solidFill>
                  <a:srgbClr val="82BC00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1105237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34555" y="279920"/>
            <a:ext cx="6184106" cy="485193"/>
          </a:xfrm>
          <a:prstGeom prst="rect">
            <a:avLst/>
          </a:prstGeom>
        </p:spPr>
        <p:txBody>
          <a:bodyPr lIns="91440" tIns="45720" rIns="91440" bIns="45720" anchor="ctr"/>
          <a:lstStyle>
            <a:lvl1pPr>
              <a:defRPr sz="3000">
                <a:solidFill>
                  <a:srgbClr val="82BC00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1141178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3377805" y="939281"/>
            <a:ext cx="3040856" cy="3751782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lvl1pPr marL="127397" indent="-127397">
              <a:buClr>
                <a:schemeClr val="accent3"/>
              </a:buClr>
              <a:buFont typeface="Arial" panose="020B0604020202020204" pitchFamily="34" charset="0"/>
              <a:buChar char="•"/>
              <a:defRPr sz="1600">
                <a:latin typeface="Open Sans"/>
                <a:cs typeface="Open Sans"/>
              </a:defRPr>
            </a:lvl1pPr>
            <a:lvl2pPr marL="557212" indent="-214313">
              <a:buClr>
                <a:schemeClr val="accent3"/>
              </a:buClr>
              <a:buFont typeface="Arial" panose="020B0604020202020204" pitchFamily="34" charset="0"/>
              <a:buChar char="•"/>
              <a:defRPr sz="1300">
                <a:latin typeface="Open Sans"/>
                <a:cs typeface="Open Sans"/>
              </a:defRPr>
            </a:lvl2pPr>
            <a:lvl3pPr marL="857245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100">
                <a:latin typeface="Open Sans"/>
                <a:cs typeface="Open Sans"/>
              </a:defRPr>
            </a:lvl3pPr>
            <a:lvl4pPr marL="1200145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800">
                <a:latin typeface="Open Sans"/>
                <a:cs typeface="Open Sans"/>
              </a:defRPr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234555" y="939281"/>
            <a:ext cx="3040856" cy="3751782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lvl1pPr marL="127397" indent="-127397">
              <a:buClr>
                <a:schemeClr val="accent3"/>
              </a:buClr>
              <a:buFont typeface="Arial" panose="020B0604020202020204" pitchFamily="34" charset="0"/>
              <a:buChar char="•"/>
              <a:defRPr sz="1600">
                <a:latin typeface="Open Sans"/>
                <a:cs typeface="Open Sans"/>
              </a:defRPr>
            </a:lvl1pPr>
            <a:lvl2pPr marL="557212" indent="-214313">
              <a:buClr>
                <a:schemeClr val="accent3"/>
              </a:buClr>
              <a:buFont typeface="Arial" panose="020B0604020202020204" pitchFamily="34" charset="0"/>
              <a:buChar char="•"/>
              <a:defRPr sz="1300">
                <a:latin typeface="Open Sans"/>
                <a:cs typeface="Open Sans"/>
              </a:defRPr>
            </a:lvl2pPr>
            <a:lvl3pPr marL="857245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100">
                <a:latin typeface="Open Sans"/>
                <a:cs typeface="Open Sans"/>
              </a:defRPr>
            </a:lvl3pPr>
            <a:lvl4pPr marL="1200145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800">
                <a:latin typeface="Open Sans"/>
                <a:cs typeface="Open Sans"/>
              </a:defRPr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Title 8"/>
          <p:cNvSpPr>
            <a:spLocks noGrp="1"/>
          </p:cNvSpPr>
          <p:nvPr>
            <p:ph type="title" hasCustomPrompt="1"/>
          </p:nvPr>
        </p:nvSpPr>
        <p:spPr>
          <a:xfrm>
            <a:off x="234555" y="279920"/>
            <a:ext cx="6184106" cy="485193"/>
          </a:xfrm>
          <a:prstGeom prst="rect">
            <a:avLst/>
          </a:prstGeom>
        </p:spPr>
        <p:txBody>
          <a:bodyPr lIns="91440" tIns="45720" rIns="91440" bIns="45720" anchor="ctr"/>
          <a:lstStyle>
            <a:lvl1pPr>
              <a:defRPr sz="3000">
                <a:solidFill>
                  <a:srgbClr val="82BC00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1308919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36460" y="918973"/>
            <a:ext cx="3040142" cy="396875"/>
          </a:xfrm>
          <a:prstGeom prst="rect">
            <a:avLst/>
          </a:prstGeom>
        </p:spPr>
        <p:txBody>
          <a:bodyPr vert="horz" lIns="91440" tIns="45720" rIns="91440" bIns="45720"/>
          <a:lstStyle>
            <a:lvl1pPr marL="0" indent="0">
              <a:buNone/>
              <a:defRPr b="1">
                <a:latin typeface="Open Sans"/>
                <a:cs typeface="Open Sans"/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377803" y="918973"/>
            <a:ext cx="3040142" cy="396875"/>
          </a:xfrm>
          <a:prstGeom prst="rect">
            <a:avLst/>
          </a:prstGeom>
        </p:spPr>
        <p:txBody>
          <a:bodyPr vert="horz" lIns="91440" tIns="45720" rIns="91440" bIns="45720"/>
          <a:lstStyle>
            <a:lvl1pPr marL="0" indent="0">
              <a:buNone/>
              <a:defRPr b="1">
                <a:latin typeface="Open Sans"/>
                <a:cs typeface="Open Sans"/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234555" y="1529702"/>
            <a:ext cx="3040856" cy="3192465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lvl1pPr marL="127397" indent="-127397">
              <a:buClr>
                <a:schemeClr val="accent3"/>
              </a:buClr>
              <a:buFont typeface="Arial" panose="020B0604020202020204" pitchFamily="34" charset="0"/>
              <a:buChar char="•"/>
              <a:defRPr sz="1600">
                <a:latin typeface="Open Sans"/>
                <a:cs typeface="Open Sans"/>
              </a:defRPr>
            </a:lvl1pPr>
            <a:lvl2pPr marL="557212" indent="-214313">
              <a:buClr>
                <a:schemeClr val="accent3"/>
              </a:buClr>
              <a:buFont typeface="Arial" panose="020B0604020202020204" pitchFamily="34" charset="0"/>
              <a:buChar char="•"/>
              <a:defRPr sz="1300">
                <a:latin typeface="Open Sans"/>
                <a:cs typeface="Open Sans"/>
              </a:defRPr>
            </a:lvl2pPr>
            <a:lvl3pPr marL="857245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100">
                <a:latin typeface="Open Sans"/>
                <a:cs typeface="Open Sans"/>
              </a:defRPr>
            </a:lvl3pPr>
            <a:lvl4pPr marL="1200145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800">
                <a:latin typeface="Open Sans"/>
                <a:cs typeface="Open Sans"/>
              </a:defRPr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2"/>
          </p:nvPr>
        </p:nvSpPr>
        <p:spPr>
          <a:xfrm>
            <a:off x="3377089" y="1529702"/>
            <a:ext cx="3040856" cy="3192465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lvl1pPr marL="127397" indent="-127397">
              <a:buClr>
                <a:schemeClr val="accent3"/>
              </a:buClr>
              <a:buFont typeface="Arial" panose="020B0604020202020204" pitchFamily="34" charset="0"/>
              <a:buChar char="•"/>
              <a:defRPr sz="1600">
                <a:latin typeface="Open Sans"/>
                <a:cs typeface="Open Sans"/>
              </a:defRPr>
            </a:lvl1pPr>
            <a:lvl2pPr marL="557212" indent="-214313">
              <a:buClr>
                <a:schemeClr val="accent3"/>
              </a:buClr>
              <a:buFont typeface="Arial" panose="020B0604020202020204" pitchFamily="34" charset="0"/>
              <a:buChar char="•"/>
              <a:defRPr sz="1300">
                <a:latin typeface="Open Sans"/>
                <a:cs typeface="Open Sans"/>
              </a:defRPr>
            </a:lvl2pPr>
            <a:lvl3pPr marL="857245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1100">
                <a:latin typeface="Open Sans"/>
                <a:cs typeface="Open Sans"/>
              </a:defRPr>
            </a:lvl3pPr>
            <a:lvl4pPr marL="1200145" indent="-171450">
              <a:buClr>
                <a:schemeClr val="accent3"/>
              </a:buClr>
              <a:buFont typeface="Arial" panose="020B0604020202020204" pitchFamily="34" charset="0"/>
              <a:buChar char="•"/>
              <a:defRPr sz="800">
                <a:latin typeface="Open Sans"/>
                <a:cs typeface="Open Sans"/>
              </a:defRPr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234555" y="279920"/>
            <a:ext cx="6184106" cy="485193"/>
          </a:xfrm>
          <a:prstGeom prst="rect">
            <a:avLst/>
          </a:prstGeom>
        </p:spPr>
        <p:txBody>
          <a:bodyPr lIns="91440" tIns="45720" rIns="91440" bIns="45720" anchor="ctr"/>
          <a:lstStyle>
            <a:lvl1pPr>
              <a:defRPr sz="2100">
                <a:solidFill>
                  <a:schemeClr val="tx1"/>
                </a:solidFill>
                <a:latin typeface="Interstate-Regular"/>
              </a:defRPr>
            </a:lvl1pPr>
          </a:lstStyle>
          <a:p>
            <a:r>
              <a:rPr lang="en-US" dirty="0" smtClean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1834577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 bwMode="auto">
          <a:xfrm>
            <a:off x="7" y="4970058"/>
            <a:ext cx="1605173" cy="18128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40" tIns="45720" rIns="91440" bIns="45720" rtlCol="0" anchor="ctr"/>
          <a:lstStyle/>
          <a:p>
            <a:pPr algn="ctr"/>
            <a:endParaRPr lang="en-US" sz="1800"/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1490075" y="4977898"/>
            <a:ext cx="3850824" cy="17344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40" tIns="45720" rIns="91440" bIns="45720" rtlCol="0" anchor="ctr"/>
          <a:lstStyle/>
          <a:p>
            <a:pPr algn="ctr"/>
            <a:endParaRPr lang="en-US" sz="1800"/>
          </a:p>
        </p:txBody>
      </p:sp>
      <p:sp>
        <p:nvSpPr>
          <p:cNvPr id="23" name="Rectangle 22"/>
          <p:cNvSpPr/>
          <p:nvPr userDrawn="1"/>
        </p:nvSpPr>
        <p:spPr bwMode="auto">
          <a:xfrm>
            <a:off x="5280021" y="4954387"/>
            <a:ext cx="1577980" cy="196961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40" tIns="45720" rIns="91440" bIns="45720"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4858394"/>
            <a:ext cx="6858000" cy="233751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40" tIns="45720" rIns="91440" bIns="45720" rtlCol="0" anchor="ctr"/>
          <a:lstStyle/>
          <a:p>
            <a:pPr algn="ctr"/>
            <a:endParaRPr lang="en-US" sz="1800">
              <a:solidFill>
                <a:srgbClr val="191919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50038" y="4887326"/>
            <a:ext cx="569119" cy="16927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fld id="{97119F8E-C621-CF4E-8456-E15588377C4A}" type="slidenum">
              <a:rPr lang="en-US" sz="600" smtClean="0">
                <a:solidFill>
                  <a:schemeClr val="bg1">
                    <a:lumMod val="85000"/>
                  </a:schemeClr>
                </a:solidFill>
                <a:latin typeface="Open Sans"/>
                <a:cs typeface="Open Sans"/>
              </a:rPr>
              <a:pPr eaLnBrk="1" hangingPunct="1">
                <a:lnSpc>
                  <a:spcPct val="80000"/>
                </a:lnSpc>
                <a:defRPr/>
              </a:pPr>
              <a:t>‹#›</a:t>
            </a:fld>
            <a:endParaRPr lang="en-US" sz="600" dirty="0" smtClean="0">
              <a:solidFill>
                <a:schemeClr val="bg1">
                  <a:lumMod val="85000"/>
                </a:schemeClr>
              </a:solidFill>
              <a:latin typeface="Open Sans"/>
              <a:cs typeface="Open San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7712" y="181375"/>
            <a:ext cx="521208" cy="54488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509720" y="4887326"/>
            <a:ext cx="1019750" cy="1692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  <a:defRPr/>
            </a:pPr>
            <a:r>
              <a:rPr lang="en-US" sz="600" dirty="0" smtClean="0">
                <a:solidFill>
                  <a:schemeClr val="bg1">
                    <a:lumMod val="85000"/>
                  </a:schemeClr>
                </a:solidFill>
                <a:latin typeface="Open Sans"/>
                <a:cs typeface="Open Sans"/>
              </a:rPr>
              <a:t>#Dynatrace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7" r:id="rId1"/>
    <p:sldLayoutId id="2147484572" r:id="rId2"/>
    <p:sldLayoutId id="2147484581" r:id="rId3"/>
    <p:sldLayoutId id="2147484583" r:id="rId4"/>
    <p:sldLayoutId id="2147484577" r:id="rId5"/>
    <p:sldLayoutId id="2147484556" r:id="rId6"/>
    <p:sldLayoutId id="2147484595" r:id="rId7"/>
    <p:sldLayoutId id="2147484558" r:id="rId8"/>
    <p:sldLayoutId id="2147484587" r:id="rId9"/>
    <p:sldLayoutId id="2147484585" r:id="rId10"/>
    <p:sldLayoutId id="2147484593" r:id="rId11"/>
    <p:sldLayoutId id="2147484594" r:id="rId12"/>
    <p:sldLayoutId id="2147484586" r:id="rId13"/>
    <p:sldLayoutId id="2147484584" r:id="rId1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300" kern="1200">
          <a:solidFill>
            <a:srgbClr val="EF6B24"/>
          </a:solidFill>
          <a:latin typeface="+mj-lt"/>
          <a:ea typeface="MS PGothic" panose="020B0600070205080204" pitchFamily="34" charset="-128"/>
          <a:cs typeface="Lucida Sans Unicode" pitchFamily="34" charset="0"/>
        </a:defRPr>
      </a:lvl1pPr>
      <a:lvl2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300">
          <a:solidFill>
            <a:srgbClr val="EF6B24"/>
          </a:solidFill>
          <a:latin typeface="Calibri" charset="0"/>
          <a:ea typeface="MS PGothic" panose="020B0600070205080204" pitchFamily="34" charset="-128"/>
          <a:cs typeface="Lucida Sans Unicode" panose="020B0602030504020204" pitchFamily="34" charset="0"/>
        </a:defRPr>
      </a:lvl2pPr>
      <a:lvl3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300">
          <a:solidFill>
            <a:srgbClr val="EF6B24"/>
          </a:solidFill>
          <a:latin typeface="Calibri" charset="0"/>
          <a:ea typeface="MS PGothic" panose="020B0600070205080204" pitchFamily="34" charset="-128"/>
          <a:cs typeface="Lucida Sans Unicode" panose="020B0602030504020204" pitchFamily="34" charset="0"/>
        </a:defRPr>
      </a:lvl3pPr>
      <a:lvl4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300">
          <a:solidFill>
            <a:srgbClr val="EF6B24"/>
          </a:solidFill>
          <a:latin typeface="Calibri" charset="0"/>
          <a:ea typeface="MS PGothic" panose="020B0600070205080204" pitchFamily="34" charset="-128"/>
          <a:cs typeface="Lucida Sans Unicode" panose="020B0602030504020204" pitchFamily="34" charset="0"/>
        </a:defRPr>
      </a:lvl4pPr>
      <a:lvl5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300">
          <a:solidFill>
            <a:srgbClr val="EF6B24"/>
          </a:solidFill>
          <a:latin typeface="Calibri" charset="0"/>
          <a:ea typeface="MS PGothic" panose="020B0600070205080204" pitchFamily="34" charset="-128"/>
          <a:cs typeface="Lucida Sans Unicode" panose="020B0602030504020204" pitchFamily="34" charset="0"/>
        </a:defRPr>
      </a:lvl5pPr>
      <a:lvl6pPr marL="342900"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300">
          <a:solidFill>
            <a:srgbClr val="EF6B24"/>
          </a:solidFill>
          <a:latin typeface="Calibri" charset="0"/>
          <a:ea typeface="ＭＳ Ｐゴシック" charset="-128"/>
        </a:defRPr>
      </a:lvl6pPr>
      <a:lvl7pPr marL="685797"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300">
          <a:solidFill>
            <a:srgbClr val="EF6B24"/>
          </a:solidFill>
          <a:latin typeface="Calibri" charset="0"/>
          <a:ea typeface="ＭＳ Ｐゴシック" charset="-128"/>
        </a:defRPr>
      </a:lvl7pPr>
      <a:lvl8pPr marL="1028695"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300">
          <a:solidFill>
            <a:srgbClr val="EF6B24"/>
          </a:solidFill>
          <a:latin typeface="Calibri" charset="0"/>
          <a:ea typeface="ＭＳ Ｐゴシック" charset="-128"/>
        </a:defRPr>
      </a:lvl8pPr>
      <a:lvl9pPr marL="1371594"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2300">
          <a:solidFill>
            <a:srgbClr val="EF6B24"/>
          </a:solidFill>
          <a:latin typeface="Calibri" charset="0"/>
          <a:ea typeface="ＭＳ Ｐゴシック" charset="-128"/>
        </a:defRPr>
      </a:lvl9pPr>
    </p:titleStyle>
    <p:bodyStyle>
      <a:lvl1pPr marL="127397" indent="-127397" algn="l" rtl="0" eaLnBrk="1" fontAlgn="base" hangingPunct="1">
        <a:lnSpc>
          <a:spcPct val="90000"/>
        </a:lnSpc>
        <a:spcBef>
          <a:spcPts val="450"/>
        </a:spcBef>
        <a:spcAft>
          <a:spcPts val="450"/>
        </a:spcAft>
        <a:buClr>
          <a:schemeClr val="accent2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MS PGothic" panose="020B0600070205080204" pitchFamily="34" charset="-128"/>
          <a:cs typeface="Lucida Sans Unicode" pitchFamily="34" charset="0"/>
        </a:defRPr>
      </a:lvl1pPr>
      <a:lvl2pPr marL="557212" indent="-214313" algn="l" rtl="0" eaLnBrk="1" fontAlgn="base" hangingPunct="1">
        <a:lnSpc>
          <a:spcPct val="90000"/>
        </a:lnSpc>
        <a:spcBef>
          <a:spcPts val="450"/>
        </a:spcBef>
        <a:spcAft>
          <a:spcPts val="450"/>
        </a:spcAft>
        <a:buClr>
          <a:schemeClr val="accent2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Lucida Sans Unicode" pitchFamily="34" charset="0"/>
        </a:defRPr>
      </a:lvl2pPr>
      <a:lvl3pPr marL="857245" indent="-171450" algn="l" rtl="0" eaLnBrk="1" fontAlgn="base" hangingPunct="1">
        <a:lnSpc>
          <a:spcPct val="90000"/>
        </a:lnSpc>
        <a:spcBef>
          <a:spcPts val="450"/>
        </a:spcBef>
        <a:spcAft>
          <a:spcPts val="450"/>
        </a:spcAft>
        <a:buClr>
          <a:schemeClr val="accent2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MS PGothic" panose="020B0600070205080204" pitchFamily="34" charset="-128"/>
          <a:cs typeface="Lucida Sans Unicode" pitchFamily="34" charset="0"/>
        </a:defRPr>
      </a:lvl3pPr>
      <a:lvl4pPr marL="1200145" indent="-171450" algn="l" rtl="0" eaLnBrk="1" fontAlgn="base" hangingPunct="1">
        <a:lnSpc>
          <a:spcPct val="90000"/>
        </a:lnSpc>
        <a:spcBef>
          <a:spcPts val="450"/>
        </a:spcBef>
        <a:spcAft>
          <a:spcPts val="450"/>
        </a:spcAft>
        <a:buClr>
          <a:schemeClr val="accent2"/>
        </a:buClr>
        <a:buFont typeface="Arial" charset="0"/>
        <a:buChar char="–"/>
        <a:defRPr sz="1200" kern="1200">
          <a:solidFill>
            <a:schemeClr val="tx1"/>
          </a:solidFill>
          <a:latin typeface="+mn-lt"/>
          <a:ea typeface="MS PGothic" panose="020B0600070205080204" pitchFamily="34" charset="-128"/>
          <a:cs typeface="Lucida Sans Unicode" pitchFamily="34" charset="0"/>
        </a:defRPr>
      </a:lvl4pPr>
      <a:lvl5pPr marL="1543041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Lucida Sans Unicode" pitchFamily="34" charset="0"/>
          <a:ea typeface="MS PGothic" panose="020B0600070205080204" pitchFamily="34" charset="-128"/>
          <a:cs typeface="Lucida Sans Unicode" pitchFamily="34" charset="0"/>
        </a:defRPr>
      </a:lvl5pPr>
      <a:lvl6pPr marL="1885940" indent="-171450" algn="l" defTabSz="68579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40" indent="-171450" algn="l" defTabSz="68579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38" indent="-171450" algn="l" defTabSz="68579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35" indent="-171450" algn="l" defTabSz="68579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79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7" algn="l" defTabSz="68579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5" algn="l" defTabSz="68579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4" algn="l" defTabSz="68579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91" algn="l" defTabSz="68579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90" algn="l" defTabSz="68579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87" algn="l" defTabSz="68579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86" algn="l" defTabSz="68579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kitchen.ci" TargetMode="Externa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8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www.ansible.com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://www.reddit.com/r/ansible/comments/2f5t0m/reasons_for_moving_from_chef_puppet_to_ansible/ck6k61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6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0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61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62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66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9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67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68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69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70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71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7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73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74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75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76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77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78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QCon London 2015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69085" y="4392609"/>
            <a:ext cx="6588917" cy="492568"/>
          </a:xfrm>
        </p:spPr>
        <p:txBody>
          <a:bodyPr/>
          <a:lstStyle/>
          <a:p>
            <a:r>
              <a:rPr lang="en-US"/>
              <a:t>Martin Etmajer, Technology Strategist @ Dynatrace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82" y="1003307"/>
            <a:ext cx="6588918" cy="18129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/>
              <a:t>Deploying On-Prem as SaaS</a:t>
            </a:r>
            <a:br>
              <a:rPr lang="en-US"/>
            </a:br>
            <a:r>
              <a:rPr lang="en-US" sz="2400"/>
              <a:t>Why we go with Ansible</a:t>
            </a:r>
          </a:p>
        </p:txBody>
      </p:sp>
    </p:spTree>
    <p:extLst>
      <p:ext uri="{BB962C8B-B14F-4D97-AF65-F5344CB8AC3E}">
        <p14:creationId xmlns:p14="http://schemas.microsoft.com/office/powerpoint/2010/main" val="37166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Dynatrace. So What?</a:t>
            </a:r>
          </a:p>
        </p:txBody>
      </p:sp>
      <p:pic>
        <p:nvPicPr>
          <p:cNvPr id="2" name="Picture 1" descr="dynatrace-transaction-flow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2850"/>
            <a:ext cx="6858000" cy="286473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 bwMode="auto">
          <a:xfrm>
            <a:off x="889791" y="1094261"/>
            <a:ext cx="1705128" cy="407375"/>
          </a:xfrm>
          <a:prstGeom prst="wedgeRoundRectCallout">
            <a:avLst>
              <a:gd name="adj1" fmla="val 21294"/>
              <a:gd name="adj2" fmla="val 89847"/>
              <a:gd name="adj3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57602" tIns="28802" rIns="57602" bIns="28802" rtlCol="0" anchor="ctr"/>
          <a:lstStyle/>
          <a:p>
            <a:pPr algn="ctr"/>
            <a:r>
              <a:rPr lang="en-US" sz="1400">
                <a:latin typeface="Open Sans"/>
                <a:cs typeface="Open Sans"/>
              </a:rPr>
              <a:t>Presentation Tier</a:t>
            </a:r>
            <a:endParaRPr lang="en-US" sz="1400" dirty="0">
              <a:latin typeface="Open Sans"/>
              <a:cs typeface="Open Sans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2835179" y="944606"/>
            <a:ext cx="1901572" cy="407375"/>
          </a:xfrm>
          <a:prstGeom prst="wedgeRoundRectCallout">
            <a:avLst>
              <a:gd name="adj1" fmla="val 21294"/>
              <a:gd name="adj2" fmla="val 89847"/>
              <a:gd name="adj3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57602" tIns="28802" rIns="57602" bIns="28802" rtlCol="0" anchor="ctr"/>
          <a:lstStyle/>
          <a:p>
            <a:pPr algn="ctr"/>
            <a:r>
              <a:rPr lang="en-US" sz="1400">
                <a:latin typeface="Open Sans"/>
                <a:cs typeface="Open Sans"/>
              </a:rPr>
              <a:t>Business Logic Tier</a:t>
            </a:r>
            <a:endParaRPr lang="en-US" sz="1400" dirty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537759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Test Kitchen?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217622" y="956219"/>
            <a:ext cx="6184106" cy="3751781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hlinkClick r:id="rId2"/>
              </a:rPr>
              <a:t>Test Kitchen</a:t>
            </a:r>
            <a:r>
              <a:rPr lang="en-US"/>
              <a:t> allows you to test your infrastructure as code</a:t>
            </a:r>
          </a:p>
          <a:p>
            <a:pPr marL="226800" indent="-226800">
              <a:lnSpc>
                <a:spcPct val="100000"/>
              </a:lnSpc>
              <a:buFont typeface="Calibri" panose="020F0502020204030204" pitchFamily="34" charset="0"/>
              <a:buChar char="»"/>
            </a:pPr>
            <a:r>
              <a:rPr lang="en-US"/>
              <a:t>on multiple </a:t>
            </a:r>
            <a:r>
              <a:rPr lang="en-US" i="1"/>
              <a:t>platforms</a:t>
            </a:r>
            <a:r>
              <a:rPr lang="en-US"/>
              <a:t> in isolation</a:t>
            </a:r>
          </a:p>
          <a:p>
            <a:pPr marL="226800" indent="-226800">
              <a:lnSpc>
                <a:spcPct val="100000"/>
              </a:lnSpc>
              <a:buFont typeface="Calibri" panose="020F0502020204030204" pitchFamily="34" charset="0"/>
              <a:buChar char="»"/>
            </a:pPr>
            <a:r>
              <a:rPr lang="en-US"/>
              <a:t>supporting a wide range of </a:t>
            </a:r>
            <a:r>
              <a:rPr lang="en-US" i="1"/>
              <a:t>drivers</a:t>
            </a:r>
          </a:p>
          <a:p>
            <a:pPr marL="226800" indent="-226800">
              <a:lnSpc>
                <a:spcPct val="100000"/>
              </a:lnSpc>
              <a:buFont typeface="Calibri" panose="020F0502020204030204" pitchFamily="34" charset="0"/>
              <a:buChar char="»"/>
            </a:pPr>
            <a:r>
              <a:rPr lang="en-US"/>
              <a:t>with support for various </a:t>
            </a:r>
            <a:r>
              <a:rPr lang="en-US" i="1"/>
              <a:t>provisioners</a:t>
            </a:r>
          </a:p>
          <a:p>
            <a:pPr marL="226800" indent="-226800">
              <a:lnSpc>
                <a:spcPct val="100000"/>
              </a:lnSpc>
              <a:buFont typeface="Calibri" panose="020F0502020204030204" pitchFamily="34" charset="0"/>
              <a:buChar char="»"/>
            </a:pPr>
            <a:r>
              <a:rPr lang="en-US"/>
              <a:t>by using a variety of </a:t>
            </a:r>
            <a:r>
              <a:rPr lang="en-US" i="1"/>
              <a:t>testing frameworks</a:t>
            </a:r>
          </a:p>
          <a:p>
            <a:pPr marL="226800" indent="-226800">
              <a:lnSpc>
                <a:spcPct val="100000"/>
              </a:lnSpc>
              <a:buFont typeface="Calibri" panose="020F0502020204030204" pitchFamily="34" charset="0"/>
              <a:buChar char="»"/>
            </a:pPr>
            <a:r>
              <a:rPr lang="en-US"/>
              <a:t>in a </a:t>
            </a:r>
            <a:r>
              <a:rPr lang="en-US" i="1"/>
              <a:t>pluggable architecture</a:t>
            </a:r>
          </a:p>
          <a:p>
            <a:pPr marL="226800" indent="-226800">
              <a:lnSpc>
                <a:spcPct val="100000"/>
              </a:lnSpc>
              <a:buFont typeface="Calibri" panose="020F0502020204030204" pitchFamily="34" charset="0"/>
              <a:buChar char="»"/>
            </a:pPr>
            <a:endParaRPr lang="en-US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3917195" y="1197232"/>
            <a:ext cx="2631885" cy="407375"/>
          </a:xfrm>
          <a:prstGeom prst="wedgeRoundRectCallout">
            <a:avLst>
              <a:gd name="adj1" fmla="val -56696"/>
              <a:gd name="adj2" fmla="val 20756"/>
              <a:gd name="adj3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57602" tIns="28802" rIns="57602" bIns="28802" rtlCol="0" anchor="ctr"/>
          <a:lstStyle/>
          <a:p>
            <a:pPr algn="ctr"/>
            <a:r>
              <a:rPr lang="en-US" sz="1400">
                <a:latin typeface="Open Sans"/>
                <a:cs typeface="Open Sans"/>
              </a:rPr>
              <a:t>CentOS, Debian, Fedora, etc.</a:t>
            </a:r>
            <a:endParaRPr lang="en-US" sz="1400" dirty="0">
              <a:latin typeface="Open Sans"/>
              <a:cs typeface="Open Sans"/>
            </a:endParaRP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4135502" y="1683249"/>
            <a:ext cx="2413583" cy="407375"/>
          </a:xfrm>
          <a:prstGeom prst="wedgeRoundRectCallout">
            <a:avLst>
              <a:gd name="adj1" fmla="val -60328"/>
              <a:gd name="adj2" fmla="val -16319"/>
              <a:gd name="adj3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57602" tIns="28802" rIns="57602" bIns="28802" rtlCol="0" anchor="ctr"/>
          <a:lstStyle/>
          <a:p>
            <a:pPr algn="ctr"/>
            <a:r>
              <a:rPr lang="en-US" sz="1400">
                <a:latin typeface="Open Sans"/>
                <a:cs typeface="Open Sans"/>
              </a:rPr>
              <a:t>Vagrant, Docker, EC2, etc. </a:t>
            </a:r>
            <a:endParaRPr lang="en-US" sz="1400" dirty="0">
              <a:latin typeface="Open Sans"/>
              <a:cs typeface="Open Sans"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4456779" y="2183038"/>
            <a:ext cx="2092305" cy="407375"/>
          </a:xfrm>
          <a:prstGeom prst="wedgeRoundRectCallout">
            <a:avLst>
              <a:gd name="adj1" fmla="val -68217"/>
              <a:gd name="adj2" fmla="val -31485"/>
              <a:gd name="adj3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57602" tIns="28802" rIns="57602" bIns="28802" rtlCol="0" anchor="ctr"/>
          <a:lstStyle/>
          <a:p>
            <a:pPr algn="ctr"/>
            <a:r>
              <a:rPr lang="en-US" sz="1400">
                <a:latin typeface="Open Sans"/>
                <a:cs typeface="Open Sans"/>
              </a:rPr>
              <a:t>Ansible, Chef, Puppet</a:t>
            </a:r>
            <a:endParaRPr lang="en-US" sz="1400" dirty="0">
              <a:latin typeface="Open Sans"/>
              <a:cs typeface="Open Sans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3539628" y="2700645"/>
            <a:ext cx="3009454" cy="407375"/>
          </a:xfrm>
          <a:prstGeom prst="wedgeRoundRectCallout">
            <a:avLst>
              <a:gd name="adj1" fmla="val -58436"/>
              <a:gd name="adj2" fmla="val -48336"/>
              <a:gd name="adj3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57602" tIns="28802" rIns="57602" bIns="28802" rtlCol="0" anchor="ctr"/>
          <a:lstStyle/>
          <a:p>
            <a:pPr algn="ctr"/>
            <a:r>
              <a:rPr lang="en-US" sz="1400">
                <a:latin typeface="Open Sans"/>
                <a:cs typeface="Open Sans"/>
              </a:rPr>
              <a:t>bash, Cucumber, Serverspec, etc.</a:t>
            </a:r>
            <a:endParaRPr lang="en-US" sz="1400" dirty="0">
              <a:latin typeface="Open Sans"/>
              <a:cs typeface="Open Sans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1294819" y="3188043"/>
            <a:ext cx="1835559" cy="407375"/>
          </a:xfrm>
          <a:prstGeom prst="wedgeRoundRectCallout">
            <a:avLst>
              <a:gd name="adj1" fmla="val -20334"/>
              <a:gd name="adj2" fmla="val -88779"/>
              <a:gd name="adj3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57602" tIns="28802" rIns="57602" bIns="28802" rtlCol="0" anchor="ctr"/>
          <a:lstStyle/>
          <a:p>
            <a:pPr algn="ctr"/>
            <a:r>
              <a:rPr lang="en-US" sz="1400">
                <a:latin typeface="Open Sans"/>
                <a:cs typeface="Open Sans"/>
              </a:rPr>
              <a:t>extend as desired!</a:t>
            </a:r>
            <a:endParaRPr lang="en-US" sz="1400" dirty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572683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7" grpId="0" animBg="1"/>
      <p:bldP spid="9" grpId="0" animBg="1"/>
      <p:bldP spid="10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Kitchen: Configure</a:t>
            </a:r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1314114"/>
              </p:ext>
            </p:extLst>
          </p:nvPr>
        </p:nvGraphicFramePr>
        <p:xfrm>
          <a:off x="397204" y="862763"/>
          <a:ext cx="6183809" cy="3909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1863"/>
                <a:gridCol w="5063066"/>
                <a:gridCol w="518880"/>
              </a:tblGrid>
              <a:tr h="3909060">
                <a:tc>
                  <a:txBody>
                    <a:bodyPr/>
                    <a:lstStyle/>
                    <a:p>
                      <a:endParaRPr lang="en-US" sz="1200" dirty="0">
                        <a:latin typeface="Courier New"/>
                        <a:cs typeface="Courier New"/>
                      </a:endParaRPr>
                    </a:p>
                  </a:txBody>
                  <a:tcPr marL="51435" marR="51435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7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ourier New"/>
                          <a:cs typeface="Courier New"/>
                        </a:rPr>
                        <a:t>--- </a:t>
                      </a:r>
                      <a:r>
                        <a:rPr lang="en-US" sz="1200" b="0" i="1" dirty="0" smtClean="0">
                          <a:latin typeface="Courier New"/>
                          <a:cs typeface="Courier New"/>
                        </a:rPr>
                        <a:t>#</a:t>
                      </a:r>
                      <a:r>
                        <a:rPr lang="en-US" sz="1200" b="1" i="1" baseline="0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lang="en-US" sz="1200" b="0" i="1" dirty="0" smtClean="0">
                          <a:latin typeface="Courier New"/>
                          <a:cs typeface="Courier New"/>
                        </a:rPr>
                        <a:t>file: .kitchen.yml</a:t>
                      </a:r>
                      <a:endParaRPr lang="en-US" sz="1200" dirty="0" smtClean="0">
                        <a:latin typeface="Courier New"/>
                        <a:cs typeface="Courier New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200" dirty="0" smtClean="0">
                          <a:latin typeface="Courier New"/>
                          <a:cs typeface="Courier New"/>
                        </a:rPr>
                        <a:t>provisioner: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200" dirty="0" smtClean="0">
                          <a:latin typeface="Courier New"/>
                          <a:cs typeface="Courier New"/>
                        </a:rPr>
                        <a:t>  name: ansible_playbook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200" dirty="0" smtClean="0">
                          <a:latin typeface="Courier New"/>
                          <a:cs typeface="Courier New"/>
                        </a:rPr>
                        <a:t>  require_ansible_repo: true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endParaRPr lang="en-US" sz="1200" dirty="0" smtClean="0">
                        <a:latin typeface="Courier New"/>
                        <a:cs typeface="Courier New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200" dirty="0" smtClean="0">
                          <a:latin typeface="Courier New"/>
                          <a:cs typeface="Courier New"/>
                        </a:rPr>
                        <a:t>driver: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200" dirty="0" smtClean="0">
                          <a:latin typeface="Courier New"/>
                          <a:cs typeface="Courier New"/>
                        </a:rPr>
                        <a:t>  name: vagrant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200" dirty="0" smtClean="0">
                          <a:latin typeface="Courier New"/>
                          <a:cs typeface="Courier New"/>
                        </a:rPr>
                        <a:t>  customize: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200" dirty="0" smtClean="0">
                          <a:latin typeface="Courier New"/>
                          <a:cs typeface="Courier New"/>
                        </a:rPr>
                        <a:t>    cpus: 2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200" dirty="0" smtClean="0">
                          <a:latin typeface="Courier New"/>
                          <a:cs typeface="Courier New"/>
                        </a:rPr>
                        <a:t>    memory: 2048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200" dirty="0" smtClean="0">
                          <a:latin typeface="Courier New"/>
                          <a:cs typeface="Courier New"/>
                        </a:rPr>
                        <a:t>    cpuexecutioncap: 50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endParaRPr lang="en-US" sz="1200" dirty="0" smtClean="0">
                        <a:latin typeface="Courier New"/>
                        <a:cs typeface="Courier New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200" dirty="0" smtClean="0">
                          <a:latin typeface="Courier New"/>
                          <a:cs typeface="Courier New"/>
                        </a:rPr>
                        <a:t>platforms: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200" dirty="0" smtClean="0">
                          <a:latin typeface="Courier New"/>
                          <a:cs typeface="Courier New"/>
                        </a:rPr>
                        <a:t>  </a:t>
                      </a:r>
                      <a:r>
                        <a:rPr lang="en-US" sz="1200" i="1" dirty="0" smtClean="0">
                          <a:latin typeface="Courier New"/>
                          <a:cs typeface="Courier New"/>
                        </a:rPr>
                        <a:t># Opscode vagrant boxes: http://www.vagrantbox.es/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200" dirty="0" smtClean="0">
                          <a:latin typeface="Courier New"/>
                          <a:cs typeface="Courier New"/>
                        </a:rPr>
                        <a:t>  - name: centos-6.5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200" dirty="0" smtClean="0">
                          <a:latin typeface="Courier New"/>
                          <a:cs typeface="Courier New"/>
                        </a:rPr>
                        <a:t>  - name: ubuntu-12.04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endParaRPr lang="en-US" sz="1200" dirty="0" smtClean="0">
                        <a:latin typeface="Courier New"/>
                        <a:cs typeface="Courier New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200" dirty="0" smtClean="0">
                          <a:latin typeface="Courier New"/>
                          <a:cs typeface="Courier New"/>
                        </a:rPr>
                        <a:t>suites: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200" dirty="0" smtClean="0">
                          <a:latin typeface="Courier New"/>
                          <a:cs typeface="Courier New"/>
                        </a:rPr>
                        <a:t>  - name: dynatrace-agents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200" dirty="0" smtClean="0">
                          <a:latin typeface="Courier New"/>
                          <a:cs typeface="Courier New"/>
                        </a:rPr>
                        <a:t>  - name: dynatrace-server</a:t>
                      </a:r>
                    </a:p>
                  </a:txBody>
                  <a:tcPr marL="51435" marR="51435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ourier New"/>
                        <a:cs typeface="Courier New"/>
                      </a:endParaRPr>
                    </a:p>
                  </a:txBody>
                  <a:tcPr marL="51435" marR="51435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Rounded Rectangular Callout 11"/>
          <p:cNvSpPr/>
          <p:nvPr/>
        </p:nvSpPr>
        <p:spPr bwMode="auto">
          <a:xfrm>
            <a:off x="725035" y="3435178"/>
            <a:ext cx="2027777" cy="407375"/>
          </a:xfrm>
          <a:prstGeom prst="wedgeRoundRectCallout">
            <a:avLst>
              <a:gd name="adj1" fmla="val -19657"/>
              <a:gd name="adj2" fmla="val 86476"/>
              <a:gd name="adj3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57602" tIns="28802" rIns="57602" bIns="28802" rtlCol="0" anchor="ctr"/>
          <a:lstStyle/>
          <a:p>
            <a:pPr algn="ctr"/>
            <a:r>
              <a:rPr lang="en-US" sz="1400">
                <a:latin typeface="Open Sans"/>
                <a:cs typeface="Open Sans"/>
              </a:rPr>
              <a:t>your test suites here!</a:t>
            </a:r>
            <a:endParaRPr lang="en-US" sz="1400" dirty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07591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Kitchen: Ansible Playbook</a:t>
            </a:r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0461541"/>
              </p:ext>
            </p:extLst>
          </p:nvPr>
        </p:nvGraphicFramePr>
        <p:xfrm>
          <a:off x="376609" y="862763"/>
          <a:ext cx="6183809" cy="3909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5391"/>
                <a:gridCol w="5670148"/>
                <a:gridCol w="128270"/>
              </a:tblGrid>
              <a:tr h="3909060">
                <a:tc>
                  <a:txBody>
                    <a:bodyPr/>
                    <a:lstStyle/>
                    <a:p>
                      <a:endParaRPr lang="en-US" sz="1200" dirty="0">
                        <a:latin typeface="Courier New"/>
                        <a:cs typeface="Courier New"/>
                      </a:endParaRPr>
                    </a:p>
                  </a:txBody>
                  <a:tcPr marL="51435" marR="51435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7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dirty="0" smtClean="0">
                          <a:latin typeface="Courier New"/>
                          <a:cs typeface="Courier New"/>
                        </a:rPr>
                        <a:t>#</a:t>
                      </a:r>
                      <a:r>
                        <a:rPr lang="en-US" sz="1200" b="1" i="1" baseline="0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lang="en-US" sz="1200" b="0" i="1" dirty="0" smtClean="0">
                          <a:latin typeface="Courier New"/>
                          <a:cs typeface="Courier New"/>
                        </a:rPr>
                        <a:t>file: test/integration/dynatrace-server/default.yml</a:t>
                      </a:r>
                      <a:endParaRPr lang="en-US" sz="1200" dirty="0" smtClean="0">
                        <a:latin typeface="Courier New"/>
                        <a:cs typeface="Courier New"/>
                      </a:endParaRPr>
                    </a:p>
                    <a:p>
                      <a:pPr marL="0" marR="0" indent="0" algn="l" defTabSz="6857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Courier New"/>
                        <a:cs typeface="Courier New"/>
                      </a:endParaRPr>
                    </a:p>
                    <a:p>
                      <a:pPr marL="0" marR="0" indent="0" algn="l" defTabSz="6857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ourier New"/>
                          <a:cs typeface="Courier New"/>
                        </a:rPr>
                        <a:t>---</a:t>
                      </a:r>
                    </a:p>
                    <a:p>
                      <a:pPr marL="0" marR="0" indent="0" algn="l" defTabSz="6857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ourier New"/>
                          <a:cs typeface="Courier New"/>
                        </a:rPr>
                        <a:t>- hosts: all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200" dirty="0" smtClean="0">
                          <a:latin typeface="Courier New"/>
                          <a:cs typeface="Courier New"/>
                        </a:rPr>
                        <a:t>  roles: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200" dirty="0" smtClean="0">
                          <a:latin typeface="Courier New"/>
                          <a:cs typeface="Courier New"/>
                        </a:rPr>
                        <a:t>    - role: Dynatrace-Server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200" dirty="0" smtClean="0">
                          <a:latin typeface="Courier New"/>
                          <a:cs typeface="Courier New"/>
                        </a:rPr>
                        <a:t>      foo:</a:t>
                      </a:r>
                      <a:r>
                        <a:rPr lang="en-US" sz="1200" baseline="0" dirty="0" smtClean="0">
                          <a:latin typeface="Courier New"/>
                          <a:cs typeface="Courier New"/>
                        </a:rPr>
                        <a:t> bar</a:t>
                      </a:r>
                      <a:endParaRPr lang="en-US" sz="1200" dirty="0" smtClean="0">
                        <a:latin typeface="Courier New"/>
                        <a:cs typeface="Courier New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200" baseline="0" dirty="0" smtClean="0">
                          <a:latin typeface="Courier New"/>
                          <a:cs typeface="Courier New"/>
                        </a:rPr>
                        <a:t>  </a:t>
                      </a:r>
                      <a:r>
                        <a:rPr lang="en-US" sz="1200" dirty="0" smtClean="0">
                          <a:latin typeface="Courier New"/>
                          <a:cs typeface="Courier New"/>
                        </a:rPr>
                        <a:t>remote_user: vagrant</a:t>
                      </a:r>
                    </a:p>
                  </a:txBody>
                  <a:tcPr marL="51435" marR="51435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ourier New"/>
                        <a:cs typeface="Courier New"/>
                      </a:endParaRPr>
                    </a:p>
                  </a:txBody>
                  <a:tcPr marL="51435" marR="51435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ounded Rectangular Callout 4"/>
          <p:cNvSpPr/>
          <p:nvPr/>
        </p:nvSpPr>
        <p:spPr bwMode="auto">
          <a:xfrm>
            <a:off x="2152926" y="1210969"/>
            <a:ext cx="3119291" cy="407375"/>
          </a:xfrm>
          <a:prstGeom prst="wedgeRoundRectCallout">
            <a:avLst>
              <a:gd name="adj1" fmla="val -21156"/>
              <a:gd name="adj2" fmla="val 93216"/>
              <a:gd name="adj3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57602" tIns="28802" rIns="57602" bIns="28802" rtlCol="0" anchor="ctr"/>
          <a:lstStyle/>
          <a:p>
            <a:pPr algn="ctr"/>
            <a:r>
              <a:rPr lang="en-US" sz="1400">
                <a:latin typeface="Open Sans"/>
                <a:cs typeface="Open Sans"/>
              </a:rPr>
              <a:t>define a particular role under test</a:t>
            </a:r>
            <a:endParaRPr lang="en-US" sz="1400" dirty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891274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Kitchen: Serverspec</a:t>
            </a:r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5291819"/>
              </p:ext>
            </p:extLst>
          </p:nvPr>
        </p:nvGraphicFramePr>
        <p:xfrm>
          <a:off x="397204" y="862763"/>
          <a:ext cx="6183809" cy="33604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769"/>
                <a:gridCol w="5841770"/>
                <a:gridCol w="128270"/>
              </a:tblGrid>
              <a:tr h="2535345">
                <a:tc>
                  <a:txBody>
                    <a:bodyPr/>
                    <a:lstStyle/>
                    <a:p>
                      <a:endParaRPr lang="en-US" sz="1200" dirty="0">
                        <a:latin typeface="Courier New"/>
                        <a:cs typeface="Courier New"/>
                      </a:endParaRPr>
                    </a:p>
                  </a:txBody>
                  <a:tcPr marL="51435" marR="51435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7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dirty="0" smtClean="0">
                          <a:latin typeface="Courier New"/>
                          <a:cs typeface="Courier New"/>
                        </a:rPr>
                        <a:t>#</a:t>
                      </a:r>
                      <a:r>
                        <a:rPr lang="en-US" sz="1200" b="1" i="1" baseline="0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lang="en-US" sz="1200" b="0" i="1" dirty="0" smtClean="0">
                          <a:latin typeface="Courier New"/>
                          <a:cs typeface="Courier New"/>
                        </a:rPr>
                        <a:t>file: test/integration/dynatrace-server/serverspec/spec.rb</a:t>
                      </a:r>
                    </a:p>
                    <a:p>
                      <a:pPr marL="0" marR="0" indent="0" algn="l" defTabSz="6857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Courier New"/>
                        <a:cs typeface="Courier New"/>
                      </a:endParaRPr>
                    </a:p>
                    <a:p>
                      <a:pPr marL="0" marR="0" indent="0" algn="l" defTabSz="6857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ourier New"/>
                          <a:cs typeface="Courier New"/>
                        </a:rPr>
                        <a:t>require 'serverspec’</a:t>
                      </a:r>
                    </a:p>
                    <a:p>
                      <a:pPr marL="0" marR="0" indent="0" algn="l" defTabSz="6857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ourier New"/>
                          <a:cs typeface="Courier New"/>
                        </a:rPr>
                        <a:t>...</a:t>
                      </a:r>
                    </a:p>
                    <a:p>
                      <a:pPr marL="0" marR="0" indent="0" algn="l" defTabSz="6857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Courier New"/>
                        <a:cs typeface="Courier New"/>
                      </a:endParaRPr>
                    </a:p>
                    <a:p>
                      <a:pPr marL="0" marR="0" indent="0" algn="l" defTabSz="6857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ourier New"/>
                          <a:cs typeface="Courier New"/>
                        </a:rPr>
                        <a:t>describe user('dynatrace') do</a:t>
                      </a:r>
                    </a:p>
                    <a:p>
                      <a:pPr marL="0" marR="0" indent="0" algn="l" defTabSz="6857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ourier New"/>
                          <a:cs typeface="Courier New"/>
                        </a:rPr>
                        <a:t>  it { should exist }</a:t>
                      </a:r>
                    </a:p>
                    <a:p>
                      <a:pPr marL="0" marR="0" indent="0" algn="l" defTabSz="6857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ourier New"/>
                          <a:cs typeface="Courier New"/>
                        </a:rPr>
                        <a:t>  it { should belong_to_group 'dynatrace' }</a:t>
                      </a:r>
                    </a:p>
                    <a:p>
                      <a:pPr marL="0" marR="0" indent="0" algn="l" defTabSz="6857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ourier New"/>
                          <a:cs typeface="Courier New"/>
                        </a:rPr>
                        <a:t>end</a:t>
                      </a:r>
                    </a:p>
                    <a:p>
                      <a:pPr marL="0" marR="0" indent="0" algn="l" defTabSz="6857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Courier New"/>
                        <a:cs typeface="Courier New"/>
                      </a:endParaRPr>
                    </a:p>
                    <a:p>
                      <a:pPr marL="0" marR="0" indent="0" algn="l" defTabSz="6857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ourier New"/>
                          <a:cs typeface="Courier New"/>
                        </a:rPr>
                        <a:t>describe service('dynaTraceServer') do</a:t>
                      </a:r>
                    </a:p>
                    <a:p>
                      <a:pPr marL="0" marR="0" indent="0" algn="l" defTabSz="6857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ourier New"/>
                          <a:cs typeface="Courier New"/>
                        </a:rPr>
                        <a:t>  it { should be_enabled }</a:t>
                      </a:r>
                    </a:p>
                    <a:p>
                      <a:pPr marL="0" marR="0" indent="0" algn="l" defTabSz="6857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ourier New"/>
                          <a:cs typeface="Courier New"/>
                        </a:rPr>
                        <a:t>  it { should be_running }</a:t>
                      </a:r>
                    </a:p>
                    <a:p>
                      <a:pPr marL="0" marR="0" indent="0" algn="l" defTabSz="6857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ourier New"/>
                          <a:cs typeface="Courier New"/>
                        </a:rPr>
                        <a:t>end</a:t>
                      </a:r>
                    </a:p>
                    <a:p>
                      <a:pPr marL="0" marR="0" indent="0" algn="l" defTabSz="6857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Courier New"/>
                        <a:cs typeface="Courier New"/>
                      </a:endParaRPr>
                    </a:p>
                    <a:p>
                      <a:pPr marL="0" marR="0" indent="0" algn="l" defTabSz="6857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ourier New"/>
                          <a:cs typeface="Courier New"/>
                        </a:rPr>
                        <a:t>describe port(2021) do</a:t>
                      </a:r>
                    </a:p>
                    <a:p>
                      <a:pPr marL="0" marR="0" indent="0" algn="l" defTabSz="6857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ourier New"/>
                          <a:cs typeface="Courier New"/>
                        </a:rPr>
                        <a:t>  it { should be_listening }</a:t>
                      </a:r>
                    </a:p>
                    <a:p>
                      <a:pPr marL="0" marR="0" indent="0" algn="l" defTabSz="6857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ourier New"/>
                          <a:cs typeface="Courier New"/>
                        </a:rPr>
                        <a:t>end</a:t>
                      </a:r>
                    </a:p>
                  </a:txBody>
                  <a:tcPr marL="51435" marR="51435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ourier New"/>
                        <a:cs typeface="Courier New"/>
                      </a:endParaRPr>
                    </a:p>
                  </a:txBody>
                  <a:tcPr marL="51435" marR="51435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ounded Rectangular Callout 6"/>
          <p:cNvSpPr/>
          <p:nvPr/>
        </p:nvSpPr>
        <p:spPr bwMode="auto">
          <a:xfrm>
            <a:off x="2743316" y="1210969"/>
            <a:ext cx="2494577" cy="407375"/>
          </a:xfrm>
          <a:prstGeom prst="wedgeRoundRectCallout">
            <a:avLst>
              <a:gd name="adj1" fmla="val -21156"/>
              <a:gd name="adj2" fmla="val 93216"/>
              <a:gd name="adj3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57602" tIns="28802" rIns="57602" bIns="28802" rtlCol="0" anchor="ctr"/>
          <a:lstStyle/>
          <a:p>
            <a:pPr algn="ctr"/>
            <a:r>
              <a:rPr lang="en-US" sz="1400" dirty="0">
                <a:latin typeface="Open Sans"/>
                <a:cs typeface="Open Sans"/>
              </a:rPr>
              <a:t>declare your assumptions</a:t>
            </a:r>
          </a:p>
        </p:txBody>
      </p:sp>
    </p:spTree>
    <p:extLst>
      <p:ext uri="{BB962C8B-B14F-4D97-AF65-F5344CB8AC3E}">
        <p14:creationId xmlns:p14="http://schemas.microsoft.com/office/powerpoint/2010/main" val="829526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Kitchen: List Instances</a:t>
            </a:r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29447"/>
              </p:ext>
            </p:extLst>
          </p:nvPr>
        </p:nvGraphicFramePr>
        <p:xfrm>
          <a:off x="397204" y="804428"/>
          <a:ext cx="6183809" cy="19726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270"/>
                <a:gridCol w="5927269"/>
                <a:gridCol w="128270"/>
              </a:tblGrid>
              <a:tr h="1972639">
                <a:tc>
                  <a:txBody>
                    <a:bodyPr/>
                    <a:lstStyle/>
                    <a:p>
                      <a:endParaRPr lang="en-US" sz="1200" dirty="0">
                        <a:latin typeface="Courier New"/>
                        <a:cs typeface="Courier New"/>
                      </a:endParaRPr>
                    </a:p>
                  </a:txBody>
                  <a:tcPr marL="51435" marR="51435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200" b="0" i="1" dirty="0" smtClean="0">
                          <a:latin typeface="Courier New"/>
                          <a:cs typeface="Courier New"/>
                        </a:rPr>
                        <a:t>$&gt; kitchen list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endParaRPr lang="en-US" sz="1200" b="0" i="0" dirty="0" smtClean="0">
                        <a:latin typeface="Courier New"/>
                        <a:cs typeface="Courier New"/>
                      </a:endParaRPr>
                    </a:p>
                    <a:p>
                      <a:r>
                        <a:rPr lang="en-US" sz="1200" kern="1200" smtClean="0">
                          <a:solidFill>
                            <a:srgbClr val="82BC00"/>
                          </a:solidFill>
                          <a:latin typeface="Courier New"/>
                          <a:ea typeface="+mn-ea"/>
                          <a:cs typeface="Courier New"/>
                        </a:rPr>
                        <a:t>Instance                      Driver   Provisioner</a:t>
                      </a:r>
                    </a:p>
                    <a:p>
                      <a:r>
                        <a:rPr lang="en-US" sz="1200" kern="1200" smtClean="0">
                          <a:solidFill>
                            <a:schemeClr val="dk1"/>
                          </a:solidFill>
                          <a:latin typeface="Courier New"/>
                          <a:ea typeface="+mn-ea"/>
                          <a:cs typeface="Courier New"/>
                        </a:rPr>
                        <a:t>dynatrace-agents-centos-65    Vagrant  AnsiblePlaybook</a:t>
                      </a:r>
                    </a:p>
                    <a:p>
                      <a:r>
                        <a:rPr lang="en-US" sz="1200" kern="1200" smtClean="0">
                          <a:solidFill>
                            <a:schemeClr val="dk1"/>
                          </a:solidFill>
                          <a:latin typeface="Courier New"/>
                          <a:ea typeface="+mn-ea"/>
                          <a:cs typeface="Courier New"/>
                        </a:rPr>
                        <a:t>dynatrace-agents-ubuntu-1204  Vagrant  AnsiblePlaybook</a:t>
                      </a:r>
                    </a:p>
                    <a:p>
                      <a:r>
                        <a:rPr lang="en-US" sz="1200" kern="1200" smtClean="0">
                          <a:solidFill>
                            <a:schemeClr val="dk1"/>
                          </a:solidFill>
                          <a:latin typeface="Courier New"/>
                          <a:ea typeface="+mn-ea"/>
                          <a:cs typeface="Courier New"/>
                        </a:rPr>
                        <a:t>dynatrace-server-centos-65    Vagrant  AnsiblePlaybook</a:t>
                      </a:r>
                    </a:p>
                    <a:p>
                      <a:r>
                        <a:rPr lang="en-US" sz="1200" kern="1200" smtClean="0">
                          <a:solidFill>
                            <a:schemeClr val="dk1"/>
                          </a:solidFill>
                          <a:latin typeface="Courier New"/>
                          <a:ea typeface="+mn-ea"/>
                          <a:cs typeface="Courier New"/>
                        </a:rPr>
                        <a:t>dynatrace-server-ubuntu-1204  Vagrant  AnsiblePlaybook</a:t>
                      </a:r>
                    </a:p>
                    <a:p>
                      <a:r>
                        <a:rPr lang="en-US" sz="1200" b="0" i="0" kern="1200" smtClean="0">
                          <a:solidFill>
                            <a:schemeClr val="dk1"/>
                          </a:solidFill>
                          <a:latin typeface="Courier New"/>
                          <a:ea typeface="+mn-ea"/>
                          <a:cs typeface="Courier New"/>
                        </a:rPr>
                        <a:t>...</a:t>
                      </a:r>
                      <a:endParaRPr lang="en-US" sz="1200" b="0" i="0" dirty="0" smtClean="0">
                        <a:latin typeface="Courier New"/>
                        <a:cs typeface="Courier New"/>
                      </a:endParaRPr>
                    </a:p>
                  </a:txBody>
                  <a:tcPr marL="51435" marR="51435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ourier New"/>
                        <a:cs typeface="Courier New"/>
                      </a:endParaRPr>
                    </a:p>
                  </a:txBody>
                  <a:tcPr marL="51435" marR="51435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ounded Rectangular Callout 4"/>
          <p:cNvSpPr/>
          <p:nvPr/>
        </p:nvSpPr>
        <p:spPr bwMode="auto">
          <a:xfrm>
            <a:off x="995396" y="2364260"/>
            <a:ext cx="2663573" cy="407375"/>
          </a:xfrm>
          <a:prstGeom prst="wedgeRoundRectCallout">
            <a:avLst>
              <a:gd name="adj1" fmla="val -33463"/>
              <a:gd name="adj2" fmla="val -95519"/>
              <a:gd name="adj3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57602" tIns="28802" rIns="57602" bIns="28802" rtlCol="0" anchor="ctr"/>
          <a:lstStyle/>
          <a:p>
            <a:pPr algn="ctr"/>
            <a:r>
              <a:rPr lang="en-US" sz="1400">
                <a:latin typeface="Open Sans"/>
                <a:cs typeface="Open Sans"/>
              </a:rPr>
              <a:t>let’s test dynatrace-server* !</a:t>
            </a:r>
            <a:endParaRPr lang="en-US" sz="1400" dirty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29918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Kitchen: Test Instances</a:t>
            </a:r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161246"/>
              </p:ext>
            </p:extLst>
          </p:nvPr>
        </p:nvGraphicFramePr>
        <p:xfrm>
          <a:off x="397204" y="804427"/>
          <a:ext cx="6183809" cy="3520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270"/>
                <a:gridCol w="5927269"/>
                <a:gridCol w="128270"/>
              </a:tblGrid>
              <a:tr h="3520437">
                <a:tc>
                  <a:txBody>
                    <a:bodyPr/>
                    <a:lstStyle/>
                    <a:p>
                      <a:endParaRPr lang="en-US" sz="1200" dirty="0">
                        <a:latin typeface="Courier New"/>
                        <a:cs typeface="Courier New"/>
                      </a:endParaRPr>
                    </a:p>
                  </a:txBody>
                  <a:tcPr marL="51435" marR="51435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200" b="0" i="1" dirty="0" smtClean="0">
                          <a:latin typeface="Courier New"/>
                          <a:cs typeface="Courier New"/>
                        </a:rPr>
                        <a:t>$&gt; kitchen test dynatrace-server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endParaRPr lang="en-US" sz="1200" b="0" i="0" dirty="0" smtClean="0">
                        <a:latin typeface="Courier New"/>
                        <a:cs typeface="Courier New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000" b="0" i="0" dirty="0" smtClean="0">
                          <a:latin typeface="Courier New"/>
                          <a:cs typeface="Courier New"/>
                        </a:rPr>
                        <a:t>-----&gt; Starting Kitchen (v1.3.1)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000" b="0" i="0" dirty="0" smtClean="0">
                          <a:latin typeface="Courier New"/>
                          <a:cs typeface="Courier New"/>
                        </a:rPr>
                        <a:t>-----&gt; Cleaning up any prior instances of &lt;dynatrace-server-centos-65&gt;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000" b="0" i="0" dirty="0" smtClean="0">
                          <a:latin typeface="Courier New"/>
                          <a:cs typeface="Courier New"/>
                        </a:rPr>
                        <a:t>       ...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000" b="0" i="0" dirty="0" smtClean="0">
                          <a:latin typeface="Courier New"/>
                          <a:cs typeface="Courier New"/>
                        </a:rPr>
                        <a:t>-----&gt; Creating &lt;dynatrace-server-centos-65&gt;...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000" b="0" i="0" dirty="0" smtClean="0">
                          <a:latin typeface="Courier New"/>
                          <a:cs typeface="Courier New"/>
                        </a:rPr>
                        <a:t>       Bringing machine 'default' up with 'virtualbox' provider...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000" b="0" i="0" dirty="0" smtClean="0">
                          <a:latin typeface="Courier New"/>
                          <a:cs typeface="Courier New"/>
                        </a:rPr>
                        <a:t>       ...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000" b="0" i="0" dirty="0" smtClean="0">
                          <a:solidFill>
                            <a:srgbClr val="82BC00"/>
                          </a:solidFill>
                          <a:latin typeface="Courier New"/>
                          <a:cs typeface="Courier New"/>
                        </a:rPr>
                        <a:t>       Finished in 0.6908 seconds (files took 0.74047 seconds to load)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000" b="0" i="0" dirty="0" smtClean="0">
                          <a:solidFill>
                            <a:srgbClr val="82BC00"/>
                          </a:solidFill>
                          <a:latin typeface="Courier New"/>
                          <a:cs typeface="Courier New"/>
                        </a:rPr>
                        <a:t>       24 examples, 0 failures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endParaRPr lang="en-US" sz="1000" b="0" i="0" dirty="0" smtClean="0">
                        <a:latin typeface="Courier New"/>
                        <a:cs typeface="Courier New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000" b="0" i="0" dirty="0" smtClean="0">
                          <a:latin typeface="Courier New"/>
                          <a:cs typeface="Courier New"/>
                        </a:rPr>
                        <a:t>-----&gt; Starting Kitchen (v1.3.1)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000" b="0" i="0" dirty="0" smtClean="0">
                          <a:latin typeface="Courier New"/>
                          <a:cs typeface="Courier New"/>
                        </a:rPr>
                        <a:t>-----&gt; Cleaning up any prior instances of &lt;dynatrace-server-</a:t>
                      </a:r>
                      <a:r>
                        <a:rPr lang="en-US" sz="1000" kern="1200" smtClean="0">
                          <a:solidFill>
                            <a:schemeClr val="dk1"/>
                          </a:solidFill>
                          <a:latin typeface="Courier New"/>
                          <a:ea typeface="+mn-ea"/>
                          <a:cs typeface="Courier New"/>
                        </a:rPr>
                        <a:t>ubuntu-1204</a:t>
                      </a:r>
                      <a:r>
                        <a:rPr lang="en-US" sz="1000" b="0" i="0" dirty="0" smtClean="0">
                          <a:latin typeface="Courier New"/>
                          <a:cs typeface="Courier New"/>
                        </a:rPr>
                        <a:t>&gt;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000" b="0" i="0" dirty="0" smtClean="0">
                          <a:latin typeface="Courier New"/>
                          <a:cs typeface="Courier New"/>
                        </a:rPr>
                        <a:t>       ...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000" b="0" i="0" dirty="0" smtClean="0">
                          <a:latin typeface="Courier New"/>
                          <a:cs typeface="Courier New"/>
                        </a:rPr>
                        <a:t>-----&gt; Creating &lt;dynatrace-server-</a:t>
                      </a:r>
                      <a:r>
                        <a:rPr lang="en-US" sz="1000" kern="1200" smtClean="0">
                          <a:solidFill>
                            <a:schemeClr val="dk1"/>
                          </a:solidFill>
                          <a:latin typeface="Courier New"/>
                          <a:ea typeface="+mn-ea"/>
                          <a:cs typeface="Courier New"/>
                        </a:rPr>
                        <a:t>ubuntu-1204</a:t>
                      </a:r>
                      <a:r>
                        <a:rPr lang="en-US" sz="1000" b="0" i="0" dirty="0" smtClean="0">
                          <a:latin typeface="Courier New"/>
                          <a:cs typeface="Courier New"/>
                        </a:rPr>
                        <a:t>&gt;...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000" b="0" i="0" dirty="0" smtClean="0">
                          <a:latin typeface="Courier New"/>
                          <a:cs typeface="Courier New"/>
                        </a:rPr>
                        <a:t>       Bringing machine 'default' up with 'virtualbox' provider...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000" b="0" i="0" dirty="0" smtClean="0">
                          <a:latin typeface="Courier New"/>
                          <a:cs typeface="Courier New"/>
                        </a:rPr>
                        <a:t>       ...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000" b="0" i="0" dirty="0" smtClean="0">
                          <a:solidFill>
                            <a:srgbClr val="00A8E1"/>
                          </a:solidFill>
                          <a:latin typeface="Courier New"/>
                          <a:cs typeface="Courier New"/>
                        </a:rPr>
                        <a:t>       Finished in 0.6947 seconds (files took 0.82016 seconds to load)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000" b="0" i="0" dirty="0" smtClean="0">
                          <a:solidFill>
                            <a:srgbClr val="00A8E1"/>
                          </a:solidFill>
                          <a:latin typeface="Courier New"/>
                          <a:cs typeface="Courier New"/>
                        </a:rPr>
                        <a:t>       24 examples, 0 failures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endParaRPr lang="en-US" sz="1000" b="0" i="0" dirty="0" smtClean="0">
                        <a:latin typeface="Courier New"/>
                        <a:cs typeface="Courier New"/>
                      </a:endParaRPr>
                    </a:p>
                  </a:txBody>
                  <a:tcPr marL="51435" marR="51435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ourier New"/>
                        <a:cs typeface="Courier New"/>
                      </a:endParaRPr>
                    </a:p>
                  </a:txBody>
                  <a:tcPr marL="51435" marR="51435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2382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/>
              <a:t>Questions?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12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167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08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Dynatrace. So What?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1502850"/>
            <a:ext cx="6857999" cy="286473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 bwMode="auto">
          <a:xfrm>
            <a:off x="168981" y="1691503"/>
            <a:ext cx="1183398" cy="407375"/>
          </a:xfrm>
          <a:prstGeom prst="wedgeRoundRectCallout">
            <a:avLst>
              <a:gd name="adj1" fmla="val -21053"/>
              <a:gd name="adj2" fmla="val 93217"/>
              <a:gd name="adj3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57602" tIns="28802" rIns="57602" bIns="28802" rtlCol="0" anchor="ctr"/>
          <a:lstStyle/>
          <a:p>
            <a:pPr algn="ctr"/>
            <a:r>
              <a:rPr lang="en-US" sz="1400">
                <a:latin typeface="Open Sans"/>
                <a:cs typeface="Open Sans"/>
              </a:rPr>
              <a:t># Requests</a:t>
            </a:r>
            <a:endParaRPr lang="en-US" sz="1400" dirty="0">
              <a:latin typeface="Open Sans"/>
              <a:cs typeface="Open Sans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3046734" y="1219199"/>
            <a:ext cx="866242" cy="407375"/>
          </a:xfrm>
          <a:prstGeom prst="wedgeRoundRectCallout">
            <a:avLst>
              <a:gd name="adj1" fmla="val -21053"/>
              <a:gd name="adj2" fmla="val 93217"/>
              <a:gd name="adj3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57602" tIns="28802" rIns="57602" bIns="28802" rtlCol="0" anchor="ctr"/>
          <a:lstStyle/>
          <a:p>
            <a:pPr algn="ctr"/>
            <a:r>
              <a:rPr lang="en-US" sz="1400">
                <a:latin typeface="Open Sans"/>
                <a:cs typeface="Open Sans"/>
              </a:rPr>
              <a:t>Health</a:t>
            </a:r>
            <a:endParaRPr lang="en-US" sz="1400" dirty="0">
              <a:latin typeface="Open Sans"/>
              <a:cs typeface="Open Sans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5829750" y="3199023"/>
            <a:ext cx="947244" cy="407375"/>
          </a:xfrm>
          <a:prstGeom prst="wedgeRoundRectCallout">
            <a:avLst>
              <a:gd name="adj1" fmla="val 20981"/>
              <a:gd name="adj2" fmla="val -97205"/>
              <a:gd name="adj3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57602" tIns="28802" rIns="57602" bIns="28802" rtlCol="0" anchor="ctr"/>
          <a:lstStyle/>
          <a:p>
            <a:pPr algn="ctr"/>
            <a:r>
              <a:rPr lang="en-US" sz="1400">
                <a:latin typeface="Open Sans"/>
                <a:cs typeface="Open Sans"/>
              </a:rPr>
              <a:t>Timings</a:t>
            </a:r>
            <a:endParaRPr lang="en-US" sz="1400" dirty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2737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Dynatrace. So What?</a:t>
            </a:r>
          </a:p>
        </p:txBody>
      </p:sp>
      <p:pic>
        <p:nvPicPr>
          <p:cNvPr id="2" name="Picture 1" descr="dynatrace-world-ma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354" y="912537"/>
            <a:ext cx="5417303" cy="3724853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 bwMode="auto">
          <a:xfrm>
            <a:off x="3505302" y="1952368"/>
            <a:ext cx="1657074" cy="407375"/>
          </a:xfrm>
          <a:prstGeom prst="wedgeRoundRectCallout">
            <a:avLst>
              <a:gd name="adj1" fmla="val -21053"/>
              <a:gd name="adj2" fmla="val 93217"/>
              <a:gd name="adj3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57602" tIns="28802" rIns="57602" bIns="28802" rtlCol="0" anchor="ctr"/>
          <a:lstStyle/>
          <a:p>
            <a:pPr algn="ctr"/>
            <a:r>
              <a:rPr lang="en-US" sz="1400">
                <a:latin typeface="Open Sans"/>
                <a:cs typeface="Open Sans"/>
              </a:rPr>
              <a:t>Frustrated Users</a:t>
            </a:r>
            <a:endParaRPr lang="en-US" sz="1400" dirty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02943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Dynatrace. So What?</a:t>
            </a:r>
          </a:p>
        </p:txBody>
      </p:sp>
      <p:pic>
        <p:nvPicPr>
          <p:cNvPr id="2" name="Picture 1" descr="dynatrace-visit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4" y="1380068"/>
            <a:ext cx="6634554" cy="251392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 bwMode="auto">
          <a:xfrm>
            <a:off x="271952" y="2343665"/>
            <a:ext cx="1677667" cy="407375"/>
          </a:xfrm>
          <a:prstGeom prst="wedgeRoundRectCallout">
            <a:avLst>
              <a:gd name="adj1" fmla="val -21053"/>
              <a:gd name="adj2" fmla="val 93217"/>
              <a:gd name="adj3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57602" tIns="28802" rIns="57602" bIns="28802" rtlCol="0" anchor="ctr"/>
          <a:lstStyle/>
          <a:p>
            <a:pPr algn="ctr"/>
            <a:r>
              <a:rPr lang="en-US" sz="1400">
                <a:latin typeface="Open Sans"/>
                <a:cs typeface="Open Sans"/>
              </a:rPr>
              <a:t>What happened?</a:t>
            </a:r>
            <a:endParaRPr lang="en-US" sz="1400" dirty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55198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Dynatrace. So What?</a:t>
            </a:r>
          </a:p>
        </p:txBody>
      </p:sp>
      <p:pic>
        <p:nvPicPr>
          <p:cNvPr id="2" name="Picture 1" descr="dynatrace-dashlet-purepath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65" y="939805"/>
            <a:ext cx="5416675" cy="365916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 bwMode="auto">
          <a:xfrm>
            <a:off x="1445840" y="1842529"/>
            <a:ext cx="1444271" cy="407375"/>
          </a:xfrm>
          <a:prstGeom prst="wedgeRoundRectCallout">
            <a:avLst>
              <a:gd name="adj1" fmla="val -21053"/>
              <a:gd name="adj2" fmla="val 93217"/>
              <a:gd name="adj3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57602" tIns="28802" rIns="57602" bIns="28802" rtlCol="0" anchor="ctr"/>
          <a:lstStyle/>
          <a:p>
            <a:pPr algn="ctr"/>
            <a:r>
              <a:rPr lang="en-US" sz="1400">
                <a:latin typeface="Open Sans"/>
                <a:cs typeface="Open Sans"/>
              </a:rPr>
              <a:t>Erroneous Call</a:t>
            </a:r>
            <a:endParaRPr lang="en-US" sz="1400" dirty="0">
              <a:latin typeface="Open Sans"/>
              <a:cs typeface="Open Sans"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3245810" y="1843902"/>
            <a:ext cx="1175158" cy="407375"/>
          </a:xfrm>
          <a:prstGeom prst="wedgeRoundRectCallout">
            <a:avLst>
              <a:gd name="adj1" fmla="val -21053"/>
              <a:gd name="adj2" fmla="val 93217"/>
              <a:gd name="adj3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57602" tIns="28802" rIns="57602" bIns="28802" rtlCol="0" anchor="ctr"/>
          <a:lstStyle/>
          <a:p>
            <a:pPr algn="ctr"/>
            <a:r>
              <a:rPr lang="en-US" sz="1400">
                <a:latin typeface="Open Sans"/>
                <a:cs typeface="Open Sans"/>
              </a:rPr>
              <a:t>Username</a:t>
            </a:r>
            <a:endParaRPr lang="en-US" sz="1400" dirty="0">
              <a:latin typeface="Open Sans"/>
              <a:cs typeface="Open Sans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3466855" y="2785761"/>
            <a:ext cx="1620008" cy="407375"/>
          </a:xfrm>
          <a:prstGeom prst="wedgeRoundRectCallout">
            <a:avLst>
              <a:gd name="adj1" fmla="val -21053"/>
              <a:gd name="adj2" fmla="val 93217"/>
              <a:gd name="adj3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57602" tIns="28802" rIns="57602" bIns="28802" rtlCol="0" anchor="ctr"/>
          <a:lstStyle/>
          <a:p>
            <a:pPr algn="ctr"/>
            <a:r>
              <a:rPr lang="en-US" sz="1400">
                <a:latin typeface="Open Sans"/>
                <a:cs typeface="Open Sans"/>
              </a:rPr>
              <a:t>SQL Statements</a:t>
            </a:r>
            <a:endParaRPr lang="en-US" sz="1400" dirty="0">
              <a:latin typeface="Open Sans"/>
              <a:cs typeface="Open Sans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1632567" y="3155091"/>
            <a:ext cx="1085922" cy="407375"/>
          </a:xfrm>
          <a:prstGeom prst="wedgeRoundRectCallout">
            <a:avLst>
              <a:gd name="adj1" fmla="val -21053"/>
              <a:gd name="adj2" fmla="val 93217"/>
              <a:gd name="adj3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57602" tIns="28802" rIns="57602" bIns="28802" rtlCol="0" anchor="ctr"/>
          <a:lstStyle/>
          <a:p>
            <a:pPr algn="ctr"/>
            <a:r>
              <a:rPr lang="en-US" sz="1400">
                <a:latin typeface="Open Sans"/>
                <a:cs typeface="Open Sans"/>
              </a:rPr>
              <a:t>Exception</a:t>
            </a:r>
            <a:endParaRPr lang="en-US" sz="1400" dirty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55198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Reasons for Going SaaS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25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Reasons for Going SaaS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720" y="1398255"/>
            <a:ext cx="3972560" cy="1604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2437" y="3395132"/>
            <a:ext cx="2993127" cy="492443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28600" indent="-228600"/>
            <a:r>
              <a:rPr lang="en-US" sz="2600" b="1" dirty="0">
                <a:solidFill>
                  <a:srgbClr val="82BC00"/>
                </a:solidFill>
                <a:latin typeface="Calibri"/>
                <a:cs typeface="Calibri"/>
              </a:rPr>
              <a:t>#1: Operational Risk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1374028" y="3937012"/>
            <a:ext cx="4109944" cy="36933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28600" indent="-228600"/>
            <a:r>
              <a:rPr lang="en-US" sz="1800" dirty="0">
                <a:latin typeface="Calibri"/>
                <a:cs typeface="Calibri"/>
              </a:rPr>
              <a:t>Moves from Customer to Service Provider</a:t>
            </a:r>
          </a:p>
        </p:txBody>
      </p:sp>
    </p:spTree>
    <p:extLst>
      <p:ext uri="{BB962C8B-B14F-4D97-AF65-F5344CB8AC3E}">
        <p14:creationId xmlns:p14="http://schemas.microsoft.com/office/powerpoint/2010/main" val="3780211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Reasons for Going SaaS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480" y="1288126"/>
            <a:ext cx="3972560" cy="18243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0484" y="3395132"/>
            <a:ext cx="4357032" cy="492443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28600" indent="-228600"/>
            <a:r>
              <a:rPr lang="en-US" sz="2600" b="1" dirty="0">
                <a:solidFill>
                  <a:srgbClr val="82BC00"/>
                </a:solidFill>
                <a:latin typeface="Calibri"/>
                <a:cs typeface="Calibri"/>
              </a:rPr>
              <a:t>#2: Customers Want Solutions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1661216" y="3937012"/>
            <a:ext cx="3535568" cy="36933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28600" indent="-228600"/>
            <a:r>
              <a:rPr lang="en-US" sz="1800" dirty="0">
                <a:latin typeface="Calibri"/>
                <a:cs typeface="Calibri"/>
              </a:rPr>
              <a:t>Without Buying Extra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73107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Reasons for Going SaaS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4300" y="1185150"/>
            <a:ext cx="4089400" cy="1991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2570" y="3395132"/>
            <a:ext cx="5052861" cy="492443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28600" indent="-228600"/>
            <a:r>
              <a:rPr lang="en-US" sz="2600" b="1" dirty="0">
                <a:solidFill>
                  <a:srgbClr val="82BC00"/>
                </a:solidFill>
                <a:latin typeface="Calibri"/>
                <a:cs typeface="Calibri"/>
              </a:rPr>
              <a:t>#3: Customers Already in the Cloud</a:t>
            </a:r>
          </a:p>
        </p:txBody>
      </p:sp>
    </p:spTree>
    <p:extLst>
      <p:ext uri="{BB962C8B-B14F-4D97-AF65-F5344CB8AC3E}">
        <p14:creationId xmlns:p14="http://schemas.microsoft.com/office/powerpoint/2010/main" val="954938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Dynatrace SaaS Architecture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84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70366" y="819650"/>
            <a:ext cx="3674026" cy="58185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/>
              <a:t>Martin Etmajer</a:t>
            </a:r>
            <a:br>
              <a:rPr lang="en-US" b="1"/>
            </a:br>
            <a:r>
              <a:rPr lang="en-US" sz="1800"/>
              <a:t>Technology Strategist @Dynatrace</a:t>
            </a:r>
          </a:p>
        </p:txBody>
      </p:sp>
      <p:pic>
        <p:nvPicPr>
          <p:cNvPr id="15" name="Picture Placeholder 14" descr="headshot-smiling-cropped.pn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516" r="-19516"/>
          <a:stretch>
            <a:fillRect/>
          </a:stretch>
        </p:blipFill>
        <p:spPr>
          <a:xfrm>
            <a:off x="415449" y="901681"/>
            <a:ext cx="2346722" cy="1816100"/>
          </a:xfrm>
        </p:spPr>
      </p:pic>
      <p:sp>
        <p:nvSpPr>
          <p:cNvPr id="10" name="Text Placeholder 5"/>
          <p:cNvSpPr txBox="1">
            <a:spLocks/>
          </p:cNvSpPr>
          <p:nvPr/>
        </p:nvSpPr>
        <p:spPr>
          <a:xfrm>
            <a:off x="3083338" y="1664853"/>
            <a:ext cx="3661054" cy="759694"/>
          </a:xfrm>
          <a:prstGeom prst="rect">
            <a:avLst/>
          </a:prstGeom>
        </p:spPr>
        <p:txBody>
          <a:bodyPr lIns="91440" tIns="45720" rIns="91440" bIns="45720"/>
          <a:lstStyle>
            <a:lvl1pPr marL="127397" indent="-127397" algn="l" rtl="0" eaLnBrk="1" fontAlgn="base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Lucida Sans Unicode" pitchFamily="34" charset="0"/>
              </a:defRPr>
            </a:lvl1pPr>
            <a:lvl2pPr marL="557213" indent="-214313" algn="l" rtl="0" eaLnBrk="1" fontAlgn="base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charset="0"/>
              <a:buChar char="–"/>
              <a:defRPr sz="165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Lucida Sans Unicode" pitchFamily="34" charset="0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Lucida Sans Unicode" pitchFamily="34" charset="0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Lucida Sans Unicode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Lucida Sans Unicode" pitchFamily="34" charset="0"/>
                <a:ea typeface="MS PGothic" panose="020B0600070205080204" pitchFamily="34" charset="-128"/>
                <a:cs typeface="Lucida Sans Unicode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solidFill>
                  <a:schemeClr val="bg2"/>
                </a:solidFill>
              </a:rPr>
              <a:t>      martin.etmajer@dynatrace.com</a:t>
            </a:r>
          </a:p>
          <a:p>
            <a:pPr marL="228145" indent="0">
              <a:buNone/>
            </a:pPr>
            <a:r>
              <a:rPr lang="en-US">
                <a:solidFill>
                  <a:schemeClr val="bg2"/>
                </a:solidFill>
              </a:rPr>
              <a:t>  @metmajer</a:t>
            </a:r>
          </a:p>
          <a:p>
            <a:pPr marL="228145" indent="0">
              <a:buNone/>
            </a:pPr>
            <a:r>
              <a:rPr lang="en-US">
                <a:solidFill>
                  <a:schemeClr val="bg2"/>
                </a:solidFill>
              </a:rPr>
              <a:t>  </a:t>
            </a:r>
          </a:p>
          <a:p>
            <a:pPr marL="228145" indent="0">
              <a:buNone/>
            </a:pPr>
            <a:r>
              <a:rPr lang="en-US">
                <a:solidFill>
                  <a:schemeClr val="bg2"/>
                </a:solidFill>
              </a:rPr>
              <a:t>  http://blog.dynatrace.com</a:t>
            </a:r>
          </a:p>
          <a:p>
            <a:endParaRPr lang="en-US">
              <a:solidFill>
                <a:schemeClr val="bg2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2748" y="1762352"/>
            <a:ext cx="218847" cy="1740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2748" y="2117132"/>
            <a:ext cx="221055" cy="18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09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On-Prem Dynatrace Environment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8526"/>
            <a:ext cx="6858000" cy="278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44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Dynatrace SaaS Environment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364" y="793139"/>
            <a:ext cx="5059277" cy="39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88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Dynatrace SaaS Environment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364" y="793144"/>
            <a:ext cx="5059276" cy="396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98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Dynatrace SaaS Environment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364" y="793144"/>
            <a:ext cx="5059276" cy="396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8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      for Dynatrace SaaS</a:t>
            </a:r>
          </a:p>
        </p:txBody>
      </p:sp>
      <p:pic>
        <p:nvPicPr>
          <p:cNvPr id="2" name="Picture 1" descr="amazon-aw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70" y="254002"/>
            <a:ext cx="1397000" cy="558800"/>
          </a:xfrm>
          <a:prstGeom prst="rect">
            <a:avLst/>
          </a:prstGeom>
        </p:spPr>
      </p:pic>
      <p:pic>
        <p:nvPicPr>
          <p:cNvPr id="4" name="Picture 3" descr="amazon-ec2-512x51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132" y="922868"/>
            <a:ext cx="3046677" cy="30466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29267" y="3699932"/>
            <a:ext cx="4204396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28600" indent="-228600"/>
            <a:r>
              <a:rPr lang="en-US" dirty="0"/>
              <a:t>Elastic Compute Cloud (EC2)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3309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      for Dynatrace SaaS</a:t>
            </a:r>
          </a:p>
        </p:txBody>
      </p:sp>
      <p:pic>
        <p:nvPicPr>
          <p:cNvPr id="2" name="Picture 1" descr="amazon-aw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70" y="254002"/>
            <a:ext cx="1397000" cy="55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132" y="922868"/>
            <a:ext cx="3046677" cy="30466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618" y="3699932"/>
            <a:ext cx="3656770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28600" indent="-228600"/>
            <a:r>
              <a:rPr lang="en-US" dirty="0"/>
              <a:t>Elastic Block Store (EBS)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5934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      for Dynatrace SaaS</a:t>
            </a:r>
          </a:p>
        </p:txBody>
      </p:sp>
      <p:pic>
        <p:nvPicPr>
          <p:cNvPr id="2" name="Picture 1" descr="amazon-aw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70" y="254002"/>
            <a:ext cx="1397000" cy="55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132" y="922868"/>
            <a:ext cx="3046677" cy="30466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4726" y="3699932"/>
            <a:ext cx="5008553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28600" indent="-228600"/>
            <a:r>
              <a:rPr lang="en-US" dirty="0"/>
              <a:t>Relational Database Service (RDS)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7964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      for Dynatrace SaaS</a:t>
            </a:r>
          </a:p>
        </p:txBody>
      </p:sp>
      <p:pic>
        <p:nvPicPr>
          <p:cNvPr id="2" name="Picture 1" descr="amazon-aw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70" y="254002"/>
            <a:ext cx="1397000" cy="55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132" y="922868"/>
            <a:ext cx="3046677" cy="30466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4759" y="3699932"/>
            <a:ext cx="2248482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28600" indent="-228600"/>
            <a:r>
              <a:rPr lang="en-US" dirty="0"/>
              <a:t>Elastic IP (EIP)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9777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      for Dynatrace SaaS</a:t>
            </a:r>
          </a:p>
        </p:txBody>
      </p:sp>
      <p:pic>
        <p:nvPicPr>
          <p:cNvPr id="2" name="Picture 1" descr="amazon-aw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70" y="254002"/>
            <a:ext cx="1397000" cy="55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132" y="922868"/>
            <a:ext cx="3046677" cy="30466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41941" y="3699932"/>
            <a:ext cx="2374118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28600" indent="-228600"/>
            <a:r>
              <a:rPr lang="en-US" dirty="0"/>
              <a:t>Route 53 (DNS)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1884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      for Dynatrace SaaS</a:t>
            </a:r>
          </a:p>
        </p:txBody>
      </p:sp>
      <p:pic>
        <p:nvPicPr>
          <p:cNvPr id="2" name="Picture 1" descr="amazon-aw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70" y="254002"/>
            <a:ext cx="1397000" cy="55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132" y="922868"/>
            <a:ext cx="3046677" cy="30466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5180" y="3699932"/>
            <a:ext cx="4067640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28600" indent="-228600"/>
            <a:r>
              <a:rPr lang="en-US" dirty="0"/>
              <a:t>Simple Storage Service (S3)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7644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1"/>
          </p:nvPr>
        </p:nvSpPr>
        <p:spPr>
          <a:xfrm>
            <a:off x="234559" y="939285"/>
            <a:ext cx="6183174" cy="3751781"/>
          </a:xfrm>
        </p:spPr>
        <p:txBody>
          <a:bodyPr/>
          <a:lstStyle/>
          <a:p>
            <a:pPr marL="308448" indent="-308448">
              <a:lnSpc>
                <a:spcPct val="100000"/>
              </a:lnSpc>
              <a:spcBef>
                <a:spcPts val="651"/>
              </a:spcBef>
              <a:spcAft>
                <a:spcPts val="651"/>
              </a:spcAft>
              <a:buFont typeface="Calibri" panose="020F0502020204030204" pitchFamily="34" charset="0"/>
              <a:buChar char="»"/>
            </a:pPr>
            <a:r>
              <a:rPr lang="en-US" sz="2000" i="1" dirty="0" err="1"/>
              <a:t>Dynatrace</a:t>
            </a:r>
            <a:r>
              <a:rPr lang="en-US" sz="2000" dirty="0" err="1"/>
              <a:t> On-Prem</a:t>
            </a:r>
          </a:p>
          <a:p>
            <a:pPr marL="308448" indent="-308448">
              <a:lnSpc>
                <a:spcPct val="100000"/>
              </a:lnSpc>
              <a:spcBef>
                <a:spcPts val="651"/>
              </a:spcBef>
              <a:spcAft>
                <a:spcPts val="651"/>
              </a:spcAft>
              <a:buFont typeface="Calibri" panose="020F0502020204030204" pitchFamily="34" charset="0"/>
              <a:buChar char="»"/>
            </a:pPr>
            <a:r>
              <a:rPr lang="en-US" sz="2000" i="1" dirty="0"/>
              <a:t>Dynatrace SaaS</a:t>
            </a:r>
            <a:r>
              <a:rPr lang="en-US" sz="2000" dirty="0"/>
              <a:t> Architecture</a:t>
            </a:r>
          </a:p>
          <a:p>
            <a:pPr marL="308448" indent="-308448">
              <a:lnSpc>
                <a:spcPct val="100000"/>
              </a:lnSpc>
              <a:spcBef>
                <a:spcPts val="651"/>
              </a:spcBef>
              <a:spcAft>
                <a:spcPts val="651"/>
              </a:spcAft>
              <a:buFont typeface="Calibri" panose="020F0502020204030204" pitchFamily="34" charset="0"/>
              <a:buChar char="»"/>
            </a:pPr>
            <a:r>
              <a:rPr lang="en-US" sz="2000" i="1" dirty="0"/>
              <a:t>Ansible</a:t>
            </a:r>
            <a:r>
              <a:rPr lang="en-US" sz="2000" dirty="0"/>
              <a:t> as Orchestration Engine</a:t>
            </a:r>
            <a:endParaRPr lang="en-US" sz="2000">
              <a:solidFill>
                <a:srgbClr val="73B21B"/>
              </a:solidFill>
            </a:endParaRPr>
          </a:p>
          <a:p>
            <a:pPr marL="308448" indent="-308448">
              <a:lnSpc>
                <a:spcPct val="100000"/>
              </a:lnSpc>
              <a:spcBef>
                <a:spcPts val="651"/>
              </a:spcBef>
              <a:spcAft>
                <a:spcPts val="651"/>
              </a:spcAft>
              <a:buFont typeface="Calibri" panose="020F0502020204030204" pitchFamily="34" charset="0"/>
              <a:buChar char="»"/>
            </a:pPr>
            <a:r>
              <a:rPr lang="en-US" sz="2000" dirty="0"/>
              <a:t>Test-Driven Infrastructure with </a:t>
            </a:r>
            <a:r>
              <a:rPr lang="en-US" sz="2000" i="1" dirty="0"/>
              <a:t>Test Kitchen</a:t>
            </a:r>
          </a:p>
        </p:txBody>
      </p:sp>
    </p:spTree>
    <p:extLst>
      <p:ext uri="{BB962C8B-B14F-4D97-AF65-F5344CB8AC3E}">
        <p14:creationId xmlns:p14="http://schemas.microsoft.com/office/powerpoint/2010/main" val="573990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      for Dynatrace SaaS</a:t>
            </a:r>
          </a:p>
        </p:txBody>
      </p:sp>
      <p:pic>
        <p:nvPicPr>
          <p:cNvPr id="2" name="Picture 1" descr="amazon-aw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70" y="254002"/>
            <a:ext cx="1397000" cy="55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132" y="922868"/>
            <a:ext cx="3046677" cy="30466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04187" y="3699932"/>
            <a:ext cx="1849635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28600" indent="-228600" algn="ctr"/>
            <a:r>
              <a:rPr lang="en-US" dirty="0"/>
              <a:t>CloudWatch</a:t>
            </a:r>
          </a:p>
        </p:txBody>
      </p:sp>
    </p:spTree>
    <p:extLst>
      <p:ext uri="{BB962C8B-B14F-4D97-AF65-F5344CB8AC3E}">
        <p14:creationId xmlns:p14="http://schemas.microsoft.com/office/powerpoint/2010/main" val="2424836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Decisions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01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#1</a:t>
            </a:r>
            <a:r>
              <a:rPr lang="en-US"/>
              <a:t> – Dedicated Customer Resources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166" y="1286943"/>
            <a:ext cx="4873677" cy="17487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6370" y="3395132"/>
            <a:ext cx="5485271" cy="492443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28600" indent="-228600"/>
            <a:r>
              <a:rPr lang="en-US" sz="2600" b="1" dirty="0">
                <a:solidFill>
                  <a:srgbClr val="82BC00"/>
                </a:solidFill>
                <a:latin typeface="Calibri"/>
                <a:cs typeface="Calibri"/>
              </a:rPr>
              <a:t>Clean Separation of Customers &amp; Data</a:t>
            </a:r>
          </a:p>
        </p:txBody>
      </p:sp>
    </p:spTree>
    <p:extLst>
      <p:ext uri="{BB962C8B-B14F-4D97-AF65-F5344CB8AC3E}">
        <p14:creationId xmlns:p14="http://schemas.microsoft.com/office/powerpoint/2010/main" val="2178213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#1</a:t>
            </a:r>
            <a:r>
              <a:rPr lang="en-US"/>
              <a:t> – Dedicated Customer Resources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1797" y="1286943"/>
            <a:ext cx="3354404" cy="17487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4196" y="3395132"/>
            <a:ext cx="3249608" cy="492443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28600" indent="-228600"/>
            <a:r>
              <a:rPr lang="en-US" sz="2600" b="1" dirty="0">
                <a:solidFill>
                  <a:srgbClr val="82BC00"/>
                </a:solidFill>
                <a:latin typeface="Calibri"/>
                <a:cs typeface="Calibri"/>
              </a:rPr>
              <a:t>Customizable Security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2314718" y="3937012"/>
            <a:ext cx="2228570" cy="36933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28600" indent="-228600"/>
            <a:r>
              <a:rPr lang="en-US" sz="1800" dirty="0">
                <a:latin typeface="Calibri"/>
                <a:cs typeface="Calibri"/>
              </a:rPr>
              <a:t>IP-Based Access Rules</a:t>
            </a:r>
          </a:p>
        </p:txBody>
      </p:sp>
    </p:spTree>
    <p:extLst>
      <p:ext uri="{BB962C8B-B14F-4D97-AF65-F5344CB8AC3E}">
        <p14:creationId xmlns:p14="http://schemas.microsoft.com/office/powerpoint/2010/main" val="3542097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#1</a:t>
            </a:r>
            <a:r>
              <a:rPr lang="en-US"/>
              <a:t> – Dedicated Customer Resources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8960" y="1207202"/>
            <a:ext cx="4198620" cy="19888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0227" y="3395132"/>
            <a:ext cx="3597547" cy="492443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28600" indent="-228600"/>
            <a:r>
              <a:rPr lang="en-US" sz="2600" b="1" dirty="0">
                <a:solidFill>
                  <a:srgbClr val="82BC00"/>
                </a:solidFill>
                <a:latin typeface="Calibri"/>
                <a:cs typeface="Calibri"/>
              </a:rPr>
              <a:t>Grow with the Customer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66607" y="3937012"/>
            <a:ext cx="2924787" cy="36933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28600" indent="-228600"/>
            <a:r>
              <a:rPr lang="en-US" sz="1800" dirty="0">
                <a:latin typeface="Calibri"/>
                <a:cs typeface="Calibri"/>
              </a:rPr>
              <a:t>Resize Resources on Demand</a:t>
            </a:r>
          </a:p>
        </p:txBody>
      </p:sp>
    </p:spTree>
    <p:extLst>
      <p:ext uri="{BB962C8B-B14F-4D97-AF65-F5344CB8AC3E}">
        <p14:creationId xmlns:p14="http://schemas.microsoft.com/office/powerpoint/2010/main" val="3890871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#2</a:t>
            </a:r>
            <a:r>
              <a:rPr lang="en-US"/>
              <a:t> – Data Persistence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849" y="1286943"/>
            <a:ext cx="1492300" cy="17487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8699" y="3395132"/>
            <a:ext cx="2660604" cy="492443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28600" indent="-228600"/>
            <a:r>
              <a:rPr lang="en-US" sz="2600" b="1" dirty="0">
                <a:solidFill>
                  <a:srgbClr val="82BC00"/>
                </a:solidFill>
                <a:latin typeface="Calibri"/>
                <a:cs typeface="Calibri"/>
              </a:rPr>
              <a:t>Prevent Data Loss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89969" y="3937012"/>
            <a:ext cx="2678062" cy="36933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28600" indent="-228600"/>
            <a:r>
              <a:rPr lang="en-US" sz="1800" dirty="0">
                <a:latin typeface="Calibri"/>
                <a:cs typeface="Calibri"/>
              </a:rPr>
              <a:t>When Resources Go Down</a:t>
            </a:r>
          </a:p>
        </p:txBody>
      </p:sp>
    </p:spTree>
    <p:extLst>
      <p:ext uri="{BB962C8B-B14F-4D97-AF65-F5344CB8AC3E}">
        <p14:creationId xmlns:p14="http://schemas.microsoft.com/office/powerpoint/2010/main" val="2943921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#3</a:t>
            </a:r>
            <a:r>
              <a:rPr lang="en-US"/>
              <a:t> – Regular Backups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5441" y="1367663"/>
            <a:ext cx="3627120" cy="17164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6884" y="3395132"/>
            <a:ext cx="4224233" cy="492443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28600" indent="-228600"/>
            <a:r>
              <a:rPr lang="en-US" sz="2600" b="1" dirty="0">
                <a:solidFill>
                  <a:srgbClr val="82BC00"/>
                </a:solidFill>
                <a:latin typeface="Calibri"/>
                <a:cs typeface="Calibri"/>
              </a:rPr>
              <a:t>Enable &lt; Daily Data Recovery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2101412" y="3937012"/>
            <a:ext cx="2655181" cy="36933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28600" indent="-228600"/>
            <a:r>
              <a:rPr lang="en-US" sz="1800" dirty="0">
                <a:latin typeface="Calibri"/>
                <a:cs typeface="Calibri"/>
              </a:rPr>
              <a:t>All Configuration and Data</a:t>
            </a:r>
          </a:p>
        </p:txBody>
      </p:sp>
    </p:spTree>
    <p:extLst>
      <p:ext uri="{BB962C8B-B14F-4D97-AF65-F5344CB8AC3E}">
        <p14:creationId xmlns:p14="http://schemas.microsoft.com/office/powerpoint/2010/main" val="1355512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Orchestration Platform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89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Orchestration Platform</a:t>
            </a:r>
          </a:p>
        </p:txBody>
      </p:sp>
      <p:pic>
        <p:nvPicPr>
          <p:cNvPr id="3" name="Picture 2" descr="dynatrace-saas-overview-smal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" y="1009650"/>
            <a:ext cx="65024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70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Orchestration Platform</a:t>
            </a:r>
          </a:p>
        </p:txBody>
      </p:sp>
      <p:pic>
        <p:nvPicPr>
          <p:cNvPr id="3" name="Picture 2" descr="dynatrace-saas-status-smal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36" y="948866"/>
            <a:ext cx="4681728" cy="358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70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Dynatrace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24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Orchestration Platform</a:t>
            </a:r>
          </a:p>
        </p:txBody>
      </p:sp>
      <p:pic>
        <p:nvPicPr>
          <p:cNvPr id="3" name="Picture 2" descr="dynatrace-saas-maintenance-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" y="1263652"/>
            <a:ext cx="65024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66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87002"/>
            <a:ext cx="6515100" cy="1460824"/>
          </a:xfrm>
        </p:spPr>
        <p:txBody>
          <a:bodyPr/>
          <a:lstStyle/>
          <a:p>
            <a:r>
              <a:rPr lang="en-US"/>
              <a:t>How We Did 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Lessions Learned</a:t>
            </a:r>
          </a:p>
        </p:txBody>
      </p:sp>
    </p:spTree>
    <p:extLst>
      <p:ext uri="{BB962C8B-B14F-4D97-AF65-F5344CB8AC3E}">
        <p14:creationId xmlns:p14="http://schemas.microsoft.com/office/powerpoint/2010/main" val="2968339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 Coded Our Own Solution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378" y="1536922"/>
            <a:ext cx="3924300" cy="1282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6188" y="3395132"/>
            <a:ext cx="5645633" cy="492443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28600" indent="-228600"/>
            <a:r>
              <a:rPr lang="en-US" sz="2600" b="1" dirty="0">
                <a:latin typeface="Calibri"/>
                <a:cs typeface="Calibri"/>
              </a:rPr>
              <a:t>#1: Lifecycle Management of Resources</a:t>
            </a:r>
          </a:p>
        </p:txBody>
      </p:sp>
    </p:spTree>
    <p:extLst>
      <p:ext uri="{BB962C8B-B14F-4D97-AF65-F5344CB8AC3E}">
        <p14:creationId xmlns:p14="http://schemas.microsoft.com/office/powerpoint/2010/main" val="3300301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 Coded Our Own Solution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378" y="1536922"/>
            <a:ext cx="3924300" cy="1282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7677" y="3395132"/>
            <a:ext cx="2082646" cy="492443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28600" indent="-228600"/>
            <a:r>
              <a:rPr lang="en-US" sz="2600" b="1" dirty="0">
                <a:latin typeface="Calibri"/>
                <a:cs typeface="Calibri"/>
              </a:rPr>
              <a:t>#2: Use-Cases</a:t>
            </a:r>
          </a:p>
        </p:txBody>
      </p:sp>
    </p:spTree>
    <p:extLst>
      <p:ext uri="{BB962C8B-B14F-4D97-AF65-F5344CB8AC3E}">
        <p14:creationId xmlns:p14="http://schemas.microsoft.com/office/powerpoint/2010/main" val="2236068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 Coded Our Own Solution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378" y="1536922"/>
            <a:ext cx="3924300" cy="1282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3589" y="3395132"/>
            <a:ext cx="2250824" cy="492443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28600" indent="-228600"/>
            <a:r>
              <a:rPr lang="en-US" sz="2600" b="1" dirty="0">
                <a:solidFill>
                  <a:srgbClr val="312F31"/>
                </a:solidFill>
                <a:latin typeface="Calibri"/>
                <a:cs typeface="Calibri"/>
              </a:rPr>
              <a:t>#3: Monitoring</a:t>
            </a:r>
          </a:p>
        </p:txBody>
      </p:sp>
    </p:spTree>
    <p:extLst>
      <p:ext uri="{BB962C8B-B14F-4D97-AF65-F5344CB8AC3E}">
        <p14:creationId xmlns:p14="http://schemas.microsoft.com/office/powerpoint/2010/main" val="4192369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 Coded Our Own Solution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5021" y="1219192"/>
            <a:ext cx="3128981" cy="584776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28600" indent="-228600"/>
            <a:r>
              <a:rPr lang="en-US" sz="3200" b="1" dirty="0">
                <a:solidFill>
                  <a:srgbClr val="D03238"/>
                </a:solidFill>
                <a:latin typeface="Calibri"/>
                <a:cs typeface="Calibri"/>
              </a:rPr>
              <a:t>Extensive Testing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26121" y="2350656"/>
            <a:ext cx="5144182" cy="52322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28600" indent="-228600"/>
            <a:r>
              <a:rPr lang="en-US" sz="2800" b="1" dirty="0">
                <a:solidFill>
                  <a:srgbClr val="D03238"/>
                </a:solidFill>
                <a:latin typeface="Calibri"/>
                <a:cs typeface="Calibri"/>
              </a:rPr>
              <a:t>Too much Manual Work Involved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2007" y="3420563"/>
            <a:ext cx="5072573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28600" indent="-228600"/>
            <a:r>
              <a:rPr lang="en-US" b="1" dirty="0">
                <a:solidFill>
                  <a:srgbClr val="D03238"/>
                </a:solidFill>
                <a:latin typeface="Calibri"/>
                <a:cs typeface="Calibri"/>
              </a:rPr>
              <a:t>Large Codebase, Tied to Single Vendor</a:t>
            </a:r>
          </a:p>
        </p:txBody>
      </p:sp>
    </p:spTree>
    <p:extLst>
      <p:ext uri="{BB962C8B-B14F-4D97-AF65-F5344CB8AC3E}">
        <p14:creationId xmlns:p14="http://schemas.microsoft.com/office/powerpoint/2010/main" val="3870719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 Coded Our Own Solution</a:t>
            </a:r>
          </a:p>
        </p:txBody>
      </p:sp>
      <p:pic>
        <p:nvPicPr>
          <p:cNvPr id="4" name="Picture 3" descr="TurtleJockeySlow_TS_58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1" y="1016008"/>
            <a:ext cx="6187440" cy="341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19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Hey, Ansible!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4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hlinkClick r:id="rId3"/>
              </a:rPr>
              <a:t>Ansible</a:t>
            </a:r>
            <a:r>
              <a:rPr lang="en-US"/>
              <a:t> is a radically simple IT automation engine for</a:t>
            </a:r>
          </a:p>
          <a:p>
            <a:pPr marL="226800" indent="-226800">
              <a:lnSpc>
                <a:spcPct val="100000"/>
              </a:lnSpc>
              <a:buFont typeface="Calibri" panose="020F0502020204030204" pitchFamily="34" charset="0"/>
              <a:buChar char="»"/>
            </a:pPr>
            <a:r>
              <a:rPr lang="en-US"/>
              <a:t>environment and infrastructure provisioning</a:t>
            </a:r>
          </a:p>
          <a:p>
            <a:pPr marL="226800" indent="-226800">
              <a:lnSpc>
                <a:spcPct val="100000"/>
              </a:lnSpc>
              <a:buFont typeface="Calibri" panose="020F0502020204030204" pitchFamily="34" charset="0"/>
              <a:buChar char="»"/>
            </a:pPr>
            <a:r>
              <a:rPr lang="en-US"/>
              <a:t>configuration management</a:t>
            </a:r>
          </a:p>
          <a:p>
            <a:pPr marL="226800" indent="-226800">
              <a:lnSpc>
                <a:spcPct val="100000"/>
              </a:lnSpc>
              <a:buFont typeface="Calibri" panose="020F0502020204030204" pitchFamily="34" charset="0"/>
              <a:buChar char="»"/>
            </a:pPr>
            <a:r>
              <a:rPr lang="en-US"/>
              <a:t>application deployment</a:t>
            </a:r>
          </a:p>
          <a:p>
            <a:pPr marL="226800" indent="-226800">
              <a:lnSpc>
                <a:spcPct val="100000"/>
              </a:lnSpc>
              <a:buFont typeface="Calibri" panose="020F0502020204030204" pitchFamily="34" charset="0"/>
              <a:buChar char="»"/>
            </a:pPr>
            <a:r>
              <a:rPr lang="en-US"/>
              <a:t>etc.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73B21B"/>
                </a:solidFill>
                <a:latin typeface="+mj-lt"/>
                <a:cs typeface="Optima"/>
              </a:rPr>
              <a:t>What is Ansible?</a:t>
            </a:r>
          </a:p>
        </p:txBody>
      </p:sp>
    </p:spTree>
    <p:extLst>
      <p:ext uri="{BB962C8B-B14F-4D97-AF65-F5344CB8AC3E}">
        <p14:creationId xmlns:p14="http://schemas.microsoft.com/office/powerpoint/2010/main" val="611594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i="1"/>
              <a:t>“I wrote Ansible because none of the existing tools fit my brain. I wanted a tool that I could not use for 6 months, come back later, and still remember how it worked.”</a:t>
            </a:r>
            <a:endParaRPr lang="en-US" sz="2000"/>
          </a:p>
          <a:p>
            <a:pPr marL="0" indent="0">
              <a:buNone/>
            </a:pPr>
            <a:r>
              <a:rPr lang="en-US" sz="1800" b="1"/>
              <a:t>Michael DeHaan</a:t>
            </a:r>
            <a:r>
              <a:rPr lang="en-US" sz="1800"/>
              <a:t>, Ansible Founder</a:t>
            </a:r>
          </a:p>
          <a:p>
            <a:pPr marL="0" indent="0">
              <a:buNone/>
            </a:pPr>
            <a:endParaRPr lang="en-US" sz="1000"/>
          </a:p>
          <a:p>
            <a:pPr marL="0" indent="0">
              <a:buNone/>
            </a:pPr>
            <a:r>
              <a:rPr lang="en-US" sz="2000" i="1"/>
              <a:t>“We need to do a rolling deployment of changes that have certain dependencies (including external services).</a:t>
            </a:r>
            <a:br>
              <a:rPr lang="en-US" sz="2000" i="1"/>
            </a:br>
            <a:r>
              <a:rPr lang="en-US" sz="2000" i="1"/>
              <a:t>With Ansible this becomes trivial.</a:t>
            </a:r>
            <a:br>
              <a:rPr lang="en-US" sz="2000" i="1"/>
            </a:br>
            <a:r>
              <a:rPr lang="en-US" sz="2000" i="1"/>
              <a:t>Puppet on the other hand feels like the Wild West.”</a:t>
            </a:r>
          </a:p>
          <a:p>
            <a:pPr marL="0" indent="0">
              <a:buNone/>
            </a:pPr>
            <a:r>
              <a:rPr lang="en-US" sz="1800"/>
              <a:t>User </a:t>
            </a:r>
            <a:r>
              <a:rPr lang="en-US" sz="1800" b="1"/>
              <a:t>IUseRhetoric</a:t>
            </a:r>
            <a:r>
              <a:rPr lang="en-US" sz="1800"/>
              <a:t> on </a:t>
            </a:r>
            <a:r>
              <a:rPr lang="en-US" sz="1800">
                <a:hlinkClick r:id="rId3"/>
              </a:rPr>
              <a:t>reddit.com</a:t>
            </a:r>
            <a:endParaRPr lang="en-US" sz="1800"/>
          </a:p>
          <a:p>
            <a:pPr marL="0" indent="0">
              <a:buNone/>
            </a:pPr>
            <a:endParaRPr lang="en-US" sz="2000"/>
          </a:p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73B21B"/>
                </a:solidFill>
                <a:cs typeface="Calibri"/>
              </a:rPr>
              <a:t>Why Yet Another Tool?</a:t>
            </a:r>
          </a:p>
        </p:txBody>
      </p:sp>
    </p:spTree>
    <p:extLst>
      <p:ext uri="{BB962C8B-B14F-4D97-AF65-F5344CB8AC3E}">
        <p14:creationId xmlns:p14="http://schemas.microsoft.com/office/powerpoint/2010/main" val="850050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Dynatrace On-Prem Environment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8526"/>
            <a:ext cx="6858000" cy="278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05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234559" y="939285"/>
            <a:ext cx="6183174" cy="3751781"/>
          </a:xfrm>
        </p:spPr>
        <p:txBody>
          <a:bodyPr/>
          <a:lstStyle/>
          <a:p>
            <a:pPr marL="308448" indent="-308448">
              <a:lnSpc>
                <a:spcPct val="100000"/>
              </a:lnSpc>
              <a:spcBef>
                <a:spcPts val="651"/>
              </a:spcBef>
              <a:spcAft>
                <a:spcPts val="651"/>
              </a:spcAft>
              <a:buFont typeface="Calibri" panose="020F0502020204030204" pitchFamily="34" charset="0"/>
              <a:buChar char="»"/>
            </a:pPr>
            <a:r>
              <a:rPr lang="en-US" sz="2000" dirty="0" err="1"/>
              <a:t>No Agents</a:t>
            </a:r>
            <a:r>
              <a:rPr lang="en-US" sz="2000"/>
              <a:t> </a:t>
            </a:r>
            <a:r>
              <a:rPr lang="en-US" sz="2000">
                <a:solidFill>
                  <a:srgbClr val="73B21B"/>
                </a:solidFill>
              </a:rPr>
              <a:t>✓</a:t>
            </a:r>
            <a:endParaRPr lang="en-US" sz="2000" dirty="0"/>
          </a:p>
          <a:p>
            <a:pPr marL="308448" indent="-308448">
              <a:lnSpc>
                <a:spcPct val="100000"/>
              </a:lnSpc>
              <a:spcBef>
                <a:spcPts val="651"/>
              </a:spcBef>
              <a:spcAft>
                <a:spcPts val="651"/>
              </a:spcAft>
              <a:buFont typeface="Calibri" panose="020F0502020204030204" pitchFamily="34" charset="0"/>
              <a:buChar char="»"/>
            </a:pPr>
            <a:r>
              <a:rPr lang="en-US" sz="2000" dirty="0"/>
              <a:t>No Scripting</a:t>
            </a:r>
            <a:r>
              <a:rPr lang="en-US" sz="2000"/>
              <a:t> </a:t>
            </a:r>
            <a:r>
              <a:rPr lang="en-US" sz="2000">
                <a:solidFill>
                  <a:srgbClr val="73B21B"/>
                </a:solidFill>
              </a:rPr>
              <a:t>✓</a:t>
            </a:r>
            <a:endParaRPr lang="en-US" sz="2000" dirty="0"/>
          </a:p>
          <a:p>
            <a:pPr marL="308448" indent="-308448">
              <a:lnSpc>
                <a:spcPct val="100000"/>
              </a:lnSpc>
              <a:spcBef>
                <a:spcPts val="651"/>
              </a:spcBef>
              <a:spcAft>
                <a:spcPts val="651"/>
              </a:spcAft>
              <a:buFont typeface="Calibri" panose="020F0502020204030204" pitchFamily="34" charset="0"/>
              <a:buChar char="»"/>
            </a:pPr>
            <a:r>
              <a:rPr lang="en-US" sz="2000" dirty="0"/>
              <a:t>Simple and Powerful </a:t>
            </a:r>
            <a:r>
              <a:rPr lang="en-US" sz="2000">
                <a:solidFill>
                  <a:srgbClr val="73B21B"/>
                </a:solidFill>
              </a:rPr>
              <a:t>✓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73B21B"/>
                </a:solidFill>
                <a:cs typeface="Calibri"/>
              </a:rPr>
              <a:t>Ansible Design Principles</a:t>
            </a:r>
          </a:p>
        </p:txBody>
      </p:sp>
    </p:spTree>
    <p:extLst>
      <p:ext uri="{BB962C8B-B14F-4D97-AF65-F5344CB8AC3E}">
        <p14:creationId xmlns:p14="http://schemas.microsoft.com/office/powerpoint/2010/main" val="2107119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73B21B"/>
                </a:solidFill>
                <a:cs typeface="Calibri"/>
              </a:rPr>
              <a:t>Agent-Based Architecture</a:t>
            </a:r>
          </a:p>
        </p:txBody>
      </p:sp>
      <p:pic>
        <p:nvPicPr>
          <p:cNvPr id="2" name="Picture 1" descr="AgentBased-01.pn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8388" y="1675638"/>
            <a:ext cx="6858000" cy="17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30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73B21B"/>
                </a:solidFill>
                <a:cs typeface="Calibri"/>
              </a:rPr>
              <a:t>Agent-Based Architecture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8388" y="1675638"/>
            <a:ext cx="6870192" cy="17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3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73B21B"/>
                </a:solidFill>
                <a:cs typeface="Calibri"/>
              </a:rPr>
              <a:t>Agent-Based Architecture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8388" y="1675638"/>
            <a:ext cx="6870192" cy="17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51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135" y="683514"/>
            <a:ext cx="6415024" cy="377647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73B21B"/>
                </a:solidFill>
                <a:latin typeface="+mj-lt"/>
                <a:cs typeface="Abadi MT Condensed Light"/>
              </a:rPr>
              <a:t>Ansible’s Agentless Architecture</a:t>
            </a:r>
            <a:endParaRPr lang="en-US">
              <a:latin typeface="+mj-l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3445013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135" y="683514"/>
            <a:ext cx="6415024" cy="377647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73B21B"/>
                </a:solidFill>
                <a:cs typeface="Calibri"/>
              </a:rPr>
              <a:t>Ansible’s Agentless Architecture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3397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135" y="683514"/>
            <a:ext cx="6415024" cy="377647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73B21B"/>
                </a:solidFill>
                <a:latin typeface="+mj-lt"/>
                <a:cs typeface="Abadi MT Condensed Light"/>
              </a:rPr>
              <a:t>Ansible’s Agentless Architecture</a:t>
            </a:r>
            <a:endParaRPr lang="en-US">
              <a:latin typeface="+mj-l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1199211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135" y="683514"/>
            <a:ext cx="6415024" cy="377647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73B21B"/>
                </a:solidFill>
                <a:latin typeface="+mj-lt"/>
                <a:cs typeface="Abadi MT Condensed Light"/>
              </a:rPr>
              <a:t>Ansible’s Agentless Architecture</a:t>
            </a:r>
            <a:endParaRPr lang="en-US">
              <a:latin typeface="+mj-l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904073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rgbClr val="73B21B"/>
                </a:solidFill>
                <a:latin typeface="+mj-lt"/>
                <a:cs typeface="Optima"/>
              </a:rPr>
              <a:t>Ansible is an Orchestration Engine. So What?</a:t>
            </a:r>
          </a:p>
        </p:txBody>
      </p:sp>
      <p:pic>
        <p:nvPicPr>
          <p:cNvPr id="3" name="Picture 2" descr="Orchestration-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63" y="1175269"/>
            <a:ext cx="6279896" cy="325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01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rgbClr val="73B21B"/>
                </a:solidFill>
                <a:cs typeface="Optima"/>
              </a:rPr>
              <a:t>Ansible is an Orchestration Engine. So What?</a:t>
            </a:r>
            <a:endParaRPr lang="en-US" sz="2400" b="1">
              <a:solidFill>
                <a:srgbClr val="73B21B"/>
              </a:solidFill>
              <a:latin typeface="+mj-lt"/>
              <a:cs typeface="Optim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63" y="1173601"/>
            <a:ext cx="6279896" cy="325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83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Dynatrace On-Prem Environment</a:t>
            </a:r>
          </a:p>
        </p:txBody>
      </p:sp>
      <p:pic>
        <p:nvPicPr>
          <p:cNvPr id="2" name="Picture 1" descr="app-tiers-bas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8400"/>
            <a:ext cx="6858000" cy="27840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1178" y="1216279"/>
            <a:ext cx="444500" cy="657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377" y="1983235"/>
            <a:ext cx="444500" cy="657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378" y="2753206"/>
            <a:ext cx="444500" cy="6578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4907" y="1614211"/>
            <a:ext cx="444500" cy="6578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4907" y="2376211"/>
            <a:ext cx="444500" cy="65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93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rgbClr val="73B21B"/>
                </a:solidFill>
                <a:latin typeface="+mj-lt"/>
                <a:cs typeface="Optima"/>
              </a:rPr>
              <a:t>Ansible is an Orchestration Engine. So What?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834" y="1698484"/>
            <a:ext cx="3812794" cy="29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044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rgbClr val="73B21B"/>
                </a:solidFill>
                <a:latin typeface="+mj-lt"/>
                <a:cs typeface="Optima"/>
              </a:rPr>
              <a:t>Ansible is an Orchestration Engine. So What?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0" y="723345"/>
            <a:ext cx="3834384" cy="418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62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rgbClr val="73B21B"/>
                </a:solidFill>
                <a:latin typeface="+mj-lt"/>
                <a:cs typeface="Optima"/>
              </a:rPr>
              <a:t>Ansible is an Orchestration Engine. So What?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0" y="724905"/>
            <a:ext cx="4050284" cy="418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47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rgbClr val="73B21B"/>
                </a:solidFill>
                <a:latin typeface="+mj-lt"/>
                <a:cs typeface="Optima"/>
              </a:rPr>
              <a:t>Ansible is an Orchestration Engine. So What?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0" y="724905"/>
            <a:ext cx="4050284" cy="418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61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srgbClr val="73B21B"/>
                </a:solidFill>
                <a:latin typeface="+mj-lt"/>
                <a:cs typeface="Optima"/>
              </a:rPr>
              <a:t>Ansible is an Orchestration Engine. So What?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0" y="724905"/>
            <a:ext cx="4050284" cy="418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Ansible for the Cloud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54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sible-cloud-modules-amazon-lis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612" y="870561"/>
            <a:ext cx="5019040" cy="383438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73B21B"/>
                </a:solidFill>
                <a:latin typeface="+mj-lt"/>
                <a:cs typeface="Optima"/>
              </a:rPr>
              <a:t>Ansible Cloud Modules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4573" y="2085906"/>
            <a:ext cx="2371344" cy="270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38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sible-cloud-modules-amazon-lis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870561"/>
            <a:ext cx="5019040" cy="383438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73B21B"/>
                </a:solidFill>
                <a:latin typeface="+mj-lt"/>
                <a:cs typeface="Optima"/>
              </a:rPr>
              <a:t>Ansible Cloud Modules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6472" y="1349126"/>
            <a:ext cx="3176397" cy="3405759"/>
          </a:xfrm>
          <a:prstGeom prst="rect">
            <a:avLst/>
          </a:prstGeom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9963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73B21B"/>
                </a:solidFill>
                <a:latin typeface="+mj-lt"/>
                <a:cs typeface="Optima"/>
              </a:rPr>
              <a:t>Ansible Cloud Modules for Amazon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74" y="984255"/>
            <a:ext cx="6540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80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Ansible Concepts: Inventories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02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Dynatrace On-Prem Environment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21274"/>
            <a:ext cx="6858000" cy="380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4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234556" y="939285"/>
            <a:ext cx="6623444" cy="3751781"/>
          </a:xfrm>
        </p:spPr>
        <p:txBody>
          <a:bodyPr/>
          <a:lstStyle/>
          <a:p>
            <a:pPr marL="226800" indent="-226800">
              <a:lnSpc>
                <a:spcPct val="100000"/>
              </a:lnSpc>
              <a:buFont typeface="Calibri" panose="020F0502020204030204" pitchFamily="34" charset="0"/>
              <a:buChar char="»"/>
            </a:pPr>
            <a:r>
              <a:rPr lang="en-US" dirty="0" err="1"/>
              <a:t>Ansible</a:t>
            </a:r>
            <a:r>
              <a:rPr lang="en-US" dirty="0"/>
              <a:t> provisions groups of servers at once</a:t>
            </a:r>
          </a:p>
          <a:p>
            <a:pPr marL="226800" indent="-226800">
              <a:lnSpc>
                <a:spcPct val="100000"/>
              </a:lnSpc>
              <a:buFont typeface="Calibri" panose="020F0502020204030204" pitchFamily="34" charset="0"/>
              <a:buChar char="»"/>
            </a:pPr>
            <a:r>
              <a:rPr lang="en-US" dirty="0"/>
              <a:t>Groups </a:t>
            </a:r>
            <a:r>
              <a:rPr lang="en-US"/>
              <a:t>and hosts </a:t>
            </a:r>
            <a:r>
              <a:rPr lang="en-US" dirty="0"/>
              <a:t>are defined in inventories</a:t>
            </a:r>
          </a:p>
          <a:p>
            <a:pPr marL="226800" indent="-226800">
              <a:lnSpc>
                <a:spcPct val="100000"/>
              </a:lnSpc>
              <a:buFont typeface="Calibri" panose="020F0502020204030204" pitchFamily="34" charset="0"/>
              <a:buChar char="»"/>
            </a:pPr>
            <a:r>
              <a:rPr lang="en-US" dirty="0"/>
              <a:t>Use inventories for staging, production, etc.</a:t>
            </a:r>
          </a:p>
          <a:p>
            <a:pPr marL="0" indent="0">
              <a:lnSpc>
                <a:spcPct val="100000"/>
              </a:lnSpc>
              <a:spcBef>
                <a:spcPts val="1922"/>
              </a:spcBef>
              <a:buNone/>
            </a:pPr>
            <a:r>
              <a:rPr lang="en-US" b="1" dirty="0"/>
              <a:t>Static vs. Dynamic Inventories</a:t>
            </a:r>
          </a:p>
          <a:p>
            <a:pPr marL="226800" indent="-226800">
              <a:lnSpc>
                <a:spcPct val="100000"/>
              </a:lnSpc>
              <a:buFont typeface="Calibri" panose="020F0502020204030204" pitchFamily="34" charset="0"/>
              <a:buChar char="»"/>
            </a:pPr>
            <a:r>
              <a:rPr lang="en-US" dirty="0"/>
              <a:t>Static: text files expressed in an INI-like format</a:t>
            </a:r>
          </a:p>
          <a:p>
            <a:pPr marL="226800" indent="-226800">
              <a:lnSpc>
                <a:spcPct val="100000"/>
              </a:lnSpc>
              <a:buFont typeface="Calibri" panose="020F0502020204030204" pitchFamily="34" charset="0"/>
              <a:buChar char="»"/>
            </a:pPr>
            <a:r>
              <a:rPr lang="en-US" dirty="0"/>
              <a:t>Dynamic: Python scripts for dynamic environments (cloud)</a:t>
            </a:r>
          </a:p>
          <a:p>
            <a:pPr marL="226800" indent="-226800">
              <a:lnSpc>
                <a:spcPct val="100000"/>
              </a:lnSpc>
              <a:buFont typeface="Calibri" panose="020F0502020204030204" pitchFamily="34" charset="0"/>
              <a:buChar char="»"/>
            </a:pPr>
            <a:r>
              <a:rPr lang="en-US" dirty="0"/>
              <a:t>Static + Dynamic: combine multiple inventories (hybrid cloud)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73B21B"/>
                </a:solidFill>
                <a:latin typeface="+mj-lt"/>
                <a:cs typeface="Optima"/>
              </a:rPr>
              <a:t>Ansible Inventories</a:t>
            </a:r>
          </a:p>
        </p:txBody>
      </p:sp>
    </p:spTree>
    <p:extLst>
      <p:ext uri="{BB962C8B-B14F-4D97-AF65-F5344CB8AC3E}">
        <p14:creationId xmlns:p14="http://schemas.microsoft.com/office/powerpoint/2010/main" val="2113632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73B21B"/>
                </a:solidFill>
                <a:latin typeface="+mj-lt"/>
                <a:cs typeface="Optima"/>
              </a:rPr>
              <a:t>Example: Static Inventory</a:t>
            </a:r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8213939"/>
              </p:ext>
            </p:extLst>
          </p:nvPr>
        </p:nvGraphicFramePr>
        <p:xfrm>
          <a:off x="397204" y="897565"/>
          <a:ext cx="6183809" cy="3909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2665"/>
                <a:gridCol w="3042400"/>
                <a:gridCol w="1568744"/>
              </a:tblGrid>
              <a:tr h="3909060">
                <a:tc>
                  <a:txBody>
                    <a:bodyPr/>
                    <a:lstStyle/>
                    <a:p>
                      <a:endParaRPr lang="en-US" sz="1800" dirty="0">
                        <a:latin typeface="Courier New"/>
                        <a:cs typeface="Courier New"/>
                      </a:endParaRPr>
                    </a:p>
                  </a:txBody>
                  <a:tcPr marL="51435" marR="51435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800" b="0" i="1" dirty="0" smtClean="0">
                          <a:latin typeface="Courier New"/>
                          <a:cs typeface="Courier New"/>
                        </a:rPr>
                        <a:t>#</a:t>
                      </a:r>
                      <a:r>
                        <a:rPr lang="en-US" sz="1800" b="1" i="1" baseline="0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lang="en-US" sz="1800" b="0" i="1" dirty="0" smtClean="0">
                          <a:latin typeface="Courier New"/>
                          <a:cs typeface="Courier New"/>
                        </a:rPr>
                        <a:t>file: production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endParaRPr lang="en-US" sz="1800" dirty="0" smtClean="0">
                        <a:latin typeface="Courier New"/>
                        <a:cs typeface="Courier New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800" dirty="0" smtClean="0">
                          <a:latin typeface="Courier New"/>
                          <a:cs typeface="Courier New"/>
                        </a:rPr>
                        <a:t>[balancers]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800" dirty="0" smtClean="0">
                          <a:latin typeface="Courier New"/>
                          <a:cs typeface="Courier New"/>
                        </a:rPr>
                        <a:t>www.example.com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endParaRPr lang="en-US" sz="1800" dirty="0" smtClean="0">
                        <a:latin typeface="Courier New"/>
                        <a:cs typeface="Courier New"/>
                      </a:endParaRPr>
                    </a:p>
                    <a:p>
                      <a:pPr marL="0" marR="0" indent="0" algn="l" defTabSz="9904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ourier New"/>
                          <a:cs typeface="Courier New"/>
                        </a:rPr>
                        <a:t>[webservers]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800" dirty="0" smtClean="0">
                          <a:latin typeface="Courier New"/>
                          <a:cs typeface="Courier New"/>
                        </a:rPr>
                        <a:t>www[0-9].example.com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endParaRPr lang="en-US" sz="1800" dirty="0" smtClean="0">
                        <a:latin typeface="Courier New"/>
                        <a:cs typeface="Courier New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800" dirty="0" smtClean="0">
                          <a:latin typeface="Courier New"/>
                          <a:cs typeface="Courier New"/>
                        </a:rPr>
                        <a:t>[dbservers]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800" dirty="0" err="1" smtClean="0">
                          <a:latin typeface="Courier New"/>
                          <a:cs typeface="Courier New"/>
                        </a:rPr>
                        <a:t>db[a:f].example.com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endParaRPr lang="en-US" sz="1800" dirty="0" smtClean="0">
                        <a:latin typeface="Courier New"/>
                        <a:cs typeface="Courier New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800" dirty="0" smtClean="0">
                          <a:latin typeface="Courier New"/>
                          <a:cs typeface="Courier New"/>
                        </a:rPr>
                        <a:t>[monitoring]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800" dirty="0" err="1" smtClean="0">
                          <a:latin typeface="Courier New"/>
                          <a:cs typeface="Courier New"/>
                        </a:rPr>
                        <a:t>dynatrace.example.com</a:t>
                      </a:r>
                      <a:endParaRPr lang="en-US" sz="1800" dirty="0" smtClean="0">
                        <a:latin typeface="Courier New"/>
                        <a:cs typeface="Courier New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endParaRPr lang="en-US" sz="1800" dirty="0" smtClean="0">
                        <a:latin typeface="Courier New"/>
                        <a:cs typeface="Courier New"/>
                      </a:endParaRPr>
                    </a:p>
                  </a:txBody>
                  <a:tcPr marL="51435" marR="51435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urier New"/>
                        <a:cs typeface="Courier New"/>
                      </a:endParaRPr>
                    </a:p>
                  </a:txBody>
                  <a:tcPr marL="51435" marR="51435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ounded Rectangular Callout 7"/>
          <p:cNvSpPr/>
          <p:nvPr/>
        </p:nvSpPr>
        <p:spPr bwMode="auto">
          <a:xfrm>
            <a:off x="735452" y="1428517"/>
            <a:ext cx="951448" cy="738188"/>
          </a:xfrm>
          <a:prstGeom prst="wedgeRoundRectCallout">
            <a:avLst>
              <a:gd name="adj1" fmla="val 75269"/>
              <a:gd name="adj2" fmla="val -23202"/>
              <a:gd name="adj3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57602" tIns="28802" rIns="57602" bIns="28802" rtlCol="0" anchor="ctr"/>
          <a:lstStyle/>
          <a:p>
            <a:pPr algn="ctr"/>
            <a:r>
              <a:rPr lang="en-US" sz="1700" dirty="0">
                <a:latin typeface="Open Sans"/>
                <a:cs typeface="Open Sans"/>
              </a:rPr>
              <a:t>Group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4440008" y="1680652"/>
            <a:ext cx="745677" cy="738188"/>
          </a:xfrm>
          <a:prstGeom prst="wedgeRoundRectCallout">
            <a:avLst>
              <a:gd name="adj1" fmla="val -81226"/>
              <a:gd name="adj2" fmla="val -19128"/>
              <a:gd name="adj3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57602" tIns="28802" rIns="57602" bIns="28802" rtlCol="0" anchor="ctr"/>
          <a:lstStyle/>
          <a:p>
            <a:pPr algn="ctr"/>
            <a:r>
              <a:rPr lang="en-US" sz="1700" dirty="0">
                <a:latin typeface="Open Sans"/>
                <a:cs typeface="Open Sans"/>
              </a:rPr>
              <a:t>Host</a:t>
            </a: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5152843" y="2515588"/>
            <a:ext cx="1708427" cy="738188"/>
          </a:xfrm>
          <a:prstGeom prst="wedgeRoundRectCallout">
            <a:avLst>
              <a:gd name="adj1" fmla="val -64060"/>
              <a:gd name="adj2" fmla="val -19128"/>
              <a:gd name="adj3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57602" tIns="28802" rIns="57602" bIns="28802" rtlCol="0" anchor="ctr"/>
          <a:lstStyle/>
          <a:p>
            <a:pPr algn="ctr"/>
            <a:r>
              <a:rPr lang="en-US" sz="1700" dirty="0">
                <a:latin typeface="Open Sans"/>
                <a:cs typeface="Open Sans"/>
              </a:rPr>
              <a:t>Numeric Range</a:t>
            </a: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5044343" y="3335704"/>
            <a:ext cx="1870445" cy="738188"/>
          </a:xfrm>
          <a:prstGeom prst="wedgeRoundRectCallout">
            <a:avLst>
              <a:gd name="adj1" fmla="val -62854"/>
              <a:gd name="adj2" fmla="val -19128"/>
              <a:gd name="adj3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57602" tIns="28802" rIns="57602" bIns="28802" rtlCol="0" anchor="ctr"/>
          <a:lstStyle/>
          <a:p>
            <a:pPr algn="ctr"/>
            <a:r>
              <a:rPr lang="en-US" sz="1700" dirty="0">
                <a:latin typeface="Open Sans"/>
                <a:cs typeface="Open Sans"/>
              </a:rPr>
              <a:t>Alphabetic Range</a:t>
            </a:r>
          </a:p>
        </p:txBody>
      </p:sp>
    </p:spTree>
    <p:extLst>
      <p:ext uri="{BB962C8B-B14F-4D97-AF65-F5344CB8AC3E}">
        <p14:creationId xmlns:p14="http://schemas.microsoft.com/office/powerpoint/2010/main" val="1703263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234560" y="939285"/>
            <a:ext cx="6623441" cy="3751781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err="1"/>
              <a:t>Python scripts that get data from dynamic sources such as:</a:t>
            </a:r>
            <a:endParaRPr lang="en-US" dirty="0"/>
          </a:p>
          <a:p>
            <a:pPr marL="226800" indent="-226800">
              <a:lnSpc>
                <a:spcPct val="100000"/>
              </a:lnSpc>
              <a:buFont typeface="Calibri" panose="020F0502020204030204" pitchFamily="34" charset="0"/>
              <a:buChar char="»"/>
            </a:pPr>
            <a:r>
              <a:rPr lang="en-US" i="1" dirty="0"/>
              <a:t>Cloud</a:t>
            </a:r>
            <a:r>
              <a:rPr lang="en-US" dirty="0"/>
              <a:t>: Amazon, DigitalOcean, Google, OpenShift, OpenStack, etc.</a:t>
            </a:r>
          </a:p>
          <a:p>
            <a:pPr marL="226800" indent="-226800">
              <a:lnSpc>
                <a:spcPct val="100000"/>
              </a:lnSpc>
              <a:buFont typeface="Calibri" panose="020F0502020204030204" pitchFamily="34" charset="0"/>
              <a:buChar char="»"/>
            </a:pPr>
            <a:r>
              <a:rPr lang="en-US" i="1" dirty="0"/>
              <a:t>Distributed Information Services</a:t>
            </a:r>
            <a:r>
              <a:rPr lang="en-US" dirty="0"/>
              <a:t>: LDAP, etcd, etc.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73B21B"/>
                </a:solidFill>
                <a:latin typeface="+mj-lt"/>
                <a:cs typeface="Optima"/>
              </a:rPr>
              <a:t>Dynamic Inventories</a:t>
            </a:r>
          </a:p>
        </p:txBody>
      </p:sp>
    </p:spTree>
    <p:extLst>
      <p:ext uri="{BB962C8B-B14F-4D97-AF65-F5344CB8AC3E}">
        <p14:creationId xmlns:p14="http://schemas.microsoft.com/office/powerpoint/2010/main" val="1912195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Ansible Concepts: Playbooks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0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73B21B"/>
                </a:solidFill>
                <a:latin typeface="+mj-lt"/>
                <a:cs typeface="Optima"/>
              </a:rPr>
              <a:t>Ansible Playbooks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1"/>
          </p:nvPr>
        </p:nvSpPr>
        <p:spPr>
          <a:xfrm>
            <a:off x="234561" y="939285"/>
            <a:ext cx="6623441" cy="3751781"/>
          </a:xfrm>
        </p:spPr>
        <p:txBody>
          <a:bodyPr lIns="57602" tIns="28802" rIns="57602" bIns="28802"/>
          <a:lstStyle/>
          <a:p>
            <a:pPr marL="0" indent="0">
              <a:lnSpc>
                <a:spcPct val="100000"/>
              </a:lnSpc>
              <a:buNone/>
            </a:pPr>
            <a:r>
              <a:rPr lang="en-US" i="1" dirty="0" err="1"/>
              <a:t>$&gt; ansible</a:t>
            </a:r>
            <a:r>
              <a:rPr lang="en-US" i="1" dirty="0"/>
              <a:t>-playbook [–</a:t>
            </a:r>
            <a:r>
              <a:rPr lang="en-US" i="1" dirty="0" err="1"/>
              <a:t>i</a:t>
            </a:r>
            <a:r>
              <a:rPr lang="en-US" i="1" dirty="0"/>
              <a:t> &lt;inventory&gt;] &lt;playbook.yml&gt;</a:t>
            </a:r>
          </a:p>
          <a:p>
            <a:pPr marL="0" indent="0">
              <a:lnSpc>
                <a:spcPct val="100000"/>
              </a:lnSpc>
              <a:spcBef>
                <a:spcPts val="1260"/>
              </a:spcBef>
              <a:buNone/>
            </a:pPr>
            <a:r>
              <a:rPr lang="en-US" b="1" dirty="0"/>
              <a:t>What is a Playbook?</a:t>
            </a:r>
          </a:p>
          <a:p>
            <a:pPr marL="226800" indent="-226800">
              <a:lnSpc>
                <a:spcPct val="100000"/>
              </a:lnSpc>
              <a:buFont typeface="Calibri" panose="020F0502020204030204" pitchFamily="34" charset="0"/>
              <a:buChar char="»"/>
            </a:pPr>
            <a:r>
              <a:rPr lang="en-US" dirty="0"/>
              <a:t>Describes policies your managed machines shall enforce</a:t>
            </a:r>
          </a:p>
          <a:p>
            <a:pPr marL="226800" indent="-226800">
              <a:lnSpc>
                <a:spcPct val="100000"/>
              </a:lnSpc>
              <a:buFont typeface="Calibri" panose="020F0502020204030204" pitchFamily="34" charset="0"/>
              <a:buChar char="»"/>
            </a:pPr>
            <a:r>
              <a:rPr lang="en-US"/>
              <a:t>Consist of </a:t>
            </a:r>
            <a:r>
              <a:rPr lang="en-US" b="1"/>
              <a:t>vars</a:t>
            </a:r>
            <a:r>
              <a:rPr lang="en-US" dirty="0"/>
              <a:t>, </a:t>
            </a:r>
            <a:r>
              <a:rPr lang="en-US" b="1" dirty="0"/>
              <a:t>tasks</a:t>
            </a:r>
            <a:r>
              <a:rPr lang="en-US"/>
              <a:t>, </a:t>
            </a:r>
            <a:r>
              <a:rPr lang="en-US" b="1"/>
              <a:t>handlers</a:t>
            </a:r>
            <a:r>
              <a:rPr lang="en-US"/>
              <a:t>, </a:t>
            </a:r>
            <a:r>
              <a:rPr lang="en-US" b="1"/>
              <a:t>files, templates</a:t>
            </a:r>
            <a:r>
              <a:rPr lang="en-US"/>
              <a:t> </a:t>
            </a:r>
            <a:r>
              <a:rPr lang="en-US" dirty="0"/>
              <a:t>and </a:t>
            </a:r>
            <a:r>
              <a:rPr lang="en-US" b="1" dirty="0"/>
              <a:t>roles</a:t>
            </a:r>
          </a:p>
          <a:p>
            <a:pPr marL="226800" indent="-226800">
              <a:lnSpc>
                <a:spcPct val="100000"/>
              </a:lnSpc>
              <a:buFont typeface="Calibri" panose="020F0502020204030204" pitchFamily="34" charset="0"/>
              <a:buChar char="»"/>
            </a:pPr>
            <a:r>
              <a:rPr lang="en-US"/>
              <a:t>Expressed in the </a:t>
            </a:r>
            <a:r>
              <a:rPr lang="en-US" b="1"/>
              <a:t>YAML</a:t>
            </a:r>
            <a:r>
              <a:rPr lang="en-US"/>
              <a:t> format (dictionaries, lists and scalars)</a:t>
            </a:r>
          </a:p>
        </p:txBody>
      </p:sp>
    </p:spTree>
    <p:extLst>
      <p:ext uri="{BB962C8B-B14F-4D97-AF65-F5344CB8AC3E}">
        <p14:creationId xmlns:p14="http://schemas.microsoft.com/office/powerpoint/2010/main" val="2583442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73B21B"/>
                </a:solidFill>
                <a:latin typeface="+mj-lt"/>
                <a:cs typeface="Optima"/>
              </a:rPr>
              <a:t>Example: Ansible Playbook</a:t>
            </a:r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671858125"/>
              </p:ext>
            </p:extLst>
          </p:nvPr>
        </p:nvGraphicFramePr>
        <p:xfrm>
          <a:off x="234554" y="836257"/>
          <a:ext cx="6183808" cy="3868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83808"/>
              </a:tblGrid>
              <a:tr h="386873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ourier New"/>
                          <a:cs typeface="Courier New"/>
                        </a:rPr>
                        <a:t>--- </a:t>
                      </a:r>
                      <a:r>
                        <a:rPr lang="en-US" sz="1500" b="0" i="1" smtClean="0">
                          <a:latin typeface="Courier New"/>
                          <a:cs typeface="Courier New"/>
                        </a:rPr>
                        <a:t># file: webservers.yml</a:t>
                      </a:r>
                      <a:endParaRPr lang="en-US" sz="1500" b="0" i="1" dirty="0" smtClean="0">
                        <a:latin typeface="Courier New"/>
                        <a:cs typeface="Courier New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500" b="0" baseline="0" dirty="0" smtClean="0">
                          <a:latin typeface="Courier New"/>
                          <a:cs typeface="Courier New"/>
                        </a:rPr>
                        <a:t>- </a:t>
                      </a:r>
                      <a:r>
                        <a:rPr lang="en-US" sz="1500" b="1" baseline="0" dirty="0" smtClean="0">
                          <a:latin typeface="Courier New"/>
                          <a:cs typeface="Courier New"/>
                        </a:rPr>
                        <a:t>hosts</a:t>
                      </a:r>
                      <a:r>
                        <a:rPr lang="en-US" sz="1500" baseline="0" dirty="0" smtClean="0">
                          <a:latin typeface="Courier New"/>
                          <a:cs typeface="Courier New"/>
                        </a:rPr>
                        <a:t>: </a:t>
                      </a:r>
                      <a:r>
                        <a:rPr lang="en-US" sz="1500" baseline="0" dirty="0" err="1" smtClean="0">
                          <a:latin typeface="Courier New"/>
                          <a:cs typeface="Courier New"/>
                        </a:rPr>
                        <a:t>webservers</a:t>
                      </a:r>
                      <a:endParaRPr lang="en-US" sz="1500" baseline="0" dirty="0" smtClean="0">
                        <a:latin typeface="Courier New"/>
                        <a:cs typeface="Courier New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500" b="1" baseline="0" dirty="0" smtClean="0">
                          <a:latin typeface="Courier New"/>
                          <a:cs typeface="Courier New"/>
                        </a:rPr>
                        <a:t>  handlers</a:t>
                      </a:r>
                      <a:r>
                        <a:rPr lang="en-US" sz="1500" baseline="0" dirty="0" smtClean="0">
                          <a:latin typeface="Courier New"/>
                          <a:cs typeface="Courier New"/>
                        </a:rPr>
                        <a:t>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500" baseline="0" dirty="0" smtClean="0">
                          <a:latin typeface="Courier New"/>
                          <a:cs typeface="Courier New"/>
                        </a:rPr>
                        <a:t>    - name: reload apache2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500" baseline="0" dirty="0" smtClean="0">
                          <a:latin typeface="Courier New"/>
                          <a:cs typeface="Courier New"/>
                        </a:rPr>
                        <a:t>      service: name=apache2 state=reloaded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500" baseline="0" dirty="0" smtClean="0">
                          <a:latin typeface="Courier New"/>
                          <a:cs typeface="Courier New"/>
                        </a:rPr>
                        <a:t>  </a:t>
                      </a:r>
                      <a:r>
                        <a:rPr lang="en-US" sz="1500" b="1" baseline="0" dirty="0" smtClean="0">
                          <a:latin typeface="Courier New"/>
                          <a:cs typeface="Courier New"/>
                        </a:rPr>
                        <a:t>tasks</a:t>
                      </a:r>
                      <a:r>
                        <a:rPr lang="en-US" sz="1500" baseline="0" dirty="0" smtClean="0">
                          <a:latin typeface="Courier New"/>
                          <a:cs typeface="Courier New"/>
                        </a:rPr>
                        <a:t>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500" baseline="0" dirty="0" smtClean="0">
                          <a:latin typeface="Courier New"/>
                          <a:cs typeface="Courier New"/>
                        </a:rPr>
                        <a:t>    - name: Install Apache HTTP Server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500" baseline="0" dirty="0" smtClean="0">
                          <a:latin typeface="Courier New"/>
                          <a:cs typeface="Courier New"/>
                        </a:rPr>
                        <a:t>      apt: name=apache2 update_cache=yes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500" baseline="0" dirty="0" smtClean="0">
                          <a:latin typeface="Courier New"/>
                          <a:cs typeface="Courier New"/>
                        </a:rPr>
                        <a:t>    - name: Install Apache Modules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500" baseline="0" dirty="0" smtClean="0">
                          <a:latin typeface="Courier New"/>
                          <a:cs typeface="Courier New"/>
                        </a:rPr>
                        <a:t>      apache2_module: name={{ item }} state=present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500" baseline="0" dirty="0" smtClean="0">
                          <a:latin typeface="Courier New"/>
                          <a:cs typeface="Courier New"/>
                        </a:rPr>
                        <a:t>      with_items: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500" baseline="0" dirty="0" smtClean="0">
                          <a:latin typeface="Courier New"/>
                          <a:cs typeface="Courier New"/>
                        </a:rPr>
                        <a:t>        - proxy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500" baseline="0" dirty="0" smtClean="0">
                          <a:latin typeface="Courier New"/>
                          <a:cs typeface="Courier New"/>
                        </a:rPr>
                        <a:t>        - proxy_httpd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500" baseline="0" dirty="0" smtClean="0">
                          <a:latin typeface="Courier New"/>
                          <a:cs typeface="Courier New"/>
                        </a:rPr>
                        <a:t>      notify: reload apache2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500" baseline="0" dirty="0" smtClean="0">
                          <a:latin typeface="Courier New"/>
                          <a:cs typeface="Courier New"/>
                        </a:rPr>
                        <a:t>  </a:t>
                      </a:r>
                      <a:r>
                        <a:rPr lang="en-US" sz="1500" b="1" baseline="0" dirty="0" err="1" smtClean="0">
                          <a:latin typeface="Courier New"/>
                          <a:cs typeface="Courier New"/>
                        </a:rPr>
                        <a:t>remote_user</a:t>
                      </a:r>
                      <a:r>
                        <a:rPr lang="en-US" sz="1500" baseline="0" dirty="0" smtClean="0">
                          <a:latin typeface="Courier New"/>
                          <a:cs typeface="Courier New"/>
                        </a:rPr>
                        <a:t>: deploy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500" baseline="0" dirty="0" smtClean="0">
                          <a:latin typeface="Courier New"/>
                          <a:cs typeface="Courier New"/>
                        </a:rPr>
                        <a:t>  </a:t>
                      </a:r>
                      <a:r>
                        <a:rPr lang="en-US" sz="1500" b="1" baseline="0" dirty="0" err="1" smtClean="0">
                          <a:latin typeface="Courier New"/>
                          <a:cs typeface="Courier New"/>
                        </a:rPr>
                        <a:t>sudo</a:t>
                      </a:r>
                      <a:r>
                        <a:rPr lang="en-US" sz="1500" baseline="0" dirty="0" smtClean="0">
                          <a:latin typeface="Courier New"/>
                          <a:cs typeface="Courier New"/>
                        </a:rPr>
                        <a:t>: yes</a:t>
                      </a:r>
                    </a:p>
                  </a:txBody>
                  <a:tcPr marL="51435" marR="51435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ounded Rectangular Callout 6"/>
          <p:cNvSpPr/>
          <p:nvPr/>
        </p:nvSpPr>
        <p:spPr bwMode="auto">
          <a:xfrm>
            <a:off x="2854941" y="1023472"/>
            <a:ext cx="772002" cy="738188"/>
          </a:xfrm>
          <a:prstGeom prst="wedgeRoundRectCallout">
            <a:avLst>
              <a:gd name="adj1" fmla="val -71683"/>
              <a:gd name="adj2" fmla="val -20213"/>
              <a:gd name="adj3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57603" tIns="28802" rIns="57603" bIns="28802" rtlCol="0" anchor="ctr"/>
          <a:lstStyle/>
          <a:p>
            <a:pPr algn="ctr"/>
            <a:r>
              <a:rPr lang="en-US" sz="1700">
                <a:latin typeface="Open Sans"/>
                <a:cs typeface="Open Sans"/>
              </a:rPr>
              <a:t>Play</a:t>
            </a:r>
            <a:endParaRPr lang="en-US" sz="1700" dirty="0">
              <a:latin typeface="Open Sans"/>
              <a:cs typeface="Open Sans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845864" y="1474654"/>
            <a:ext cx="1058164" cy="738188"/>
          </a:xfrm>
          <a:prstGeom prst="wedgeRoundRectCallout">
            <a:avLst>
              <a:gd name="adj1" fmla="val -19657"/>
              <a:gd name="adj2" fmla="val 86476"/>
              <a:gd name="adj3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57602" tIns="28802" rIns="57602" bIns="28802" rtlCol="0" anchor="ctr"/>
          <a:lstStyle/>
          <a:p>
            <a:pPr algn="ctr"/>
            <a:r>
              <a:rPr lang="en-US" sz="1700">
                <a:latin typeface="Open Sans"/>
                <a:cs typeface="Open Sans"/>
              </a:rPr>
              <a:t>Module</a:t>
            </a:r>
            <a:endParaRPr lang="en-US" sz="1700" dirty="0">
              <a:latin typeface="Open Sans"/>
              <a:cs typeface="Open Sans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2559867" y="1474654"/>
            <a:ext cx="1397405" cy="738188"/>
          </a:xfrm>
          <a:prstGeom prst="wedgeRoundRectCallout">
            <a:avLst>
              <a:gd name="adj1" fmla="val -19657"/>
              <a:gd name="adj2" fmla="val 86476"/>
              <a:gd name="adj3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57602" tIns="28802" rIns="57602" bIns="28802" rtlCol="0" anchor="ctr"/>
          <a:lstStyle/>
          <a:p>
            <a:pPr algn="ctr"/>
            <a:r>
              <a:rPr lang="en-US" sz="1700">
                <a:latin typeface="Open Sans"/>
                <a:cs typeface="Open Sans"/>
              </a:rPr>
              <a:t>Arguments</a:t>
            </a:r>
            <a:endParaRPr lang="en-US" sz="1700" dirty="0">
              <a:latin typeface="Open Sans"/>
              <a:cs typeface="Open Sans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3604159" y="1923679"/>
            <a:ext cx="1058164" cy="738188"/>
          </a:xfrm>
          <a:prstGeom prst="wedgeRoundRectCallout">
            <a:avLst>
              <a:gd name="adj1" fmla="val -19657"/>
              <a:gd name="adj2" fmla="val 86476"/>
              <a:gd name="adj3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57602" tIns="28802" rIns="57602" bIns="28802" rtlCol="0" anchor="ctr"/>
          <a:lstStyle/>
          <a:p>
            <a:pPr algn="ctr"/>
            <a:r>
              <a:rPr lang="en-US" sz="1700">
                <a:latin typeface="Open Sans"/>
                <a:cs typeface="Open Sans"/>
              </a:rPr>
              <a:t>Variable</a:t>
            </a:r>
            <a:endParaRPr lang="en-US" sz="1700" dirty="0">
              <a:latin typeface="Open Sans"/>
              <a:cs typeface="Open Sans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2131361" y="2841781"/>
            <a:ext cx="1680937" cy="738188"/>
          </a:xfrm>
          <a:prstGeom prst="wedgeRoundRectCallout">
            <a:avLst>
              <a:gd name="adj1" fmla="val -19657"/>
              <a:gd name="adj2" fmla="val 86476"/>
              <a:gd name="adj3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57602" tIns="28802" rIns="57602" bIns="28802" rtlCol="0" anchor="ctr"/>
          <a:lstStyle/>
          <a:p>
            <a:pPr algn="ctr"/>
            <a:r>
              <a:rPr lang="en-US" sz="1700">
                <a:latin typeface="Open Sans"/>
                <a:cs typeface="Open Sans"/>
              </a:rPr>
              <a:t>Notify Handler</a:t>
            </a:r>
            <a:endParaRPr lang="en-US" sz="1700" dirty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490816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73B21B"/>
                </a:solidFill>
                <a:latin typeface="+mj-lt"/>
                <a:cs typeface="Optima"/>
              </a:rPr>
              <a:t>Example: Ansible Playbook</a:t>
            </a:r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59064381"/>
              </p:ext>
            </p:extLst>
          </p:nvPr>
        </p:nvGraphicFramePr>
        <p:xfrm>
          <a:off x="234554" y="836257"/>
          <a:ext cx="6183808" cy="3868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83808"/>
              </a:tblGrid>
              <a:tr h="3868730">
                <a:tc>
                  <a:txBody>
                    <a:bodyPr/>
                    <a:lstStyle/>
                    <a:p>
                      <a:r>
                        <a:rPr lang="en-US" sz="1500" smtClean="0">
                          <a:latin typeface="Courier New"/>
                          <a:cs typeface="Courier New"/>
                        </a:rPr>
                        <a:t>--- </a:t>
                      </a:r>
                      <a:r>
                        <a:rPr lang="en-US" sz="1500" i="1" smtClean="0">
                          <a:latin typeface="Courier New"/>
                          <a:cs typeface="Courier New"/>
                        </a:rPr>
                        <a:t># file: </a:t>
                      </a:r>
                      <a:r>
                        <a:rPr lang="en-US" sz="1500" b="0" i="1" smtClean="0">
                          <a:latin typeface="Courier New"/>
                          <a:cs typeface="Courier New"/>
                        </a:rPr>
                        <a:t>playbook.yml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1500" baseline="0" smtClean="0">
                          <a:latin typeface="Courier New"/>
                          <a:cs typeface="Courier New"/>
                        </a:rPr>
                        <a:t>include: balancers.yml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1500" baseline="0" smtClean="0">
                          <a:latin typeface="Courier New"/>
                          <a:cs typeface="Courier New"/>
                        </a:rPr>
                        <a:t>include: webservers.yml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1500" baseline="0" smtClean="0">
                          <a:latin typeface="Courier New"/>
                          <a:cs typeface="Courier New"/>
                        </a:rPr>
                        <a:t>include: dbservers.yml</a:t>
                      </a:r>
                    </a:p>
                    <a:p>
                      <a:pPr marL="342900" marR="0" indent="-342900" algn="l" defTabSz="9904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500" baseline="0" smtClean="0">
                          <a:latin typeface="Courier New"/>
                          <a:cs typeface="Courier New"/>
                        </a:rPr>
                        <a:t>include: monitoring.yml</a:t>
                      </a:r>
                      <a:endParaRPr lang="en-US" sz="1500" dirty="0" smtClean="0">
                        <a:latin typeface="Courier New"/>
                        <a:cs typeface="Courier New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endParaRPr lang="en-US" sz="1500" dirty="0" smtClean="0">
                        <a:latin typeface="Courier New"/>
                        <a:cs typeface="Courier New"/>
                      </a:endParaRPr>
                    </a:p>
                  </a:txBody>
                  <a:tcPr marL="51435" marR="51435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9279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73B21B"/>
                </a:solidFill>
                <a:latin typeface="+mj-lt"/>
                <a:cs typeface="Optima"/>
              </a:rPr>
              <a:t>Example: Ansible Playbook</a:t>
            </a:r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000042195"/>
              </p:ext>
            </p:extLst>
          </p:nvPr>
        </p:nvGraphicFramePr>
        <p:xfrm>
          <a:off x="234555" y="836257"/>
          <a:ext cx="6623447" cy="3868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23447"/>
              </a:tblGrid>
              <a:tr h="3868730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i="1" baseline="0" dirty="0" err="1" smtClean="0">
                          <a:latin typeface="Courier New"/>
                          <a:cs typeface="Courier New"/>
                        </a:rPr>
                        <a:t>$&gt; ansible</a:t>
                      </a:r>
                      <a:r>
                        <a:rPr lang="en-US" sz="1500" i="1" baseline="0" dirty="0" smtClean="0">
                          <a:latin typeface="Courier New"/>
                          <a:cs typeface="Courier New"/>
                        </a:rPr>
                        <a:t>-playbook –</a:t>
                      </a:r>
                      <a:r>
                        <a:rPr lang="en-US" sz="1500" i="1" baseline="0" dirty="0" err="1" smtClean="0">
                          <a:latin typeface="Courier New"/>
                          <a:cs typeface="Courier New"/>
                        </a:rPr>
                        <a:t>i</a:t>
                      </a:r>
                      <a:r>
                        <a:rPr lang="en-US" sz="1500" i="1" baseline="0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lang="en-US" sz="1500" i="1" baseline="0" smtClean="0">
                          <a:latin typeface="Courier New"/>
                          <a:cs typeface="Courier New"/>
                        </a:rPr>
                        <a:t>production webservers.yml</a:t>
                      </a:r>
                      <a:endParaRPr lang="en-US" sz="1500" i="1" baseline="0" dirty="0" smtClean="0">
                        <a:latin typeface="Courier New"/>
                        <a:cs typeface="Courier New"/>
                      </a:endParaRPr>
                    </a:p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aseline="0" dirty="0" smtClean="0">
                        <a:latin typeface="Courier New"/>
                        <a:cs typeface="Courier New"/>
                      </a:endParaRPr>
                    </a:p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>
                          <a:latin typeface="Courier New"/>
                          <a:cs typeface="Courier New"/>
                        </a:rPr>
                        <a:t>PLAY [</a:t>
                      </a:r>
                      <a:r>
                        <a:rPr lang="en-US" sz="1500" baseline="0" dirty="0" err="1" smtClean="0">
                          <a:latin typeface="Courier New"/>
                          <a:cs typeface="Courier New"/>
                        </a:rPr>
                        <a:t>webservers</a:t>
                      </a:r>
                      <a:r>
                        <a:rPr lang="en-US" sz="1500" baseline="0" dirty="0" smtClean="0">
                          <a:latin typeface="Courier New"/>
                          <a:cs typeface="Courier New"/>
                        </a:rPr>
                        <a:t>]</a:t>
                      </a:r>
                    </a:p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>
                          <a:latin typeface="Courier New"/>
                          <a:cs typeface="Courier New"/>
                        </a:rPr>
                        <a:t>*******************************************************</a:t>
                      </a:r>
                    </a:p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>
                          <a:latin typeface="Courier New"/>
                          <a:cs typeface="Courier New"/>
                        </a:rPr>
                        <a:t>TASK: [Install Apache HTTP Server]</a:t>
                      </a:r>
                    </a:p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>
                          <a:latin typeface="Courier New"/>
                          <a:cs typeface="Courier New"/>
                        </a:rPr>
                        <a:t>*******************************************************</a:t>
                      </a:r>
                    </a:p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>
                          <a:solidFill>
                            <a:srgbClr val="E7B305"/>
                          </a:solidFill>
                          <a:latin typeface="Courier New"/>
                          <a:cs typeface="Courier New"/>
                        </a:rPr>
                        <a:t>changed: [</a:t>
                      </a:r>
                      <a:r>
                        <a:rPr lang="en-US" sz="1500" baseline="0" dirty="0" err="1" smtClean="0">
                          <a:solidFill>
                            <a:srgbClr val="E7B305"/>
                          </a:solidFill>
                          <a:latin typeface="Courier New"/>
                          <a:cs typeface="Courier New"/>
                        </a:rPr>
                        <a:t>www0.example.com</a:t>
                      </a:r>
                      <a:r>
                        <a:rPr lang="en-US" sz="1500" baseline="0" dirty="0" smtClean="0">
                          <a:solidFill>
                            <a:srgbClr val="E7B305"/>
                          </a:solidFill>
                          <a:latin typeface="Courier New"/>
                          <a:cs typeface="Courier New"/>
                        </a:rPr>
                        <a:t>]</a:t>
                      </a:r>
                    </a:p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>
                          <a:solidFill>
                            <a:srgbClr val="E7B305"/>
                          </a:solidFill>
                          <a:latin typeface="Courier New"/>
                          <a:cs typeface="Courier New"/>
                        </a:rPr>
                        <a:t>changed: [</a:t>
                      </a:r>
                      <a:r>
                        <a:rPr lang="en-US" sz="1500" baseline="0" dirty="0" err="1" smtClean="0">
                          <a:solidFill>
                            <a:srgbClr val="E7B305"/>
                          </a:solidFill>
                          <a:latin typeface="Courier New"/>
                          <a:cs typeface="Courier New"/>
                        </a:rPr>
                        <a:t>www1.example.com</a:t>
                      </a:r>
                      <a:r>
                        <a:rPr lang="en-US" sz="1500" baseline="0" dirty="0" smtClean="0">
                          <a:solidFill>
                            <a:srgbClr val="E7B305"/>
                          </a:solidFill>
                          <a:latin typeface="Courier New"/>
                          <a:cs typeface="Courier New"/>
                        </a:rPr>
                        <a:t>]</a:t>
                      </a:r>
                    </a:p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>
                          <a:latin typeface="Courier New"/>
                          <a:cs typeface="Courier New"/>
                        </a:rPr>
                        <a:t>...</a:t>
                      </a:r>
                    </a:p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aseline="0" dirty="0" smtClean="0">
                        <a:latin typeface="Courier New"/>
                        <a:cs typeface="Courier New"/>
                      </a:endParaRPr>
                    </a:p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>
                          <a:latin typeface="Courier New"/>
                          <a:cs typeface="Courier New"/>
                        </a:rPr>
                        <a:t>PLAY RECAP *******************************************************</a:t>
                      </a:r>
                    </a:p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err="1" smtClean="0">
                          <a:solidFill>
                            <a:srgbClr val="E7B305"/>
                          </a:solidFill>
                          <a:latin typeface="Courier New"/>
                          <a:cs typeface="Courier New"/>
                        </a:rPr>
                        <a:t>web0.example.com</a:t>
                      </a:r>
                      <a:r>
                        <a:rPr lang="en-US" sz="1500" baseline="0" dirty="0" smtClean="0">
                          <a:latin typeface="Courier New"/>
                          <a:cs typeface="Courier New"/>
                        </a:rPr>
                        <a:t>: </a:t>
                      </a:r>
                      <a:r>
                        <a:rPr lang="en-US" sz="15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urier New"/>
                          <a:cs typeface="Courier New"/>
                        </a:rPr>
                        <a:t>ok=3</a:t>
                      </a:r>
                      <a:r>
                        <a:rPr lang="en-US" sz="1500" baseline="0" dirty="0" smtClean="0">
                          <a:solidFill>
                            <a:schemeClr val="dk1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lang="en-US" sz="1500" baseline="0" dirty="0" smtClean="0">
                          <a:solidFill>
                            <a:srgbClr val="E7B305"/>
                          </a:solidFill>
                          <a:latin typeface="Courier New"/>
                          <a:cs typeface="Courier New"/>
                        </a:rPr>
                        <a:t>changed=3</a:t>
                      </a:r>
                      <a:r>
                        <a:rPr lang="en-US" sz="1500" baseline="0" dirty="0" smtClean="0">
                          <a:latin typeface="Courier New"/>
                          <a:cs typeface="Courier New"/>
                        </a:rPr>
                        <a:t> unreachable=0 failed=0   </a:t>
                      </a:r>
                    </a:p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ourier New"/>
                          <a:cs typeface="Courier New"/>
                        </a:rPr>
                        <a:t>web1.example.com</a:t>
                      </a:r>
                      <a:r>
                        <a:rPr lang="en-US" sz="1500" baseline="0" dirty="0" smtClean="0">
                          <a:latin typeface="Courier New"/>
                          <a:cs typeface="Courier New"/>
                        </a:rPr>
                        <a:t>: </a:t>
                      </a:r>
                      <a:r>
                        <a:rPr lang="en-US" sz="15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urier New"/>
                          <a:cs typeface="Courier New"/>
                        </a:rPr>
                        <a:t>ok=3</a:t>
                      </a:r>
                      <a:r>
                        <a:rPr lang="en-US" sz="1500" baseline="0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lang="en-US" sz="1500" baseline="0" dirty="0" smtClean="0">
                          <a:solidFill>
                            <a:srgbClr val="E7B305"/>
                          </a:solidFill>
                          <a:latin typeface="Courier New"/>
                          <a:cs typeface="Courier New"/>
                        </a:rPr>
                        <a:t>changed=3</a:t>
                      </a:r>
                      <a:r>
                        <a:rPr lang="en-US" sz="1500" baseline="0" dirty="0" smtClean="0">
                          <a:latin typeface="Courier New"/>
                          <a:cs typeface="Courier New"/>
                        </a:rPr>
                        <a:t> unreachable=0 failed=0</a:t>
                      </a:r>
                    </a:p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>
                          <a:latin typeface="Courier New"/>
                          <a:cs typeface="Courier New"/>
                        </a:rPr>
                        <a:t>...</a:t>
                      </a:r>
                    </a:p>
                  </a:txBody>
                  <a:tcPr marL="51435" marR="51435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745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Ansible Concepts: Roles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93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73B21B"/>
                </a:solidFill>
                <a:latin typeface="+mj-lt"/>
                <a:cs typeface="Optima"/>
              </a:rPr>
              <a:t>Ansible Roles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1"/>
          </p:nvPr>
        </p:nvSpPr>
        <p:spPr>
          <a:xfrm>
            <a:off x="234560" y="939285"/>
            <a:ext cx="6623441" cy="3751781"/>
          </a:xfrm>
        </p:spPr>
        <p:txBody>
          <a:bodyPr lIns="57602" tIns="28802" rIns="57602" bIns="28802"/>
          <a:lstStyle/>
          <a:p>
            <a:pPr marL="226800" indent="-226800">
              <a:lnSpc>
                <a:spcPct val="100000"/>
              </a:lnSpc>
              <a:buFont typeface="Calibri" panose="020F0502020204030204" pitchFamily="34" charset="0"/>
              <a:buChar char="»"/>
            </a:pPr>
            <a:r>
              <a:rPr lang="en-US"/>
              <a:t>Are the best way to organize a playbook!</a:t>
            </a:r>
          </a:p>
          <a:p>
            <a:pPr marL="226800" indent="-226800">
              <a:lnSpc>
                <a:spcPct val="100000"/>
              </a:lnSpc>
              <a:buFont typeface="Calibri" panose="020F0502020204030204" pitchFamily="34" charset="0"/>
              <a:buChar char="»"/>
            </a:pPr>
            <a:r>
              <a:rPr lang="en-US"/>
              <a:t>Structure content into related </a:t>
            </a:r>
            <a:r>
              <a:rPr lang="en-US" i="1"/>
              <a:t>vars</a:t>
            </a:r>
            <a:r>
              <a:rPr lang="en-US"/>
              <a:t>, </a:t>
            </a:r>
            <a:r>
              <a:rPr lang="en-US" i="1"/>
              <a:t>tasks</a:t>
            </a:r>
            <a:r>
              <a:rPr lang="en-US"/>
              <a:t>, </a:t>
            </a:r>
            <a:r>
              <a:rPr lang="en-US" i="1"/>
              <a:t>files</a:t>
            </a:r>
            <a:r>
              <a:rPr lang="en-US"/>
              <a:t>, </a:t>
            </a:r>
            <a:r>
              <a:rPr lang="en-US" i="1"/>
              <a:t>handlers</a:t>
            </a:r>
            <a:r>
              <a:rPr lang="en-US"/>
              <a:t>, etc.</a:t>
            </a:r>
          </a:p>
          <a:p>
            <a:pPr marL="226800" indent="-226800">
              <a:lnSpc>
                <a:spcPct val="100000"/>
              </a:lnSpc>
              <a:buFont typeface="Calibri" panose="020F0502020204030204" pitchFamily="34" charset="0"/>
              <a:buChar char="»"/>
            </a:pPr>
            <a:r>
              <a:rPr lang="en-US"/>
              <a:t>File structure for automated inclusion of role-specific content</a:t>
            </a:r>
          </a:p>
          <a:p>
            <a:pPr marL="226800" indent="-226800">
              <a:lnSpc>
                <a:spcPct val="100000"/>
              </a:lnSpc>
              <a:buFont typeface="Calibri" panose="020F0502020204030204" pitchFamily="34" charset="0"/>
              <a:buChar char="»"/>
            </a:pPr>
            <a:r>
              <a:rPr lang="en-US"/>
              <a:t>Roles can be shared and pulled from </a:t>
            </a:r>
            <a:r>
              <a:rPr lang="en-US" i="1"/>
              <a:t>Ansible Galaxy</a:t>
            </a:r>
            <a:r>
              <a:rPr lang="en-US"/>
              <a:t>, </a:t>
            </a:r>
            <a:r>
              <a:rPr lang="en-US" i="1"/>
              <a:t>GitHub</a:t>
            </a:r>
            <a:r>
              <a:rPr lang="en-US"/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2843636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Dynatrace On-Prem Environment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21274"/>
            <a:ext cx="6858000" cy="380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35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73B21B"/>
                </a:solidFill>
                <a:latin typeface="+mj-lt"/>
                <a:cs typeface="Optima"/>
              </a:rPr>
              <a:t>Ansible Roles: File Structure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1"/>
          </p:nvPr>
        </p:nvSpPr>
        <p:spPr>
          <a:xfrm>
            <a:off x="234560" y="939285"/>
            <a:ext cx="6293035" cy="3751781"/>
          </a:xfrm>
        </p:spPr>
        <p:txBody>
          <a:bodyPr lIns="57602" tIns="28802" rIns="57602" bIns="28802"/>
          <a:lstStyle/>
          <a:p>
            <a:pPr marL="0" indent="0">
              <a:lnSpc>
                <a:spcPct val="60000"/>
              </a:lnSpc>
              <a:buNone/>
            </a:pPr>
            <a:r>
              <a:rPr lang="en-US" sz="1100">
                <a:latin typeface="Courier New"/>
                <a:cs typeface="Courier New"/>
              </a:rPr>
              <a:t>ansible.cfg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100">
                <a:latin typeface="Courier New"/>
                <a:cs typeface="Courier New"/>
              </a:rPr>
              <a:t>production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100">
                <a:latin typeface="Courier New"/>
                <a:cs typeface="Courier New"/>
              </a:rPr>
              <a:t>staging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100">
                <a:latin typeface="Courier New"/>
                <a:cs typeface="Courier New"/>
              </a:rPr>
              <a:t>webservers.yml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100" i="1">
                <a:latin typeface="Courier New"/>
                <a:cs typeface="Courier New"/>
              </a:rPr>
              <a:t>roles/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100" i="1">
                <a:latin typeface="Courier New"/>
                <a:cs typeface="Courier New"/>
              </a:rPr>
              <a:t>    common/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100" i="1">
                <a:latin typeface="Courier New"/>
                <a:cs typeface="Courier New"/>
              </a:rPr>
              <a:t>        defaults/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100" i="1">
                <a:latin typeface="Courier New"/>
                <a:cs typeface="Courier New"/>
              </a:rPr>
              <a:t>        files/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100" i="1">
                <a:latin typeface="Courier New"/>
                <a:cs typeface="Courier New"/>
              </a:rPr>
              <a:t>        handlers/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100" i="1">
                <a:latin typeface="Courier New"/>
                <a:cs typeface="Courier New"/>
              </a:rPr>
              <a:t>        meta/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100" i="1">
                <a:latin typeface="Courier New"/>
                <a:cs typeface="Courier New"/>
              </a:rPr>
              <a:t>        tasks/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100" i="1">
                <a:latin typeface="Courier New"/>
                <a:cs typeface="Courier New"/>
              </a:rPr>
              <a:t>        templates/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100" i="1">
                <a:latin typeface="Courier New"/>
                <a:cs typeface="Courier New"/>
              </a:rPr>
              <a:t>        vars/ 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100" i="1">
                <a:latin typeface="Courier New"/>
                <a:cs typeface="Courier New"/>
              </a:rPr>
              <a:t>    apache2/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100" i="1">
                <a:latin typeface="Courier New"/>
                <a:cs typeface="Courier New"/>
              </a:rPr>
              <a:t>        ...</a:t>
            </a:r>
          </a:p>
          <a:p>
            <a:pPr marL="0" indent="0">
              <a:lnSpc>
                <a:spcPct val="60000"/>
              </a:lnSpc>
              <a:buNone/>
            </a:pPr>
            <a:endParaRPr lang="en-US" sz="1100" i="1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538283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73B21B"/>
                </a:solidFill>
                <a:latin typeface="+mj-lt"/>
                <a:cs typeface="Optima"/>
              </a:rPr>
              <a:t>Example: Ansible Playbook</a:t>
            </a:r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562140767"/>
              </p:ext>
            </p:extLst>
          </p:nvPr>
        </p:nvGraphicFramePr>
        <p:xfrm>
          <a:off x="234554" y="836257"/>
          <a:ext cx="6183808" cy="3868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83808"/>
              </a:tblGrid>
              <a:tr h="386873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ourier New"/>
                          <a:cs typeface="Courier New"/>
                        </a:rPr>
                        <a:t>--- </a:t>
                      </a:r>
                      <a:r>
                        <a:rPr lang="en-US" sz="1500" b="0" i="1" smtClean="0">
                          <a:latin typeface="Courier New"/>
                          <a:cs typeface="Courier New"/>
                        </a:rPr>
                        <a:t># file: webservers.yml</a:t>
                      </a:r>
                      <a:endParaRPr lang="en-US" sz="1500" b="0" i="1" dirty="0" smtClean="0">
                        <a:latin typeface="Courier New"/>
                        <a:cs typeface="Courier New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500" b="0" baseline="0" dirty="0" smtClean="0">
                          <a:latin typeface="Courier New"/>
                          <a:cs typeface="Courier New"/>
                        </a:rPr>
                        <a:t>- hosts:</a:t>
                      </a:r>
                      <a:r>
                        <a:rPr lang="en-US" sz="1500" baseline="0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lang="en-US" sz="1500" baseline="0" dirty="0" err="1" smtClean="0">
                          <a:latin typeface="Courier New"/>
                          <a:cs typeface="Courier New"/>
                        </a:rPr>
                        <a:t>webservers</a:t>
                      </a:r>
                      <a:endParaRPr lang="en-US" sz="1500" baseline="0" dirty="0" smtClean="0">
                        <a:latin typeface="Courier New"/>
                        <a:cs typeface="Courier New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500" b="1" baseline="0" dirty="0" smtClean="0">
                          <a:latin typeface="Courier New"/>
                          <a:cs typeface="Courier New"/>
                        </a:rPr>
                        <a:t>  </a:t>
                      </a:r>
                      <a:r>
                        <a:rPr lang="en-US" sz="1500" b="0" baseline="0" dirty="0" smtClean="0">
                          <a:latin typeface="Courier New"/>
                          <a:cs typeface="Courier New"/>
                        </a:rPr>
                        <a:t>roles: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500" baseline="0" dirty="0" smtClean="0">
                          <a:latin typeface="Courier New"/>
                          <a:cs typeface="Courier New"/>
                        </a:rPr>
                        <a:t>    - { role: common }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500" baseline="0" dirty="0" smtClean="0">
                          <a:latin typeface="Courier New"/>
                          <a:cs typeface="Courier New"/>
                        </a:rPr>
                        <a:t>    - { role: apache2 }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500" b="1" baseline="0" dirty="0" err="1" smtClean="0">
                          <a:latin typeface="Courier New"/>
                          <a:cs typeface="Courier New"/>
                        </a:rPr>
                        <a:t>  </a:t>
                      </a:r>
                      <a:r>
                        <a:rPr lang="en-US" sz="1500" b="0" baseline="0" dirty="0" err="1" smtClean="0">
                          <a:latin typeface="Courier New"/>
                          <a:cs typeface="Courier New"/>
                        </a:rPr>
                        <a:t>remote_user</a:t>
                      </a:r>
                      <a:r>
                        <a:rPr lang="en-US" sz="1500" b="0" baseline="0" dirty="0" smtClean="0">
                          <a:latin typeface="Courier New"/>
                          <a:cs typeface="Courier New"/>
                        </a:rPr>
                        <a:t>:</a:t>
                      </a:r>
                      <a:r>
                        <a:rPr lang="en-US" sz="1500" baseline="0" dirty="0" smtClean="0">
                          <a:latin typeface="Courier New"/>
                          <a:cs typeface="Courier New"/>
                        </a:rPr>
                        <a:t> deploy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500" baseline="0" dirty="0" smtClean="0">
                          <a:latin typeface="Courier New"/>
                          <a:cs typeface="Courier New"/>
                        </a:rPr>
                        <a:t>  </a:t>
                      </a:r>
                      <a:r>
                        <a:rPr lang="en-US" sz="1500" b="0" baseline="0" dirty="0" err="1" smtClean="0">
                          <a:latin typeface="Courier New"/>
                          <a:cs typeface="Courier New"/>
                        </a:rPr>
                        <a:t>sudo</a:t>
                      </a:r>
                      <a:r>
                        <a:rPr lang="en-US" sz="1500" b="0" baseline="0" dirty="0" smtClean="0">
                          <a:latin typeface="Courier New"/>
                          <a:cs typeface="Courier New"/>
                        </a:rPr>
                        <a:t>:</a:t>
                      </a:r>
                      <a:r>
                        <a:rPr lang="en-US" sz="1500" baseline="0" dirty="0" smtClean="0">
                          <a:latin typeface="Courier New"/>
                          <a:cs typeface="Courier New"/>
                        </a:rPr>
                        <a:t> yes</a:t>
                      </a:r>
                    </a:p>
                  </a:txBody>
                  <a:tcPr marL="51435" marR="51435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811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Ansible: Our Use-Cases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36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Use-Case #1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Create Dynatrace AMI</a:t>
            </a:r>
          </a:p>
        </p:txBody>
      </p:sp>
    </p:spTree>
    <p:extLst>
      <p:ext uri="{BB962C8B-B14F-4D97-AF65-F5344CB8AC3E}">
        <p14:creationId xmlns:p14="http://schemas.microsoft.com/office/powerpoint/2010/main" val="519764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#1</a:t>
            </a:r>
            <a:r>
              <a:rPr lang="en-US"/>
              <a:t> – Create Dynatrace AMI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056" y="3395132"/>
            <a:ext cx="5107889" cy="492443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28600" indent="-228600"/>
            <a:r>
              <a:rPr lang="en-US" sz="2600" b="1" dirty="0">
                <a:latin typeface="Calibri"/>
                <a:cs typeface="Calibri"/>
              </a:rPr>
              <a:t>#1: Remove Existing Dynatrace AMI</a:t>
            </a:r>
          </a:p>
        </p:txBody>
      </p:sp>
      <p:pic>
        <p:nvPicPr>
          <p:cNvPr id="4" name="Picture 3" descr="ansible-dynatrace-saas-uc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1" y="1282685"/>
            <a:ext cx="6278880" cy="165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23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#1</a:t>
            </a:r>
            <a:r>
              <a:rPr lang="en-US"/>
              <a:t> – Create Dynatrace AMI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8036" y="3395132"/>
            <a:ext cx="3981929" cy="492443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28600" indent="-228600"/>
            <a:r>
              <a:rPr lang="en-US" sz="2600" b="1" dirty="0">
                <a:latin typeface="Calibri"/>
                <a:cs typeface="Calibri"/>
              </a:rPr>
              <a:t>#2: Launch Builder Instance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51" y="1138746"/>
            <a:ext cx="52197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08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#1</a:t>
            </a:r>
            <a:r>
              <a:rPr lang="en-US"/>
              <a:t> – Create Dynatrace AMI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0629" y="3395132"/>
            <a:ext cx="3996745" cy="492443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28600" indent="-228600"/>
            <a:r>
              <a:rPr lang="en-US" sz="2600" b="1" dirty="0">
                <a:latin typeface="Calibri"/>
                <a:cs typeface="Calibri"/>
              </a:rPr>
              <a:t>#3: Add Persistent Volumes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25" y="1137346"/>
            <a:ext cx="55435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10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#1</a:t>
            </a:r>
            <a:r>
              <a:rPr lang="en-US"/>
              <a:t> – Create Dynatrace AMI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6519" y="3395132"/>
            <a:ext cx="3024962" cy="492443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28600" indent="-228600"/>
            <a:r>
              <a:rPr lang="en-US" sz="2600" b="1" dirty="0">
                <a:latin typeface="Calibri"/>
                <a:cs typeface="Calibri"/>
              </a:rPr>
              <a:t>#4: Install Dynatrace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728" y="1154280"/>
            <a:ext cx="394854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12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#1</a:t>
            </a:r>
            <a:r>
              <a:rPr lang="en-US"/>
              <a:t> – Create Dynatrace AMI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3345" y="3395132"/>
            <a:ext cx="3811310" cy="492443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28600" indent="-228600"/>
            <a:r>
              <a:rPr lang="en-US" sz="2600" b="1" dirty="0">
                <a:latin typeface="Calibri"/>
                <a:cs typeface="Calibri"/>
              </a:rPr>
              <a:t>#5: Bundle Dynatrace AMI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25" y="1197426"/>
            <a:ext cx="5543550" cy="192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49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#1</a:t>
            </a:r>
            <a:r>
              <a:rPr lang="en-US"/>
              <a:t> – Create Dynatrace AMI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4793" y="3395132"/>
            <a:ext cx="3968417" cy="492443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28600" indent="-228600"/>
            <a:r>
              <a:rPr lang="en-US" sz="2600" b="1" dirty="0">
                <a:latin typeface="Calibri"/>
                <a:cs typeface="Calibri"/>
              </a:rPr>
              <a:t>#6: Register Dynatrace AMI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1" y="1380624"/>
            <a:ext cx="6278880" cy="173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49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Dynatrace On-Prem Environment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821274"/>
            <a:ext cx="6857998" cy="380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36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#1</a:t>
            </a:r>
            <a:r>
              <a:rPr lang="en-US"/>
              <a:t> – Create Dynatrace AMI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5444" y="3395132"/>
            <a:ext cx="5007112" cy="492443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28600" indent="-228600"/>
            <a:r>
              <a:rPr lang="en-US" sz="2600" b="1" dirty="0">
                <a:latin typeface="Calibri"/>
                <a:cs typeface="Calibri"/>
              </a:rPr>
              <a:t>#7: Clean Up Temporary Resources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560" y="1028084"/>
            <a:ext cx="5532882" cy="210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58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Use-Case #2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39847" y="1717530"/>
            <a:ext cx="3393953" cy="952500"/>
          </a:xfrm>
        </p:spPr>
        <p:txBody>
          <a:bodyPr/>
          <a:lstStyle/>
          <a:p>
            <a:r>
              <a:rPr lang="en-US"/>
              <a:t>Create Dynatrace Instance</a:t>
            </a:r>
          </a:p>
        </p:txBody>
      </p:sp>
    </p:spTree>
    <p:extLst>
      <p:ext uri="{BB962C8B-B14F-4D97-AF65-F5344CB8AC3E}">
        <p14:creationId xmlns:p14="http://schemas.microsoft.com/office/powerpoint/2010/main" val="3597160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#2</a:t>
            </a:r>
            <a:r>
              <a:rPr lang="en-US"/>
              <a:t> – Launch Dynatrace Instance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74873" y="3395132"/>
            <a:ext cx="3708254" cy="492443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28600" indent="-228600"/>
            <a:r>
              <a:rPr lang="en-US" sz="2600" b="1" dirty="0">
                <a:latin typeface="Calibri"/>
                <a:cs typeface="Calibri"/>
              </a:rPr>
              <a:t>#1: Get Dynatrace AMI 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176" y="1282685"/>
            <a:ext cx="4803648" cy="174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14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#2</a:t>
            </a:r>
            <a:r>
              <a:rPr lang="en-US"/>
              <a:t> – Launch Dynatrace Instance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6633" y="3395132"/>
            <a:ext cx="4404734" cy="492443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28600" indent="-228600"/>
            <a:r>
              <a:rPr lang="en-US" sz="2600" b="1" dirty="0">
                <a:latin typeface="Calibri"/>
                <a:cs typeface="Calibri"/>
              </a:rPr>
              <a:t>#2: Launch Dynatrace Instance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50" y="1054076"/>
            <a:ext cx="52197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56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#2</a:t>
            </a:r>
            <a:r>
              <a:rPr lang="en-US"/>
              <a:t> – Launch Dynatrace Instance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32268" y="3395132"/>
            <a:ext cx="3193465" cy="492443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28600" indent="-228600"/>
            <a:r>
              <a:rPr lang="en-US" sz="2600" b="1" dirty="0">
                <a:latin typeface="Calibri"/>
                <a:cs typeface="Calibri"/>
              </a:rPr>
              <a:t>#3: Associate Static IP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25" y="1219896"/>
            <a:ext cx="554355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51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#2</a:t>
            </a:r>
            <a:r>
              <a:rPr lang="en-US"/>
              <a:t> – Launch Dynatrace Instance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7008" y="3395132"/>
            <a:ext cx="4063983" cy="492443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28600" indent="-228600"/>
            <a:r>
              <a:rPr lang="en-US" sz="2600" b="1" dirty="0">
                <a:latin typeface="Calibri"/>
                <a:cs typeface="Calibri"/>
              </a:rPr>
              <a:t>#4: Associate Domain Name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50" y="1219775"/>
            <a:ext cx="57023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67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#2</a:t>
            </a:r>
            <a:r>
              <a:rPr lang="en-US"/>
              <a:t> – Launch Dynatrace Instance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5812" y="3395132"/>
            <a:ext cx="4286375" cy="492443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28600" indent="-228600"/>
            <a:r>
              <a:rPr lang="en-US" sz="2600" b="1" dirty="0">
                <a:latin typeface="Calibri"/>
                <a:cs typeface="Calibri"/>
              </a:rPr>
              <a:t>#5: Launch Database Instance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2900" y="1219775"/>
            <a:ext cx="36322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70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Use-Case #3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39847" y="1717530"/>
            <a:ext cx="3393953" cy="952500"/>
          </a:xfrm>
        </p:spPr>
        <p:txBody>
          <a:bodyPr/>
          <a:lstStyle/>
          <a:p>
            <a:r>
              <a:rPr lang="en-US"/>
              <a:t>Deploy Dynatrace Agents</a:t>
            </a:r>
          </a:p>
        </p:txBody>
      </p:sp>
    </p:spTree>
    <p:extLst>
      <p:ext uri="{BB962C8B-B14F-4D97-AF65-F5344CB8AC3E}">
        <p14:creationId xmlns:p14="http://schemas.microsoft.com/office/powerpoint/2010/main" val="3129486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Dynatrace On-Prem Environment</a:t>
            </a:r>
          </a:p>
        </p:txBody>
      </p:sp>
      <p:pic>
        <p:nvPicPr>
          <p:cNvPr id="2" name="Picture 1" descr="app-tiers-bas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8400"/>
            <a:ext cx="6858000" cy="27840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1178" y="1216279"/>
            <a:ext cx="444500" cy="657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377" y="1983235"/>
            <a:ext cx="444500" cy="657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378" y="2753206"/>
            <a:ext cx="444500" cy="6578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4907" y="1614211"/>
            <a:ext cx="444500" cy="6578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4907" y="2376211"/>
            <a:ext cx="444500" cy="65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94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Test-Driven Infrastructure</a:t>
            </a:r>
            <a:br>
              <a:rPr lang="en-US"/>
            </a:br>
            <a:r>
              <a:rPr lang="en-US"/>
              <a:t>with Test Kitchen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39847" y="1717530"/>
            <a:ext cx="6518153" cy="952500"/>
          </a:xfrm>
        </p:spPr>
        <p:txBody>
          <a:bodyPr/>
          <a:lstStyle/>
          <a:p>
            <a:r>
              <a:rPr lang="en-US"/>
              <a:t>Because your Infrastructure deserves tests, too!</a:t>
            </a:r>
          </a:p>
        </p:txBody>
      </p:sp>
    </p:spTree>
    <p:extLst>
      <p:ext uri="{BB962C8B-B14F-4D97-AF65-F5344CB8AC3E}">
        <p14:creationId xmlns:p14="http://schemas.microsoft.com/office/powerpoint/2010/main" val="2193477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form_2013_Template_16_9">
  <a:themeElements>
    <a:clrScheme name="Dynatrace">
      <a:dk1>
        <a:srgbClr val="312F31"/>
      </a:dk1>
      <a:lt1>
        <a:srgbClr val="FFFFFF"/>
      </a:lt1>
      <a:dk2>
        <a:srgbClr val="373A36"/>
      </a:dk2>
      <a:lt2>
        <a:srgbClr val="FFFFFF"/>
      </a:lt2>
      <a:accent1>
        <a:srgbClr val="0090B6"/>
      </a:accent1>
      <a:accent2>
        <a:srgbClr val="DE5D5A"/>
      </a:accent2>
      <a:accent3>
        <a:srgbClr val="6EA634"/>
      </a:accent3>
      <a:accent4>
        <a:srgbClr val="FF9657"/>
      </a:accent4>
      <a:accent5>
        <a:srgbClr val="2B5C74"/>
      </a:accent5>
      <a:accent6>
        <a:srgbClr val="D8D8D8"/>
      </a:accent6>
      <a:hlink>
        <a:srgbClr val="0090B6"/>
      </a:hlink>
      <a:folHlink>
        <a:srgbClr val="6EA634"/>
      </a:folHlink>
    </a:clrScheme>
    <a:fontScheme name="Compuwar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3"/>
            </a:gs>
          </a:gsLst>
          <a:lin ang="5400000" scaled="1"/>
        </a:gradFill>
        <a:ln w="9525">
          <a:noFill/>
          <a:miter lim="800000"/>
          <a:headEnd/>
          <a:tailEnd/>
        </a:ln>
        <a:effectLst/>
      </a:spPr>
      <a:bodyPr wrap="none" anchor="ctr"/>
      <a:lstStyle>
        <a:defPPr>
          <a:defRPr/>
        </a:defPPr>
      </a:lstStyle>
    </a:spDef>
    <a:lnDef>
      <a:spPr>
        <a:ln>
          <a:solidFill>
            <a:schemeClr val="tx1">
              <a:lumMod val="90000"/>
              <a:lumOff val="1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28600" indent="-228600"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APM_16x9_Corporate_R.potx" id="{50E3A55A-45D8-4432-AAC1-A0D9CCD82F0B}" vid="{FC8B8A60-18D2-4B21-BB63-BBE6D80224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APM_16x9_Corporate_R</Template>
  <TotalTime>5221</TotalTime>
  <Words>2898</Words>
  <Application>Microsoft Macintosh PowerPoint</Application>
  <PresentationFormat>Custom</PresentationFormat>
  <Paragraphs>500</Paragraphs>
  <Slides>108</Slides>
  <Notes>74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09" baseType="lpstr">
      <vt:lpstr>Perform_2013_Template_16_9</vt:lpstr>
      <vt:lpstr>Deploying On-Prem as SaaS Why we go with Ansible</vt:lpstr>
      <vt:lpstr>Martin Etmajer Technology Strategist @Dynatrace</vt:lpstr>
      <vt:lpstr>Agenda</vt:lpstr>
      <vt:lpstr>Dynatrace</vt:lpstr>
      <vt:lpstr>Dynatrace On-Prem Environment</vt:lpstr>
      <vt:lpstr>Dynatrace On-Prem Environment</vt:lpstr>
      <vt:lpstr>Dynatrace On-Prem Environment</vt:lpstr>
      <vt:lpstr>Dynatrace On-Prem Environment</vt:lpstr>
      <vt:lpstr>Dynatrace On-Prem Environment</vt:lpstr>
      <vt:lpstr>Dynatrace. So What?</vt:lpstr>
      <vt:lpstr>Dynatrace. So What?</vt:lpstr>
      <vt:lpstr>Dynatrace. So What?</vt:lpstr>
      <vt:lpstr>Dynatrace. So What?</vt:lpstr>
      <vt:lpstr>Dynatrace. So What?</vt:lpstr>
      <vt:lpstr>Reasons for Going SaaS</vt:lpstr>
      <vt:lpstr>Reasons for Going SaaS</vt:lpstr>
      <vt:lpstr>Reasons for Going SaaS</vt:lpstr>
      <vt:lpstr>Reasons for Going SaaS</vt:lpstr>
      <vt:lpstr>Dynatrace SaaS Architecture</vt:lpstr>
      <vt:lpstr>On-Prem Dynatrace Environment</vt:lpstr>
      <vt:lpstr>Dynatrace SaaS Environment</vt:lpstr>
      <vt:lpstr>Dynatrace SaaS Environment</vt:lpstr>
      <vt:lpstr>Dynatrace SaaS Environment</vt:lpstr>
      <vt:lpstr>                for Dynatrace SaaS</vt:lpstr>
      <vt:lpstr>                for Dynatrace SaaS</vt:lpstr>
      <vt:lpstr>                for Dynatrace SaaS</vt:lpstr>
      <vt:lpstr>                for Dynatrace SaaS</vt:lpstr>
      <vt:lpstr>                for Dynatrace SaaS</vt:lpstr>
      <vt:lpstr>                for Dynatrace SaaS</vt:lpstr>
      <vt:lpstr>                for Dynatrace SaaS</vt:lpstr>
      <vt:lpstr>Design Decisions</vt:lpstr>
      <vt:lpstr>#1 – Dedicated Customer Resources</vt:lpstr>
      <vt:lpstr>#1 – Dedicated Customer Resources</vt:lpstr>
      <vt:lpstr>#1 – Dedicated Customer Resources</vt:lpstr>
      <vt:lpstr>#2 – Data Persistence</vt:lpstr>
      <vt:lpstr>#3 – Regular Backups</vt:lpstr>
      <vt:lpstr>Orchestration Platform</vt:lpstr>
      <vt:lpstr>Orchestration Platform</vt:lpstr>
      <vt:lpstr>Orchestration Platform</vt:lpstr>
      <vt:lpstr>Orchestration Platform</vt:lpstr>
      <vt:lpstr>How We Did It</vt:lpstr>
      <vt:lpstr>We Coded Our Own Solution</vt:lpstr>
      <vt:lpstr>We Coded Our Own Solution</vt:lpstr>
      <vt:lpstr>We Coded Our Own Solution</vt:lpstr>
      <vt:lpstr>We Coded Our Own Solution</vt:lpstr>
      <vt:lpstr>We Coded Our Own Solution</vt:lpstr>
      <vt:lpstr>Hey, Ansible!</vt:lpstr>
      <vt:lpstr>What is Ansible?</vt:lpstr>
      <vt:lpstr>Why Yet Another Tool?</vt:lpstr>
      <vt:lpstr>Ansible Design Principles</vt:lpstr>
      <vt:lpstr>Agent-Based Architecture</vt:lpstr>
      <vt:lpstr>Agent-Based Architecture</vt:lpstr>
      <vt:lpstr>Agent-Based Architecture</vt:lpstr>
      <vt:lpstr>Ansible’s Agentless Architecture</vt:lpstr>
      <vt:lpstr>Ansible’s Agentless Architecture</vt:lpstr>
      <vt:lpstr>Ansible’s Agentless Architecture</vt:lpstr>
      <vt:lpstr>Ansible’s Agentless Architecture</vt:lpstr>
      <vt:lpstr>Ansible is an Orchestration Engine. So What?</vt:lpstr>
      <vt:lpstr>Ansible is an Orchestration Engine. So What?</vt:lpstr>
      <vt:lpstr>Ansible is an Orchestration Engine. So What?</vt:lpstr>
      <vt:lpstr>Ansible is an Orchestration Engine. So What?</vt:lpstr>
      <vt:lpstr>Ansible is an Orchestration Engine. So What?</vt:lpstr>
      <vt:lpstr>Ansible is an Orchestration Engine. So What?</vt:lpstr>
      <vt:lpstr>Ansible is an Orchestration Engine. So What?</vt:lpstr>
      <vt:lpstr>Ansible for the Cloud</vt:lpstr>
      <vt:lpstr>Ansible Cloud Modules</vt:lpstr>
      <vt:lpstr>Ansible Cloud Modules</vt:lpstr>
      <vt:lpstr>Ansible Cloud Modules for Amazon</vt:lpstr>
      <vt:lpstr>Ansible Concepts: Inventories</vt:lpstr>
      <vt:lpstr>Ansible Inventories</vt:lpstr>
      <vt:lpstr>Example: Static Inventory</vt:lpstr>
      <vt:lpstr>Dynamic Inventories</vt:lpstr>
      <vt:lpstr>Ansible Concepts: Playbooks</vt:lpstr>
      <vt:lpstr>Ansible Playbooks</vt:lpstr>
      <vt:lpstr>Example: Ansible Playbook</vt:lpstr>
      <vt:lpstr>Example: Ansible Playbook</vt:lpstr>
      <vt:lpstr>Example: Ansible Playbook</vt:lpstr>
      <vt:lpstr>Ansible Concepts: Roles</vt:lpstr>
      <vt:lpstr>Ansible Roles</vt:lpstr>
      <vt:lpstr>Ansible Roles: File Structure</vt:lpstr>
      <vt:lpstr>Example: Ansible Playbook</vt:lpstr>
      <vt:lpstr>Ansible: Our Use-Cases</vt:lpstr>
      <vt:lpstr>Use-Case #1</vt:lpstr>
      <vt:lpstr>#1 – Create Dynatrace AMI</vt:lpstr>
      <vt:lpstr>#1 – Create Dynatrace AMI</vt:lpstr>
      <vt:lpstr>#1 – Create Dynatrace AMI</vt:lpstr>
      <vt:lpstr>#1 – Create Dynatrace AMI</vt:lpstr>
      <vt:lpstr>#1 – Create Dynatrace AMI</vt:lpstr>
      <vt:lpstr>#1 – Create Dynatrace AMI</vt:lpstr>
      <vt:lpstr>#1 – Create Dynatrace AMI</vt:lpstr>
      <vt:lpstr>Use-Case #2</vt:lpstr>
      <vt:lpstr>#2 – Launch Dynatrace Instance</vt:lpstr>
      <vt:lpstr>#2 – Launch Dynatrace Instance</vt:lpstr>
      <vt:lpstr>#2 – Launch Dynatrace Instance</vt:lpstr>
      <vt:lpstr>#2 – Launch Dynatrace Instance</vt:lpstr>
      <vt:lpstr>#2 – Launch Dynatrace Instance</vt:lpstr>
      <vt:lpstr>Use-Case #3</vt:lpstr>
      <vt:lpstr>Dynatrace On-Prem Environment</vt:lpstr>
      <vt:lpstr>Test-Driven Infrastructure with Test Kitchen</vt:lpstr>
      <vt:lpstr>What is Test Kitchen?</vt:lpstr>
      <vt:lpstr>Test Kitchen: Configure</vt:lpstr>
      <vt:lpstr>Test Kitchen: Ansible Playbook</vt:lpstr>
      <vt:lpstr>Test Kitchen: Serverspec</vt:lpstr>
      <vt:lpstr>Test Kitchen: List Instances</vt:lpstr>
      <vt:lpstr>Test Kitchen: Test Instances</vt:lpstr>
      <vt:lpstr>Questions?</vt:lpstr>
      <vt:lpstr>PowerPoint Presentation</vt:lpstr>
      <vt:lpstr>PowerPoint Presentation</vt:lpstr>
    </vt:vector>
  </TitlesOfParts>
  <Company>Compuware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Winter, Trisha</dc:creator>
  <cp:lastModifiedBy>Martin Etmajer</cp:lastModifiedBy>
  <cp:revision>529</cp:revision>
  <dcterms:created xsi:type="dcterms:W3CDTF">2014-09-14T20:21:11Z</dcterms:created>
  <dcterms:modified xsi:type="dcterms:W3CDTF">2015-03-04T15:31:07Z</dcterms:modified>
</cp:coreProperties>
</file>