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46"/>
  </p:notesMasterIdLst>
  <p:sldIdLst>
    <p:sldId id="256" r:id="rId2"/>
    <p:sldId id="258" r:id="rId3"/>
    <p:sldId id="259" r:id="rId4"/>
    <p:sldId id="260" r:id="rId5"/>
    <p:sldId id="261" r:id="rId6"/>
    <p:sldId id="262" r:id="rId7"/>
    <p:sldId id="309" r:id="rId8"/>
    <p:sldId id="264" r:id="rId9"/>
    <p:sldId id="321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311" r:id="rId19"/>
    <p:sldId id="312" r:id="rId20"/>
    <p:sldId id="314" r:id="rId21"/>
    <p:sldId id="313" r:id="rId22"/>
    <p:sldId id="278" r:id="rId23"/>
    <p:sldId id="322" r:id="rId24"/>
    <p:sldId id="325" r:id="rId25"/>
    <p:sldId id="277" r:id="rId26"/>
    <p:sldId id="279" r:id="rId27"/>
    <p:sldId id="287" r:id="rId28"/>
    <p:sldId id="291" r:id="rId29"/>
    <p:sldId id="292" r:id="rId30"/>
    <p:sldId id="293" r:id="rId31"/>
    <p:sldId id="310" r:id="rId32"/>
    <p:sldId id="294" r:id="rId33"/>
    <p:sldId id="315" r:id="rId34"/>
    <p:sldId id="295" r:id="rId35"/>
    <p:sldId id="326" r:id="rId36"/>
    <p:sldId id="298" r:id="rId37"/>
    <p:sldId id="300" r:id="rId38"/>
    <p:sldId id="299" r:id="rId39"/>
    <p:sldId id="297" r:id="rId40"/>
    <p:sldId id="301" r:id="rId41"/>
    <p:sldId id="289" r:id="rId42"/>
    <p:sldId id="288" r:id="rId43"/>
    <p:sldId id="290" r:id="rId44"/>
    <p:sldId id="302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7" autoAdjust="0"/>
    <p:restoredTop sz="77719" autoAdjust="0"/>
  </p:normalViewPr>
  <p:slideViewPr>
    <p:cSldViewPr snapToGrid="0">
      <p:cViewPr varScale="1">
        <p:scale>
          <a:sx n="53" d="100"/>
          <a:sy n="53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26571-339B-42B1-930D-E1977E0B0010}" type="datetimeFigureOut">
              <a:rPr lang="en-GB" smtClean="0"/>
              <a:t>04/03/2018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F1680-3FAD-4106-9461-31AC88877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22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</a:t>
            </a:r>
            <a:r>
              <a:rPr lang="en-GB" dirty="0" err="1"/>
              <a:t>Metaswitch</a:t>
            </a:r>
            <a:r>
              <a:rPr lang="en-GB" dirty="0"/>
              <a:t> rescued</a:t>
            </a:r>
            <a:r>
              <a:rPr lang="en-GB" baseline="0" dirty="0"/>
              <a:t> me from a lonely and unlucrative life in academia, I studied the history of geology. And I’m here to draw parallels between a particular period of history that I studied, and what’s happening at </a:t>
            </a:r>
            <a:r>
              <a:rPr lang="en-GB" baseline="0" dirty="0" err="1"/>
              <a:t>Metaswitch</a:t>
            </a:r>
            <a:r>
              <a:rPr lang="en-GB" baseline="0" dirty="0"/>
              <a:t> today. About to talk about geology a lot – it is relevant!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762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All products where performance is critical were written in C/C++ - fast, lightweight, no bloat, but it’s easy to write bugs with these, showing their age. Where we wrote in Java, had bad experiences with performance due to garbage collector – unacceptable variation in latency</a:t>
            </a:r>
            <a:endParaRPr lang="en-GB" dirty="0"/>
          </a:p>
          <a:p>
            <a:r>
              <a:rPr lang="en-GB" baseline="0" dirty="0"/>
              <a:t>Lots of languages. A lot of existing code and infrastructure. Integration. Moving to microservices, cloud native communications. Better efficiency across organisation. Optimise all experiences.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66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We’re a vendor, not an enterprise. So it’s not our own deployment, and we’re not the ones running it</a:t>
            </a:r>
            <a:r>
              <a:rPr lang="en-GB" dirty="0"/>
              <a:t>. Flexibility key. Supporting Client’s Ops team,</a:t>
            </a:r>
            <a:r>
              <a:rPr lang="en-GB" baseline="0" dirty="0"/>
              <a:t> not just our 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68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Voice, video,</a:t>
            </a:r>
            <a:r>
              <a:rPr lang="en-GB" baseline="0" dirty="0"/>
              <a:t> telecoms. Requirements on genuine real-time processing. We need high-performance and – crucially – low latency. It has to be fast </a:t>
            </a:r>
            <a:r>
              <a:rPr lang="en-GB" i="1" baseline="0" dirty="0"/>
              <a:t>all the time</a:t>
            </a:r>
            <a:r>
              <a:rPr lang="en-GB" i="0" baseline="0" dirty="0"/>
              <a:t>, with no pauses. Run-time garbage collection is a non-starter.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51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just for developer.</a:t>
            </a:r>
            <a:r>
              <a:rPr lang="en-GB" baseline="0" dirty="0"/>
              <a:t> Easier for those who support our products in field.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78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Engaged with language. Good tooling. Good set of libraries.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72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Hire brightest. Want to attract</a:t>
            </a:r>
            <a:r>
              <a:rPr lang="en-GB" baseline="0" dirty="0"/>
              <a:t> and retain those people.</a:t>
            </a:r>
            <a:r>
              <a:rPr lang="en-GB" dirty="0"/>
              <a:t> Enjoy it. Creative, efficient, not a slog.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915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Safe multi-threading. Can’t forget to free memory, check</a:t>
            </a:r>
            <a:r>
              <a:rPr lang="en-GB" baseline="0" dirty="0"/>
              <a:t> return code, etc. Ownership. Only one mutable reference. Lifetimes. Paradigm shift. No segmentation faults really appealed to our Support team!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218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Rust has all the tools you’d expect of a good modern programming language (standard UT framework, formatter, linter) – ease of use. Designed</a:t>
            </a:r>
            <a:r>
              <a:rPr lang="en-GB" baseline="0" dirty="0"/>
              <a:t> from ground up to have the most useful tooling.</a:t>
            </a:r>
            <a:r>
              <a:rPr lang="en-GB" dirty="0"/>
              <a:t> And Cargo,</a:t>
            </a:r>
            <a:r>
              <a:rPr lang="en-GB" baseline="0" dirty="0"/>
              <a:t> dependency manager is a huge plus – “one of the best dependency management tools I’ve used”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862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Competitive with idiomatic C and C++ in number of benchmarks.</a:t>
            </a:r>
            <a:r>
              <a:rPr lang="en-GB" baseline="0" dirty="0"/>
              <a:t> No garbage collector</a:t>
            </a:r>
          </a:p>
          <a:p>
            <a:r>
              <a:rPr lang="en-GB" baseline="0" dirty="0"/>
              <a:t>Can write program using high-level concepts, but these are stripped away by compiler so that the code that is executed is simple and, more importantly, fast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467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runtime required. Good</a:t>
            </a:r>
            <a:r>
              <a:rPr lang="en-GB" baseline="0" dirty="0"/>
              <a:t> FFI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7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6000</a:t>
            </a:r>
            <a:r>
              <a:rPr lang="en-GB" baseline="0" dirty="0"/>
              <a:t> years old. Ages in Bible. Older? Shot down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59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Worried about this – return to later. More immature – was riskier choice </a:t>
            </a:r>
            <a:r>
              <a:rPr lang="en-GB" i="1" dirty="0"/>
              <a:t>at the time</a:t>
            </a:r>
            <a:r>
              <a:rPr lang="en-GB" i="0" dirty="0"/>
              <a:t>, less of a concern as things progressed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80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I’m not wanting</a:t>
            </a:r>
            <a:r>
              <a:rPr lang="en-GB" baseline="0" dirty="0"/>
              <a:t> to bash Go here! Emphasise that it’s genuinely a case of Rust being a better fit for our needs – it has the edge for the business that we’re 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152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garbage collector = big plus. We have historically</a:t>
            </a:r>
            <a:r>
              <a:rPr lang="en-GB" baseline="0" dirty="0"/>
              <a:t> had lots of pain with the garbage collector. And remember, we’re running on a platform not under our control, so can’t just throw more resource at 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135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Allows us to play to our strengths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733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Typical newbie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52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Notably </a:t>
            </a:r>
            <a:r>
              <a:rPr lang="en-GB" baseline="0" dirty="0"/>
              <a:t>don’t select on prior experience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709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Stack overflow. Command 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611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a good textbook. Every bug in C has already been written. Way</a:t>
            </a:r>
            <a:r>
              <a:rPr lang="en-GB" baseline="0" dirty="0"/>
              <a:t> info presented crucial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046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John </a:t>
            </a:r>
            <a:r>
              <a:rPr lang="en-GB" dirty="0" err="1"/>
              <a:t>Playfair</a:t>
            </a:r>
            <a:r>
              <a:rPr lang="en-GB" dirty="0"/>
              <a:t>,</a:t>
            </a:r>
            <a:r>
              <a:rPr lang="en-GB" baseline="0" dirty="0"/>
              <a:t> 1802 Illustrations of the Huttonian theory of the earth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377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Curate</a:t>
            </a:r>
            <a:r>
              <a:rPr lang="en-GB" baseline="0" dirty="0"/>
              <a:t> best learning material. E.g. futures, examples of good design patterns. Rust community also responded. Focus on accessibility. Intern. Once you’ve learnt it, what’s it like?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56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1788,</a:t>
            </a:r>
            <a:r>
              <a:rPr lang="en-GB" baseline="0" dirty="0"/>
              <a:t> James Hutton. Unconformity. Deep time. Paradigm shift. What’s that got to do with anything?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343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Omphalos (navel), tree rings. Making</a:t>
            </a:r>
            <a:r>
              <a:rPr lang="en-GB" baseline="0" dirty="0"/>
              <a:t> the evidence fit the theory – wrong way round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064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Theory to fit the evidence. Safe is now new normal – explicitly</a:t>
            </a:r>
            <a:r>
              <a:rPr lang="en-GB" baseline="0" dirty="0"/>
              <a:t> make things unsafe rather than constantly worrying whether they are or not. Rather than thinking about how to make your code safe, you can concentrate on the business logic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816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gloriously</a:t>
            </a:r>
            <a:r>
              <a:rPr lang="en-GB" baseline="0" dirty="0"/>
              <a:t> over-simplified! But look – you can’t double free in Rust the way you can in C. No undefined behaviour in Rust. Not having to worry about nasty memory bugs also frees up </a:t>
            </a:r>
            <a:r>
              <a:rPr lang="en-GB" baseline="0"/>
              <a:t>the reviewer a bit more.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8000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Dedication to shallower learning curve.</a:t>
            </a:r>
            <a:r>
              <a:rPr lang="en-GB" baseline="0" dirty="0"/>
              <a:t> Kind and supportive, not brash (SO). Dependency issues resolved quickly. Listens to users – 2018 roadmap error messages, compiler speed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173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Acknowledge</a:t>
            </a:r>
            <a:r>
              <a:rPr lang="en-GB" baseline="0" dirty="0"/>
              <a:t> that one language is better than lots of languages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292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it’s good for new starters, will pay dividends</a:t>
            </a:r>
            <a:r>
              <a:rPr lang="en-GB" baseline="0" dirty="0"/>
              <a:t> with support. Geologists, other countries, same timescale. More standardised – logging. Wider pool of knowledge. More collaboration. More people can help.</a:t>
            </a:r>
          </a:p>
          <a:p>
            <a:r>
              <a:rPr lang="en-GB" baseline="0" dirty="0"/>
              <a:t>Got these benefits from any one language? Rust better – well-defined design patterns, well-defined way of doing things.</a:t>
            </a:r>
          </a:p>
          <a:p>
            <a:r>
              <a:rPr lang="en-GB" baseline="0" dirty="0"/>
              <a:t>Using one language for microservices is a good idea – chimes well with industry feeling. So if we’re going to use one language for microservices and protocol stacks, Rust is the way to 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50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Uniformitarianism.</a:t>
            </a:r>
            <a:r>
              <a:rPr lang="en-GB" baseline="0" dirty="0"/>
              <a:t> Lyell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806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HMS Beagle,</a:t>
            </a:r>
            <a:r>
              <a:rPr lang="en-GB" baseline="0" dirty="0"/>
              <a:t> Galapagos, finches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17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Darwin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295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Paradigm shift – </a:t>
            </a:r>
            <a:r>
              <a:rPr lang="en-GB"/>
              <a:t>revolutionary crustaceans?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74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PhD</a:t>
            </a:r>
            <a:r>
              <a:rPr lang="en-GB" baseline="0" dirty="0"/>
              <a:t> History of Science.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32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Inevitable. New starters write lots.</a:t>
            </a:r>
            <a:r>
              <a:rPr lang="en-GB" baseline="0" dirty="0"/>
              <a:t> Some caught. Some sneaky. Emphasise you particularly mean </a:t>
            </a:r>
            <a:r>
              <a:rPr lang="en-GB" i="1" baseline="0" dirty="0"/>
              <a:t>memory </a:t>
            </a:r>
            <a:r>
              <a:rPr lang="en-GB" i="0" baseline="0" dirty="0"/>
              <a:t>bugs, like scribblers and memory leaks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51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84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Deep time. New way of thinking. Adopting Rust same.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743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“I was curious” – it wasn’t me who made this decision, but I spoke to the people who did.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97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</a:t>
            </a:r>
            <a:r>
              <a:rPr lang="en-GB" baseline="0" dirty="0"/>
              <a:t> 30 years of experience in software engineering for telecoms. Used to be called Data Connection. Implementing function that is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Complex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Efficient – need high throughput given CPU and memory used (want to keep amount of hardware customer has to purchase and operate as low as possible)</a:t>
            </a:r>
          </a:p>
          <a:p>
            <a:pPr marL="171450" indent="-171450">
              <a:buFontTx/>
              <a:buChar char="-"/>
            </a:pPr>
            <a:r>
              <a:rPr lang="en-GB" dirty="0"/>
              <a:t>Low-latency –</a:t>
            </a:r>
            <a:r>
              <a:rPr lang="en-GB" baseline="0" dirty="0"/>
              <a:t> for many applications &lt;10ms between receiving a request and replying/forwarding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Reliable – 5 9s availability (including planned maintenance)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1680-3FAD-4106-9461-31AC8887709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26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A927D0B-B224-4A95-91BB-6C3EBFD58701}" type="datetime1">
              <a:rPr lang="en-GB" smtClean="0"/>
              <a:t>04/03/2018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GB"/>
              <a:t>@metaswitch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9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0C59-E7CC-4768-8F46-3F9B68018084}" type="datetime1">
              <a:rPr lang="en-GB" smtClean="0"/>
              <a:t>04/03/2018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55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F504-71F1-4B3B-871B-9D381FBFF62A}" type="datetime1">
              <a:rPr lang="en-GB" smtClean="0"/>
              <a:t>04/03/2018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93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F9E7-219A-45B9-A8C6-E3018158C611}" type="datetime1">
              <a:rPr lang="en-GB" smtClean="0"/>
              <a:t>04/03/2018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2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270F-F085-48D1-AE6E-3DEB16773CA7}" type="datetime1">
              <a:rPr lang="en-GB" smtClean="0"/>
              <a:t>04/03/2018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2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52FCF-04D4-4835-AA0F-0941A0A6D6B0}" type="datetime1">
              <a:rPr lang="en-GB" smtClean="0"/>
              <a:t>04/03/2018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31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FA55-1923-4543-9964-3DED21728FE6}" type="datetime1">
              <a:rPr lang="en-GB" smtClean="0"/>
              <a:t>04/03/2018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48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98BC-16F4-4BBA-B65E-2B6010C7F4A9}" type="datetime1">
              <a:rPr lang="en-GB" smtClean="0"/>
              <a:t>04/03/2018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61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B83E-CB31-4F40-BEE7-E4503605C606}" type="datetime1">
              <a:rPr lang="en-GB" smtClean="0"/>
              <a:t>04/03/2018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6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6EED-598B-4143-9A9D-6E6A6E3DD086}" type="datetime1">
              <a:rPr lang="en-GB" smtClean="0"/>
              <a:t>04/03/2018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60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8DEF084-15EA-4963-9E4E-D2D815E6794D}" type="datetime1">
              <a:rPr lang="en-GB" smtClean="0"/>
              <a:t>04/03/2018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GB"/>
              <a:t>@metaswitch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132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6E3C8C7-9B06-4EB0-B474-25B07D3630E7}" type="datetime1">
              <a:rPr lang="en-GB" smtClean="0"/>
              <a:t>04/03/2018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GB"/>
              <a:t>@metaswitch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464CC84-C4A5-4863-8779-8E72A1657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85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608" y="770467"/>
            <a:ext cx="11570208" cy="3352800"/>
          </a:xfrm>
        </p:spPr>
        <p:txBody>
          <a:bodyPr/>
          <a:lstStyle/>
          <a:p>
            <a:pPr algn="ctr"/>
            <a:r>
              <a:rPr lang="en-GB" sz="8000" dirty="0"/>
              <a:t>From Rocks to Rust: </a:t>
            </a:r>
            <a:br>
              <a:rPr lang="en-GB" sz="8000" dirty="0"/>
            </a:br>
            <a:r>
              <a:rPr lang="en-GB" sz="8000" dirty="0"/>
              <a:t>Our C to Rust Paradigm Shift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11" y="4414140"/>
            <a:ext cx="9228201" cy="1645920"/>
          </a:xfrm>
        </p:spPr>
        <p:txBody>
          <a:bodyPr/>
          <a:lstStyle/>
          <a:p>
            <a:pPr algn="ctr"/>
            <a:r>
              <a:rPr lang="en-GB" dirty="0"/>
              <a:t>Esther Momcilovic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505136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6"/>
          <a:stretch/>
        </p:blipFill>
        <p:spPr>
          <a:xfrm>
            <a:off x="0" y="0"/>
            <a:ext cx="12192000" cy="7120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8384" y="4547616"/>
            <a:ext cx="892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The history of the company made looking for a new language an interesting challenge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 dirty="0">
                <a:solidFill>
                  <a:schemeClr val="bg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bg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49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160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992" y="4084320"/>
            <a:ext cx="54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Adaptability to our customers’ needs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 dirty="0">
                <a:solidFill>
                  <a:schemeClr val="bg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bg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2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09" y="1226822"/>
            <a:ext cx="6695420" cy="439085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0" y="1723778"/>
            <a:ext cx="50932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Real-time processing requirements mean a </a:t>
            </a:r>
            <a:r>
              <a:rPr lang="en-GB" sz="4400" dirty="0"/>
              <a:t>highly performant</a:t>
            </a:r>
            <a:r>
              <a:rPr lang="en-GB" sz="4400" dirty="0">
                <a:solidFill>
                  <a:schemeClr val="bg1"/>
                </a:solidFill>
              </a:rPr>
              <a:t> language is crucial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89871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 b="16444"/>
          <a:stretch/>
        </p:blipFill>
        <p:spPr>
          <a:xfrm>
            <a:off x="622551" y="426716"/>
            <a:ext cx="6065242" cy="6094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6260" y="1766051"/>
            <a:ext cx="4864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</a:rPr>
              <a:t>Make it </a:t>
            </a:r>
            <a:r>
              <a:rPr lang="en-GB" sz="7200" dirty="0"/>
              <a:t>harder</a:t>
            </a:r>
            <a:r>
              <a:rPr lang="en-GB" sz="7200" dirty="0">
                <a:solidFill>
                  <a:schemeClr val="bg1"/>
                </a:solidFill>
              </a:rPr>
              <a:t> to write bugs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93544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16029" r="1146" b="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280" y="257358"/>
            <a:ext cx="9997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</a:rPr>
              <a:t>A broad, active community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29290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77" y="832108"/>
            <a:ext cx="7031370" cy="5251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673191"/>
            <a:ext cx="346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</a:rPr>
              <a:t>FUN!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49972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5" y="1572003"/>
            <a:ext cx="4530816" cy="4530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68" y="1414272"/>
            <a:ext cx="457200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1840" y="280416"/>
            <a:ext cx="497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</a:rPr>
              <a:t>Go vs Rust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681530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90" y="225504"/>
            <a:ext cx="5524500" cy="552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792" y="1267968"/>
            <a:ext cx="2520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Safe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56192" y="1267968"/>
            <a:ext cx="2520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Fast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7090" y="5559626"/>
            <a:ext cx="5524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Concurrent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087851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" y="4803648"/>
            <a:ext cx="398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</a:rPr>
              <a:t>Safe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rgbClr val="FFFFFF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/>
              <a:t>@metaswitch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57175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7"/>
            <a:ext cx="12211507" cy="6858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6656" y="414528"/>
            <a:ext cx="7510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/>
              <a:t>Good tooling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rgbClr val="FFFFFF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 dirty="0">
                <a:solidFill>
                  <a:schemeClr val="tx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tx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5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2114635"/>
            <a:ext cx="3983736" cy="613283"/>
          </a:xfrm>
        </p:spPr>
        <p:txBody>
          <a:bodyPr>
            <a:noAutofit/>
          </a:bodyPr>
          <a:lstStyle/>
          <a:p>
            <a:pPr algn="ctr"/>
            <a:r>
              <a:rPr lang="en-GB" sz="4800" dirty="0"/>
              <a:t>James Ussher (1581-1656)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3856948"/>
            <a:ext cx="3773424" cy="533400"/>
          </a:xfrm>
        </p:spPr>
        <p:txBody>
          <a:bodyPr>
            <a:noAutofit/>
          </a:bodyPr>
          <a:lstStyle/>
          <a:p>
            <a:r>
              <a:rPr lang="en-GB" sz="2900" dirty="0">
                <a:solidFill>
                  <a:schemeClr val="bg1"/>
                </a:solidFill>
              </a:rPr>
              <a:t>  22</a:t>
            </a:r>
            <a:r>
              <a:rPr lang="en-GB" sz="2900" baseline="30000" dirty="0">
                <a:solidFill>
                  <a:schemeClr val="bg1"/>
                </a:solidFill>
              </a:rPr>
              <a:t>nd</a:t>
            </a:r>
            <a:r>
              <a:rPr lang="en-GB" sz="2900" dirty="0">
                <a:solidFill>
                  <a:schemeClr val="bg1"/>
                </a:solidFill>
              </a:rPr>
              <a:t> October 4004BC</a:t>
            </a:r>
          </a:p>
          <a:p>
            <a:r>
              <a:rPr lang="en-GB" sz="2900" dirty="0">
                <a:solidFill>
                  <a:schemeClr val="bg1"/>
                </a:solidFill>
              </a:rPr>
              <a:t>               …6PM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3"/>
          <a:stretch/>
        </p:blipFill>
        <p:spPr>
          <a:xfrm>
            <a:off x="5168071" y="0"/>
            <a:ext cx="7023929" cy="6878745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59329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4128" y="865632"/>
            <a:ext cx="10143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Highly performant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rgbClr val="FFFFFF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/>
              <a:t>@metaswitch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437624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6896" y="1048512"/>
            <a:ext cx="6998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/>
              <a:t>Easy integration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rgbClr val="FFFFFF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 dirty="0">
                <a:solidFill>
                  <a:schemeClr val="tx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tx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73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7856" y="316992"/>
            <a:ext cx="691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</a:rPr>
              <a:t>Concerns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9952" y="2231136"/>
            <a:ext cx="99486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</a:rPr>
              <a:t>Steeper initial </a:t>
            </a:r>
            <a:r>
              <a:rPr lang="en-GB" sz="4800" dirty="0"/>
              <a:t>learning curve</a:t>
            </a:r>
            <a:br>
              <a:rPr lang="en-GB" sz="4800" dirty="0">
                <a:solidFill>
                  <a:schemeClr val="bg1"/>
                </a:solidFill>
              </a:rPr>
            </a:br>
            <a:endParaRPr lang="en-GB" sz="4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</a:rPr>
              <a:t>The more immature of the two languages – a </a:t>
            </a:r>
            <a:r>
              <a:rPr lang="en-GB" sz="4800" dirty="0"/>
              <a:t>riskier choice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825498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175" y="1650582"/>
            <a:ext cx="12192000" cy="4382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4" y="143934"/>
            <a:ext cx="4100052" cy="4100052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713563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56" y="694760"/>
            <a:ext cx="5299239" cy="5255443"/>
          </a:xfrm>
          <a:prstGeom prst="rect">
            <a:avLst/>
          </a:prstGeom>
        </p:spPr>
      </p:pic>
      <p:sp>
        <p:nvSpPr>
          <p:cNvPr id="7" name="&quot;Not Allowed&quot; Symbol 6"/>
          <p:cNvSpPr/>
          <p:nvPr/>
        </p:nvSpPr>
        <p:spPr>
          <a:xfrm>
            <a:off x="2561243" y="90266"/>
            <a:ext cx="6771294" cy="6693031"/>
          </a:xfrm>
          <a:prstGeom prst="noSmoking">
            <a:avLst>
              <a:gd name="adj" fmla="val 8319"/>
            </a:avLst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98645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7835" y="746993"/>
            <a:ext cx="99486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600" dirty="0">
                <a:solidFill>
                  <a:schemeClr val="bg1"/>
                </a:solidFill>
              </a:rPr>
              <a:t>High performance and low latency</a:t>
            </a:r>
            <a:br>
              <a:rPr lang="en-GB" sz="6600" dirty="0">
                <a:solidFill>
                  <a:schemeClr val="bg1"/>
                </a:solidFill>
              </a:rPr>
            </a:br>
            <a:endParaRPr lang="en-GB" sz="6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600" dirty="0">
                <a:solidFill>
                  <a:schemeClr val="bg1"/>
                </a:solidFill>
              </a:rPr>
              <a:t>Fewer difficult-to-debug bugs in the field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846714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464" y="1063415"/>
            <a:ext cx="11003280" cy="5794585"/>
          </a:xfrm>
        </p:spPr>
        <p:txBody>
          <a:bodyPr>
            <a:norm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chemeClr val="bg1"/>
                </a:solidFill>
              </a:rPr>
              <a:t>Why we chose Rust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FF0000"/>
                </a:solidFill>
              </a:rPr>
              <a:t>Experiences from ‘the coal face’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chemeClr val="bg1"/>
                </a:solidFill>
              </a:rPr>
              <a:t>Was it the right choice?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534880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/>
          <a:stretch/>
        </p:blipFill>
        <p:spPr>
          <a:xfrm>
            <a:off x="1070419" y="792480"/>
            <a:ext cx="3857625" cy="5394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723" y="1073914"/>
            <a:ext cx="6473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What it’s like to learn and code with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What its community is like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The day-to-day impact on project work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2315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38511" y="612844"/>
            <a:ext cx="48958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Problem solvers</a:t>
            </a: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Communicators</a:t>
            </a: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Passion for learning</a:t>
            </a: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FF0000"/>
                </a:solidFill>
              </a:rPr>
              <a:t>No prior coding experience required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450" cy="68580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773803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405827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Hutton’s Unconformity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1" b="208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1800" dirty="0">
                <a:solidFill>
                  <a:schemeClr val="bg1"/>
                </a:solidFill>
              </a:rPr>
              <a:t>Siccar Point, Berwickshire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5984" y="2351058"/>
            <a:ext cx="94000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i="1" dirty="0">
                <a:solidFill>
                  <a:schemeClr val="bg1"/>
                </a:solidFill>
              </a:rPr>
              <a:t>“No vestige of a beginning, and no prospect of an end”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729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529590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98" y="0"/>
            <a:ext cx="532660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624" y="2136338"/>
            <a:ext cx="5559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A good idea is </a:t>
            </a:r>
            <a:r>
              <a:rPr lang="en-GB" sz="5400" dirty="0"/>
              <a:t>nothing</a:t>
            </a:r>
            <a:r>
              <a:rPr lang="en-GB" sz="5400" dirty="0">
                <a:solidFill>
                  <a:schemeClr val="bg1"/>
                </a:solidFill>
              </a:rPr>
              <a:t> if it is not communicated well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944654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 b="16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4725" y="4238625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adopters have made a path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52650" y="549653"/>
            <a:ext cx="7524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Rust community cares about accessibility</a:t>
            </a:r>
          </a:p>
        </p:txBody>
      </p:sp>
      <p:cxnSp>
        <p:nvCxnSpPr>
          <p:cNvPr id="15" name="Straight Arrow Connector 14"/>
          <p:cNvCxnSpPr>
            <a:stCxn id="4" idx="0"/>
            <a:endCxn id="11" idx="2"/>
          </p:cNvCxnSpPr>
          <p:nvPr/>
        </p:nvCxnSpPr>
        <p:spPr>
          <a:xfrm flipV="1">
            <a:off x="5915025" y="2119313"/>
            <a:ext cx="0" cy="211931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>
                <a:solidFill>
                  <a:schemeClr val="bg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bg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776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8464" y="2011680"/>
            <a:ext cx="59375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“…one enormous and superfluous lie for all mankind”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</a:rPr>
              <a:t>- Charles Kingsley, on </a:t>
            </a:r>
            <a:r>
              <a:rPr lang="en-GB" sz="2400" i="1" dirty="0">
                <a:solidFill>
                  <a:schemeClr val="bg1"/>
                </a:solidFill>
              </a:rPr>
              <a:t>Omphalos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43" y="6321632"/>
            <a:ext cx="307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Phillip Henry Gosse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rgbClr val="FFFFFF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/>
              <a:t>@metaswitch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36493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12192000" cy="4084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5132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 </a:t>
            </a:r>
            <a:r>
              <a:rPr lang="en-GB" sz="4000" dirty="0"/>
              <a:t>new way</a:t>
            </a:r>
            <a:r>
              <a:rPr lang="en-GB" sz="4000" dirty="0">
                <a:solidFill>
                  <a:schemeClr val="bg1"/>
                </a:solidFill>
              </a:rPr>
              <a:t> of thinking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617846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9" y="242445"/>
            <a:ext cx="6831746" cy="3022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60" y="833111"/>
            <a:ext cx="4850793" cy="1650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2" y="3278507"/>
            <a:ext cx="11987301" cy="3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/>
          <a:stretch/>
        </p:blipFill>
        <p:spPr>
          <a:xfrm>
            <a:off x="1070419" y="792480"/>
            <a:ext cx="3857625" cy="5394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723" y="1073914"/>
            <a:ext cx="6473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What it’s like to learn and code with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FF0000"/>
                </a:solidFill>
              </a:rPr>
              <a:t>What its community is like</a:t>
            </a:r>
            <a:br>
              <a:rPr lang="en-GB" sz="4400" dirty="0">
                <a:solidFill>
                  <a:srgbClr val="FF0000"/>
                </a:solidFill>
              </a:rPr>
            </a:br>
            <a:endParaRPr lang="en-GB" sz="4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The day-to-day impact on project work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4167728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r="3348" b="1537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866775"/>
            <a:ext cx="4067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A responsive community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842441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/>
          <a:stretch/>
        </p:blipFill>
        <p:spPr>
          <a:xfrm>
            <a:off x="1070419" y="792480"/>
            <a:ext cx="3857625" cy="5394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723" y="1073914"/>
            <a:ext cx="6473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What it’s like to learn and code with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What its community is like</a:t>
            </a:r>
            <a:br>
              <a:rPr lang="en-GB" sz="4400" dirty="0">
                <a:solidFill>
                  <a:srgbClr val="FF0000"/>
                </a:solidFill>
              </a:rPr>
            </a:br>
            <a:endParaRPr lang="en-GB" sz="4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FF0000"/>
                </a:solidFill>
              </a:rPr>
              <a:t>The day-to-day impact on project work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352946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0" y="1034365"/>
            <a:ext cx="6612941" cy="4408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3775" y="1209675"/>
            <a:ext cx="4581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Easier to navigate the codebase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Shared design patterns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Greater cohesion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17058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559" y="2380090"/>
            <a:ext cx="1030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Is Rust a </a:t>
            </a:r>
            <a:r>
              <a:rPr lang="en-GB" sz="8000" dirty="0"/>
              <a:t>paradigm shift</a:t>
            </a:r>
            <a:r>
              <a:rPr lang="en-GB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980879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464" y="1063415"/>
            <a:ext cx="11003280" cy="5794585"/>
          </a:xfrm>
        </p:spPr>
        <p:txBody>
          <a:bodyPr>
            <a:norm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chemeClr val="bg1"/>
                </a:solidFill>
              </a:rPr>
              <a:t>Why we chose Rust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chemeClr val="bg1"/>
                </a:solidFill>
              </a:rPr>
              <a:t>Experiences from ‘the coal face’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FF0000"/>
                </a:solidFill>
              </a:rPr>
              <a:t>Was it the right choice?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3413353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/>
          <a:stretch/>
        </p:blipFill>
        <p:spPr>
          <a:xfrm>
            <a:off x="0" y="0"/>
            <a:ext cx="12192000" cy="695439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>
                <a:solidFill>
                  <a:schemeClr val="bg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bg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69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8180" r="3747" b="964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>
                <a:solidFill>
                  <a:schemeClr val="bg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bg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84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08" y="658549"/>
            <a:ext cx="4662869" cy="57055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435786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17214" r="903" b="15689"/>
          <a:stretch/>
        </p:blipFill>
        <p:spPr>
          <a:xfrm>
            <a:off x="0" y="-78658"/>
            <a:ext cx="12192000" cy="693665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>
                <a:solidFill>
                  <a:schemeClr val="bg1">
                    <a:alpha val="80000"/>
                  </a:schemeClr>
                </a:solidFill>
              </a:rPr>
              <a:t>@</a:t>
            </a:r>
            <a:r>
              <a:rPr lang="en-GB" sz="2800" b="1" i="1" cap="none" dirty="0" err="1">
                <a:solidFill>
                  <a:schemeClr val="bg1">
                    <a:alpha val="80000"/>
                  </a:schemeClr>
                </a:solidFill>
              </a:rPr>
              <a:t>metaswitch</a:t>
            </a:r>
            <a:endParaRPr lang="en-GB" sz="2800" b="1" i="1" cap="none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512" b="15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7120" y="1651590"/>
            <a:ext cx="42306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solidFill>
                  <a:schemeClr val="bg1"/>
                </a:solidFill>
              </a:rPr>
              <a:t>If you’re writing </a:t>
            </a:r>
            <a:r>
              <a:rPr lang="en-GB" sz="4500" dirty="0"/>
              <a:t>software</a:t>
            </a:r>
            <a:r>
              <a:rPr lang="en-GB" sz="4500" dirty="0">
                <a:solidFill>
                  <a:schemeClr val="bg1"/>
                </a:solidFill>
              </a:rPr>
              <a:t>, sooner or later you’re going to write a </a:t>
            </a:r>
            <a:r>
              <a:rPr lang="en-GB" sz="4500" dirty="0"/>
              <a:t>bug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156632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12" y="1317112"/>
            <a:ext cx="7620000" cy="428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224" y="1621912"/>
            <a:ext cx="3803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Superhuman effort and supernatural forces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12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" b="12175"/>
          <a:stretch/>
        </p:blipFill>
        <p:spPr>
          <a:xfrm>
            <a:off x="-190500" y="0"/>
            <a:ext cx="123825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@metaswitch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069286" y="6507563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50" kern="1200" cap="all" baseline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800" b="1" i="1" cap="none" dirty="0">
                <a:solidFill>
                  <a:schemeClr val="bg1"/>
                </a:solidFill>
              </a:rPr>
              <a:t>@</a:t>
            </a:r>
            <a:r>
              <a:rPr lang="en-GB" sz="2800" b="1" i="1" cap="none" dirty="0" err="1">
                <a:solidFill>
                  <a:schemeClr val="bg1"/>
                </a:solidFill>
              </a:rPr>
              <a:t>metaswitch</a:t>
            </a:r>
            <a:endParaRPr lang="en-GB" sz="2800" b="1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4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464" y="1063415"/>
            <a:ext cx="11003280" cy="5794585"/>
          </a:xfrm>
        </p:spPr>
        <p:txBody>
          <a:bodyPr>
            <a:norm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Why we chose Rust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Experiences from ‘the coal face’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Was it the right choice?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1360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2914"/>
            <a:ext cx="12192000" cy="1992172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9286" y="6507563"/>
            <a:ext cx="5029200" cy="228600"/>
          </a:xfrm>
        </p:spPr>
        <p:txBody>
          <a:bodyPr/>
          <a:lstStyle/>
          <a:p>
            <a:pPr algn="r"/>
            <a:r>
              <a:rPr lang="en-GB" sz="2800" b="1" i="1" cap="none" dirty="0"/>
              <a:t>@</a:t>
            </a:r>
            <a:r>
              <a:rPr lang="en-GB" sz="2800" b="1" i="1" cap="none" dirty="0" err="1"/>
              <a:t>metaswitch</a:t>
            </a:r>
            <a:endParaRPr lang="en-GB" sz="2800" b="1" i="1" cap="none" dirty="0"/>
          </a:p>
        </p:txBody>
      </p:sp>
    </p:spTree>
    <p:extLst>
      <p:ext uri="{BB962C8B-B14F-4D97-AF65-F5344CB8AC3E}">
        <p14:creationId xmlns:p14="http://schemas.microsoft.com/office/powerpoint/2010/main" val="876639443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4341</TotalTime>
  <Words>1435</Words>
  <Application>Microsoft Office PowerPoint</Application>
  <PresentationFormat>Widescreen</PresentationFormat>
  <Paragraphs>199</Paragraphs>
  <Slides>44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Metropolitan</vt:lpstr>
      <vt:lpstr>From Rocks to Rust:  Our C to Rust Paradigm Shift</vt:lpstr>
      <vt:lpstr>James Ussher (1581-1656)</vt:lpstr>
      <vt:lpstr>Hutton’s Unconformity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Rocks to Rust: Our C to Rust Paradigm Shift</dc:title>
  <dc:creator>Esther Momcilovic</dc:creator>
  <cp:lastModifiedBy>Esther Momcilovic</cp:lastModifiedBy>
  <cp:revision>343</cp:revision>
  <dcterms:created xsi:type="dcterms:W3CDTF">2018-01-21T16:11:23Z</dcterms:created>
  <dcterms:modified xsi:type="dcterms:W3CDTF">2018-03-05T07:59:52Z</dcterms:modified>
</cp:coreProperties>
</file>