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</p:sldMasterIdLst>
  <p:notesMasterIdLst>
    <p:notesMasterId r:id="rId21"/>
  </p:notesMasterIdLst>
  <p:sldIdLst>
    <p:sldId id="257" r:id="rId6"/>
    <p:sldId id="283" r:id="rId7"/>
    <p:sldId id="279" r:id="rId8"/>
    <p:sldId id="274" r:id="rId9"/>
    <p:sldId id="280" r:id="rId10"/>
    <p:sldId id="273" r:id="rId11"/>
    <p:sldId id="268" r:id="rId12"/>
    <p:sldId id="269" r:id="rId13"/>
    <p:sldId id="261" r:id="rId14"/>
    <p:sldId id="263" r:id="rId15"/>
    <p:sldId id="259" r:id="rId16"/>
    <p:sldId id="271" r:id="rId17"/>
    <p:sldId id="272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4A60-6EFA-4D40-ADE5-BE43E4FB7391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EF45-AF70-491E-AF73-9E6432DE2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9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896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A7792-561D-D94F-A723-118488D8CC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63D"/>
                </a:solidFill>
                <a:effectLst/>
                <a:uLnTx/>
                <a:uFillTx/>
                <a:latin typeface="FS Jack"/>
                <a:ea typeface="+mn-ea"/>
                <a:cs typeface="FS Jack"/>
              </a:rPr>
              <a:pPr marL="0" marR="0" lvl="0" indent="0" algn="r" defTabSz="389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4363D"/>
              </a:solidFill>
              <a:effectLst/>
              <a:uLnTx/>
              <a:uFillTx/>
              <a:latin typeface="FS Jack"/>
              <a:ea typeface="+mn-ea"/>
              <a:cs typeface="FS Jack"/>
            </a:endParaRPr>
          </a:p>
        </p:txBody>
      </p:sp>
    </p:spTree>
    <p:extLst>
      <p:ext uri="{BB962C8B-B14F-4D97-AF65-F5344CB8AC3E}">
        <p14:creationId xmlns:p14="http://schemas.microsoft.com/office/powerpoint/2010/main" val="248716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896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A7792-561D-D94F-A723-118488D8CC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63D"/>
                </a:solidFill>
                <a:effectLst/>
                <a:uLnTx/>
                <a:uFillTx/>
                <a:latin typeface="FS Jack"/>
                <a:ea typeface="+mn-ea"/>
                <a:cs typeface="FS Jack"/>
              </a:rPr>
              <a:pPr marL="0" marR="0" lvl="0" indent="0" algn="r" defTabSz="389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4363D"/>
              </a:solidFill>
              <a:effectLst/>
              <a:uLnTx/>
              <a:uFillTx/>
              <a:latin typeface="FS Jack"/>
              <a:ea typeface="+mn-ea"/>
              <a:cs typeface="FS Jack"/>
            </a:endParaRPr>
          </a:p>
        </p:txBody>
      </p:sp>
    </p:spTree>
    <p:extLst>
      <p:ext uri="{BB962C8B-B14F-4D97-AF65-F5344CB8AC3E}">
        <p14:creationId xmlns:p14="http://schemas.microsoft.com/office/powerpoint/2010/main" val="114718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5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p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" y="0"/>
            <a:ext cx="12193365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63970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onologo.pn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7" y="161182"/>
            <a:ext cx="1645352" cy="36563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71038" y="126282"/>
            <a:ext cx="7753191" cy="44551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2533" b="0" i="0" spc="0">
                <a:solidFill>
                  <a:srgbClr val="FFFFFF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5084" y="837261"/>
            <a:ext cx="11283949" cy="5842940"/>
          </a:xfrm>
          <a:prstGeom prst="rect">
            <a:avLst/>
          </a:prstGeom>
        </p:spPr>
        <p:txBody>
          <a:bodyPr vert="horz" lIns="0" tIns="0" rIns="0" bIns="0"/>
          <a:lstStyle>
            <a:lvl1pPr marL="601118" indent="-601118" defTabSz="723882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b="0" i="0" spc="-67" baseline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956709" indent="-474121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b="0" i="0" spc="-67" baseline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defRPr>
            </a:lvl2pPr>
            <a:lvl3pPr marL="1439297" indent="-48893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667" b="0" i="0" spc="-67" baseline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defRPr>
            </a:lvl3pPr>
            <a:lvl4pPr marL="1794888" indent="-48258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400" b="0" i="0" spc="-67" baseline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defRPr>
            </a:lvl4pPr>
            <a:lvl5pPr marL="2156830" indent="-48258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133" b="0" i="0" spc="-67" baseline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"/>
            <a:ext cx="12190196" cy="6865815"/>
          </a:xfrm>
          <a:prstGeom prst="rect">
            <a:avLst/>
          </a:prstGeom>
        </p:spPr>
      </p:pic>
      <p:pic>
        <p:nvPicPr>
          <p:cNvPr id="7" name="Picture 6" descr="Skyscanner-Logo-EPS-vector-im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5" y="810382"/>
            <a:ext cx="6253843" cy="4169228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34924" y="3984172"/>
            <a:ext cx="10678584" cy="552955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3733" b="1">
                <a:solidFill>
                  <a:schemeClr val="bg1"/>
                </a:solidFill>
              </a:defRPr>
            </a:lvl1pPr>
            <a:lvl2pPr marL="519510" indent="0">
              <a:buNone/>
              <a:defRPr>
                <a:solidFill>
                  <a:schemeClr val="bg1"/>
                </a:solidFill>
              </a:defRPr>
            </a:lvl2pPr>
            <a:lvl3pPr marL="1039018" indent="0">
              <a:buNone/>
              <a:defRPr>
                <a:solidFill>
                  <a:schemeClr val="bg1"/>
                </a:solidFill>
              </a:defRPr>
            </a:lvl3pPr>
            <a:lvl4pPr marL="1558528" indent="0">
              <a:buNone/>
              <a:defRPr>
                <a:solidFill>
                  <a:schemeClr val="bg1"/>
                </a:solidFill>
              </a:defRPr>
            </a:lvl4pPr>
            <a:lvl5pPr marL="207803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Heading master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34924" y="4717750"/>
            <a:ext cx="10678584" cy="523721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519510" indent="0">
              <a:buNone/>
              <a:defRPr>
                <a:solidFill>
                  <a:schemeClr val="bg1"/>
                </a:solidFill>
              </a:defRPr>
            </a:lvl2pPr>
            <a:lvl3pPr marL="1039018" indent="0">
              <a:buNone/>
              <a:defRPr>
                <a:solidFill>
                  <a:schemeClr val="bg1"/>
                </a:solidFill>
              </a:defRPr>
            </a:lvl3pPr>
            <a:lvl4pPr marL="1558528" indent="0">
              <a:buNone/>
              <a:defRPr>
                <a:solidFill>
                  <a:schemeClr val="bg1"/>
                </a:solidFill>
              </a:defRPr>
            </a:lvl4pPr>
            <a:lvl5pPr marL="207803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master style</a:t>
            </a:r>
          </a:p>
        </p:txBody>
      </p:sp>
    </p:spTree>
    <p:extLst>
      <p:ext uri="{BB962C8B-B14F-4D97-AF65-F5344CB8AC3E}">
        <p14:creationId xmlns:p14="http://schemas.microsoft.com/office/powerpoint/2010/main" val="332113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78"/>
          <p:cNvSpPr/>
          <p:nvPr userDrawn="1"/>
        </p:nvSpPr>
        <p:spPr>
          <a:xfrm>
            <a:off x="0" y="0"/>
            <a:ext cx="12192000" cy="6866647"/>
          </a:xfrm>
          <a:prstGeom prst="rect">
            <a:avLst/>
          </a:prstGeom>
          <a:solidFill>
            <a:srgbClr val="5BE2ED"/>
          </a:solidFill>
          <a:ln w="25400">
            <a:noFill/>
          </a:ln>
        </p:spPr>
        <p:txBody>
          <a:bodyPr lIns="0" tIns="0" rIns="0" bIns="0" anchor="ctr"/>
          <a:lstStyle/>
          <a:p>
            <a:pPr marL="0" marR="0" lvl="0" indent="0" algn="l" defTabSz="519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1200" cap="none" spc="0" normalizeH="0" baseline="0" noProof="0">
              <a:ln>
                <a:noFill/>
              </a:ln>
              <a:solidFill>
                <a:srgbClr val="34363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" y="144278"/>
            <a:ext cx="2269964" cy="124755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216471" y="144278"/>
            <a:ext cx="7753191" cy="44551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2533" b="0" i="0" spc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5084" y="1536109"/>
            <a:ext cx="11283949" cy="51440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723882">
              <a:spcBef>
                <a:spcPts val="1600"/>
              </a:spcBef>
              <a:buClr>
                <a:schemeClr val="bg1"/>
              </a:buClr>
              <a:buSzPct val="110000"/>
              <a:buFont typeface="Arial" charset="0"/>
              <a:buNone/>
              <a:defRPr b="0" i="0" spc="-67" baseline="0">
                <a:solidFill>
                  <a:srgbClr val="61657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82588" indent="0" algn="ctr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None/>
              <a:defRPr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50359" indent="0" algn="ctr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None/>
              <a:defRPr sz="2667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12301" indent="0" algn="ctr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None/>
              <a:defRPr sz="2400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674242" indent="0" algn="ctr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None/>
              <a:defRPr sz="2133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76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" y="0"/>
            <a:ext cx="12193365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63970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onologo.pn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7" y="161182"/>
            <a:ext cx="1645352" cy="36563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71038" y="126282"/>
            <a:ext cx="7753191" cy="44551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2533" b="0" i="0" spc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5084" y="837261"/>
            <a:ext cx="11283949" cy="5842940"/>
          </a:xfrm>
          <a:prstGeom prst="rect">
            <a:avLst/>
          </a:prstGeom>
        </p:spPr>
        <p:txBody>
          <a:bodyPr vert="horz" lIns="0" tIns="0" rIns="0" bIns="0"/>
          <a:lstStyle>
            <a:lvl1pPr marL="601118" indent="-601118" defTabSz="723882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56709" indent="-474121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439297" indent="-48893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667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94888" indent="-48258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400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6830" indent="-48258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133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65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63970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onologo.pn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7" y="161182"/>
            <a:ext cx="1645352" cy="36563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71038" y="126282"/>
            <a:ext cx="7753191" cy="44551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2533" b="0" i="0" spc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5084" y="837261"/>
            <a:ext cx="11283949" cy="5842940"/>
          </a:xfrm>
          <a:prstGeom prst="rect">
            <a:avLst/>
          </a:prstGeom>
        </p:spPr>
        <p:txBody>
          <a:bodyPr vert="horz" lIns="0" tIns="0" rIns="0" bIns="0"/>
          <a:lstStyle>
            <a:lvl1pPr marL="601118" indent="-601118" defTabSz="723882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56709" indent="-474121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439297" indent="-48893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667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94888" indent="-48258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400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6830" indent="-482588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Char char="•"/>
              <a:defRPr sz="2133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92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58519"/>
          </a:xfrm>
          <a:prstGeom prst="rect">
            <a:avLst/>
          </a:prstGeom>
          <a:solidFill>
            <a:srgbClr val="3335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9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1038" y="126282"/>
            <a:ext cx="7753191" cy="44551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2533" b="0" i="0" spc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ssky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-156790"/>
            <a:ext cx="1767200" cy="99404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5084" y="837261"/>
            <a:ext cx="11283949" cy="5842940"/>
          </a:xfrm>
          <a:prstGeom prst="rect">
            <a:avLst/>
          </a:prstGeom>
        </p:spPr>
        <p:txBody>
          <a:bodyPr vert="horz" lIns="0" tIns="0" rIns="0" bIns="0"/>
          <a:lstStyle>
            <a:lvl1pPr marL="601118" indent="-601118" defTabSz="723882">
              <a:spcBef>
                <a:spcPts val="800"/>
              </a:spcBef>
              <a:buClr>
                <a:schemeClr val="tx1"/>
              </a:buClr>
              <a:buSzPct val="110000"/>
              <a:buFont typeface="Arial" charset="0"/>
              <a:buChar char="•"/>
              <a:defRPr b="0" i="0" spc="-133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56709" indent="-474121">
              <a:spcBef>
                <a:spcPts val="800"/>
              </a:spcBef>
              <a:buClr>
                <a:schemeClr val="tx1"/>
              </a:buClr>
              <a:buSzPct val="110000"/>
              <a:buFont typeface="Arial" charset="0"/>
              <a:buChar char="•"/>
              <a:defRPr b="0" i="0" spc="-133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439297" indent="-488938">
              <a:spcBef>
                <a:spcPts val="800"/>
              </a:spcBef>
              <a:buClr>
                <a:schemeClr val="tx1"/>
              </a:buClr>
              <a:buSzPct val="110000"/>
              <a:buFont typeface="Arial" charset="0"/>
              <a:buChar char="•"/>
              <a:defRPr sz="2667" b="0" i="0" spc="-133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94888" indent="-482588">
              <a:spcBef>
                <a:spcPts val="800"/>
              </a:spcBef>
              <a:buClr>
                <a:schemeClr val="tx1"/>
              </a:buClr>
              <a:buSzPct val="110000"/>
              <a:buFont typeface="Arial" charset="0"/>
              <a:buChar char="•"/>
              <a:defRPr sz="2400" b="0" i="0" spc="-133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6830" indent="-482588">
              <a:spcBef>
                <a:spcPts val="800"/>
              </a:spcBef>
              <a:buClr>
                <a:schemeClr val="tx1"/>
              </a:buClr>
              <a:buSzPct val="110000"/>
              <a:buFont typeface="Arial" charset="0"/>
              <a:buChar char="•"/>
              <a:defRPr sz="2133" b="0" i="0" spc="-133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2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77679" y="1839686"/>
            <a:ext cx="10417136" cy="178178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8000" b="1" i="0" spc="-228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77679" y="3787160"/>
            <a:ext cx="1048612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kyscan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365520"/>
            <a:ext cx="5083628" cy="12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2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"/>
            <a:ext cx="12190196" cy="6865815"/>
          </a:xfrm>
          <a:prstGeom prst="rect">
            <a:avLst/>
          </a:prstGeom>
        </p:spPr>
      </p:pic>
      <p:pic>
        <p:nvPicPr>
          <p:cNvPr id="7" name="Picture 6" descr="Skyscanner-Logo-EPS-vector-im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5" y="810382"/>
            <a:ext cx="6253843" cy="4169228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34924" y="3984172"/>
            <a:ext cx="10678584" cy="552955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3733" b="1">
                <a:solidFill>
                  <a:schemeClr val="bg1"/>
                </a:solidFill>
              </a:defRPr>
            </a:lvl1pPr>
            <a:lvl2pPr marL="519510" indent="0">
              <a:buNone/>
              <a:defRPr>
                <a:solidFill>
                  <a:schemeClr val="bg1"/>
                </a:solidFill>
              </a:defRPr>
            </a:lvl2pPr>
            <a:lvl3pPr marL="1039018" indent="0">
              <a:buNone/>
              <a:defRPr>
                <a:solidFill>
                  <a:schemeClr val="bg1"/>
                </a:solidFill>
              </a:defRPr>
            </a:lvl3pPr>
            <a:lvl4pPr marL="1558528" indent="0">
              <a:buNone/>
              <a:defRPr>
                <a:solidFill>
                  <a:schemeClr val="bg1"/>
                </a:solidFill>
              </a:defRPr>
            </a:lvl4pPr>
            <a:lvl5pPr marL="207803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Heading master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34924" y="4717750"/>
            <a:ext cx="10678584" cy="523721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519510" indent="0">
              <a:buNone/>
              <a:defRPr>
                <a:solidFill>
                  <a:schemeClr val="bg1"/>
                </a:solidFill>
              </a:defRPr>
            </a:lvl2pPr>
            <a:lvl3pPr marL="1039018" indent="0">
              <a:buNone/>
              <a:defRPr>
                <a:solidFill>
                  <a:schemeClr val="bg1"/>
                </a:solidFill>
              </a:defRPr>
            </a:lvl3pPr>
            <a:lvl4pPr marL="1558528" indent="0">
              <a:buNone/>
              <a:defRPr>
                <a:solidFill>
                  <a:schemeClr val="bg1"/>
                </a:solidFill>
              </a:defRPr>
            </a:lvl4pPr>
            <a:lvl5pPr marL="207803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master style</a:t>
            </a:r>
          </a:p>
        </p:txBody>
      </p:sp>
    </p:spTree>
    <p:extLst>
      <p:ext uri="{BB962C8B-B14F-4D97-AF65-F5344CB8AC3E}">
        <p14:creationId xmlns:p14="http://schemas.microsoft.com/office/powerpoint/2010/main" val="125702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7CFFF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6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ing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78"/>
          <p:cNvSpPr/>
          <p:nvPr userDrawn="1"/>
        </p:nvSpPr>
        <p:spPr>
          <a:xfrm>
            <a:off x="0" y="0"/>
            <a:ext cx="12192000" cy="6866647"/>
          </a:xfrm>
          <a:prstGeom prst="rect">
            <a:avLst/>
          </a:prstGeom>
          <a:solidFill>
            <a:srgbClr val="5BE2ED"/>
          </a:solidFill>
          <a:ln w="25400">
            <a:noFill/>
          </a:ln>
        </p:spPr>
        <p:txBody>
          <a:bodyPr lIns="0" tIns="0" rIns="0" bIns="0" anchor="ctr"/>
          <a:lstStyle/>
          <a:p>
            <a:pPr marL="0" marR="0" lvl="0" indent="0" algn="l" defTabSz="519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1200" cap="none" spc="0" normalizeH="0" baseline="0" noProof="0">
              <a:ln>
                <a:noFill/>
              </a:ln>
              <a:solidFill>
                <a:srgbClr val="34363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" y="144278"/>
            <a:ext cx="2269964" cy="124755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216471" y="144278"/>
            <a:ext cx="7753191" cy="44551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2533" b="0" i="0" spc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5084" y="1536109"/>
            <a:ext cx="11283949" cy="51440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723882">
              <a:spcBef>
                <a:spcPts val="1600"/>
              </a:spcBef>
              <a:buClr>
                <a:schemeClr val="bg1"/>
              </a:buClr>
              <a:buSzPct val="110000"/>
              <a:buFont typeface="Arial" charset="0"/>
              <a:buNone/>
              <a:defRPr b="0" i="0" spc="-67" baseline="0">
                <a:solidFill>
                  <a:srgbClr val="61657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82588" indent="0" algn="ctr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None/>
              <a:defRPr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50359" indent="0" algn="ctr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None/>
              <a:defRPr sz="2667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12301" indent="0" algn="ctr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None/>
              <a:defRPr sz="2400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674242" indent="0" algn="ctr">
              <a:spcBef>
                <a:spcPts val="800"/>
              </a:spcBef>
              <a:buClr>
                <a:schemeClr val="bg1"/>
              </a:buClr>
              <a:buSzPct val="110000"/>
              <a:buFont typeface="Arial" charset="0"/>
              <a:buNone/>
              <a:defRPr sz="2133" b="0" i="0" spc="-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495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77679" y="1839686"/>
            <a:ext cx="10417136" cy="178178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8000" b="1" i="0" spc="-228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77679" y="3787160"/>
            <a:ext cx="1048612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kyscan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365520"/>
            <a:ext cx="5083628" cy="12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4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1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7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8649" y="203200"/>
            <a:ext cx="7553325" cy="55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926B-0F2E-47F8-ACDB-29E25E4F14B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33E1-DB09-4CBB-A457-46A65B5790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" y="81201"/>
            <a:ext cx="1521543" cy="8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2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77929" tIns="38964" rIns="77929" bIns="389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77929" tIns="38964" rIns="77929" bIns="389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77929" tIns="38964" rIns="77929" bIns="38964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519510"/>
            <a:endParaRPr lang="en-GB">
              <a:solidFill>
                <a:srgbClr val="34363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77929" tIns="38964" rIns="77929" bIns="38964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519510"/>
            <a:endParaRPr lang="en-GB">
              <a:solidFill>
                <a:srgbClr val="3436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77929" tIns="38964" rIns="77929" bIns="38964" rtlCol="0" anchor="ctr"/>
          <a:lstStyle>
            <a:lvl1pPr>
              <a:defRPr lang="en-GB" sz="1333" smtClean="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r" defTabSz="519510"/>
            <a:fld id="{5E0B1F8F-70AC-4746-9D0C-31F984FBAE65}" type="slidenum">
              <a:rPr lang="en-US" smtClean="0">
                <a:solidFill>
                  <a:srgbClr val="34363D">
                    <a:tint val="75000"/>
                  </a:srgbClr>
                </a:solidFill>
              </a:rPr>
              <a:pPr algn="r" defTabSz="519510"/>
              <a:t>‹#›</a:t>
            </a:fld>
            <a:endParaRPr lang="en-US">
              <a:solidFill>
                <a:srgbClr val="3436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8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hdr="0" ftr="0" dt="0"/>
  <p:txStyles>
    <p:titleStyle>
      <a:lvl1pPr algn="ctr" defTabSz="1039018" rtl="0" eaLnBrk="1" latinLnBrk="0" hangingPunct="1">
        <a:spcBef>
          <a:spcPct val="0"/>
        </a:spcBef>
        <a:buNone/>
        <a:defRPr sz="5067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89632" indent="-389632" algn="l" defTabSz="103901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44203" indent="-324693" algn="l" defTabSz="1039018" rtl="0" eaLnBrk="1" latinLnBrk="0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298773" indent="-259755" algn="l" defTabSz="103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818283" indent="-259755" algn="l" defTabSz="1039018" rtl="0" eaLnBrk="1" latinLnBrk="0" hangingPunct="1">
        <a:spcBef>
          <a:spcPct val="20000"/>
        </a:spcBef>
        <a:buFont typeface="Arial" pitchFamily="34" charset="0"/>
        <a:buChar char="–"/>
        <a:defRPr sz="2267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337791" indent="-259755" algn="l" defTabSz="1039018" rtl="0" eaLnBrk="1" latinLnBrk="0" hangingPunct="1">
        <a:spcBef>
          <a:spcPct val="20000"/>
        </a:spcBef>
        <a:buFont typeface="Arial" pitchFamily="34" charset="0"/>
        <a:buChar char="»"/>
        <a:defRPr sz="2267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857301" indent="-259755" algn="l" defTabSz="103901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809" indent="-259755" algn="l" defTabSz="103901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317" indent="-259755" algn="l" defTabSz="103901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827" indent="-259755" algn="l" defTabSz="103901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19510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39018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558528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078037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597546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17054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36562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56072" algn="l" defTabSz="10390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24FE7-0CDD-4978-8A10-775AF72F9E40}"/>
              </a:ext>
            </a:extLst>
          </p:cNvPr>
          <p:cNvSpPr txBox="1">
            <a:spLocks noChangeAspect="1"/>
          </p:cNvSpPr>
          <p:nvPr/>
        </p:nvSpPr>
        <p:spPr>
          <a:xfrm>
            <a:off x="1564105" y="4020162"/>
            <a:ext cx="10317648" cy="1186685"/>
          </a:xfrm>
          <a:prstGeom prst="rect">
            <a:avLst/>
          </a:prstGeom>
          <a:noFill/>
        </p:spPr>
        <p:txBody>
          <a:bodyPr wrap="square" lIns="77929" tIns="38964" rIns="77929" bIns="38964" rtlCol="0">
            <a:sp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“10,000 deployments to our website per day…”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The Skyscanner Journey </a:t>
            </a:r>
            <a:r>
              <a:rPr lang="en-US" sz="40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So Far</a:t>
            </a:r>
            <a:endParaRPr lang="en-US" sz="2000" b="1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C873-946D-41C9-AAF5-ECCBABC13B74}"/>
              </a:ext>
            </a:extLst>
          </p:cNvPr>
          <p:cNvSpPr txBox="1"/>
          <p:nvPr/>
        </p:nvSpPr>
        <p:spPr>
          <a:xfrm>
            <a:off x="5233737" y="5614839"/>
            <a:ext cx="6648016" cy="786575"/>
          </a:xfrm>
          <a:prstGeom prst="rect">
            <a:avLst/>
          </a:prstGeom>
          <a:noFill/>
        </p:spPr>
        <p:txBody>
          <a:bodyPr wrap="square" lIns="77929" tIns="38964" rIns="77929" bIns="38964" rtlCol="0">
            <a:spAutoFit/>
          </a:bodyPr>
          <a:lstStyle/>
          <a:p>
            <a:pPr algn="r"/>
            <a:r>
              <a:rPr lang="en-US" sz="2800" b="1" dirty="0">
                <a:latin typeface="Segoe UI Semibold" charset="0"/>
                <a:ea typeface="Segoe UI Semibold" charset="0"/>
                <a:cs typeface="Segoe UI Semibold" charset="0"/>
              </a:rPr>
              <a:t>Stuart Davidson</a:t>
            </a:r>
          </a:p>
          <a:p>
            <a:pPr algn="r"/>
            <a:r>
              <a:rPr lang="en-US" dirty="0" err="1">
                <a:latin typeface="Segoe UI Semibold" charset="0"/>
                <a:ea typeface="Segoe UI Semibold" charset="0"/>
                <a:cs typeface="Segoe UI Semibold" charset="0"/>
              </a:rPr>
              <a:t>QCon</a:t>
            </a:r>
            <a:r>
              <a:rPr lang="en-US" dirty="0">
                <a:latin typeface="Segoe UI Semibold" charset="0"/>
                <a:ea typeface="Segoe UI Semibold" charset="0"/>
                <a:cs typeface="Segoe UI Semibold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4732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Slingshot Service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44755" y="1989573"/>
            <a:ext cx="1698171" cy="3315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Your Awesome Idea</a:t>
            </a:r>
          </a:p>
          <a:p>
            <a:pPr algn="ctr"/>
            <a:r>
              <a:rPr lang="en-GB" sz="2800" dirty="0"/>
              <a:t>v0.1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562706" y="4053530"/>
            <a:ext cx="2813540" cy="125199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8374" y="1989573"/>
            <a:ext cx="1105318" cy="33159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HAProxy</a:t>
            </a:r>
            <a:endParaRPr lang="en-US" dirty="0"/>
          </a:p>
        </p:txBody>
      </p:sp>
      <p:pic>
        <p:nvPicPr>
          <p:cNvPr id="4098" name="Picture 2" descr="http://grafana.org/assets/img/docs/nice_dashbo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4" y="1989573"/>
            <a:ext cx="3332495" cy="18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63989" y="1989573"/>
            <a:ext cx="1105318" cy="33159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Heka</a:t>
            </a:r>
            <a:endParaRPr lang="en-US" dirty="0"/>
          </a:p>
        </p:txBody>
      </p:sp>
      <p:pic>
        <p:nvPicPr>
          <p:cNvPr id="4100" name="Picture 4" descr="https://nhhagen.files.wordpress.com/2013/11/query-log-performanc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58" y="2285545"/>
            <a:ext cx="3632016" cy="27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024265" y="1918188"/>
            <a:ext cx="4010026" cy="29146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High-Level Architecture</a:t>
            </a: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440806" y="2557493"/>
            <a:ext cx="1169377" cy="1477107"/>
          </a:xfrm>
          <a:prstGeom prst="ca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err="1"/>
              <a:t>Gitlab</a:t>
            </a:r>
            <a:endParaRPr lang="en-GB" dirty="0"/>
          </a:p>
        </p:txBody>
      </p:sp>
      <p:pic>
        <p:nvPicPr>
          <p:cNvPr id="37" name="Picture 6" descr="https://dtb5pzswcit1e.cloudfront.net/assets/images/product_logos/icon_gitlab_cf@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1" y="2966424"/>
            <a:ext cx="615893" cy="6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2261973" y="2103931"/>
            <a:ext cx="1072662" cy="200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Build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62" y="2767125"/>
            <a:ext cx="1042451" cy="210091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3491066" y="2114668"/>
            <a:ext cx="1072662" cy="2004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Package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24" y="2298656"/>
            <a:ext cx="1321291" cy="117881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4710584" y="2104568"/>
            <a:ext cx="1072662" cy="20046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Publish</a:t>
            </a:r>
          </a:p>
        </p:txBody>
      </p:sp>
      <p:pic>
        <p:nvPicPr>
          <p:cNvPr id="44" name="Picture 8" descr="https://dtb5pzswcit1e.cloudfront.net/assets/images/product_logos/icon_jfrog_cf@2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74" y="2415325"/>
            <a:ext cx="930009" cy="9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856148" y="4380576"/>
            <a:ext cx="233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Continuous Integration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271999" y="1918188"/>
            <a:ext cx="4010026" cy="294482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56170" y="4410756"/>
            <a:ext cx="24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Continuous Deployment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978436" y="2143383"/>
            <a:ext cx="1839583" cy="614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SWF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668339" y="2114668"/>
            <a:ext cx="1072662" cy="2004646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API</a:t>
            </a:r>
          </a:p>
        </p:txBody>
      </p:sp>
      <p:pic>
        <p:nvPicPr>
          <p:cNvPr id="54" name="Picture 2" descr="https://cdn2.iconfinder.com/data/icons/amazon-aws-stencils/100/App_Services_copy_Amazon_SWF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67" y="2054444"/>
            <a:ext cx="811848" cy="81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610183" y="5522674"/>
            <a:ext cx="986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“From source to service in zero clicks…”</a:t>
            </a:r>
            <a:endParaRPr lang="en-US" sz="4400" i="1" dirty="0"/>
          </a:p>
        </p:txBody>
      </p:sp>
      <p:sp>
        <p:nvSpPr>
          <p:cNvPr id="60" name="Double Bracket 59"/>
          <p:cNvSpPr/>
          <p:nvPr/>
        </p:nvSpPr>
        <p:spPr>
          <a:xfrm>
            <a:off x="10668975" y="2786092"/>
            <a:ext cx="1303241" cy="1019907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Your Service 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7978436" y="2804906"/>
            <a:ext cx="1839310" cy="6427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ECS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toolity.atlassian.net/wiki/download/attachments/19464213/ECSTaskTaskIcon.png?version=1&amp;modificationDate=1440592990677&amp;api=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51" y="2825884"/>
            <a:ext cx="609211" cy="6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ounded Rectangle 64"/>
          <p:cNvSpPr/>
          <p:nvPr/>
        </p:nvSpPr>
        <p:spPr>
          <a:xfrm>
            <a:off x="7978436" y="3493672"/>
            <a:ext cx="1839310" cy="6427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Lambda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upload.wikimedia.org/wikipedia/commons/thumb/9/98/AWS_Simple_Icons_Compute_AWSLambda.svg/2000px-AWS_Simple_Icons_Compute_AWSLambd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91" y="3476699"/>
            <a:ext cx="658600" cy="6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6514" y="2227342"/>
            <a:ext cx="696311" cy="14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6" grpId="0" animBg="1"/>
      <p:bldP spid="38" grpId="0" animBg="1"/>
      <p:bldP spid="41" grpId="0" animBg="1"/>
      <p:bldP spid="43" grpId="0" animBg="1"/>
      <p:bldP spid="45" grpId="0"/>
      <p:bldP spid="47" grpId="0" animBg="1"/>
      <p:bldP spid="49" grpId="0"/>
      <p:bldP spid="52" grpId="0" animBg="1"/>
      <p:bldP spid="53" grpId="0" animBg="1"/>
      <p:bldP spid="55" grpId="0"/>
      <p:bldP spid="60" grpId="0" animBg="1"/>
      <p:bldP spid="62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074" name="Picture 2" descr="Image result for HAL">
            <a:extLst>
              <a:ext uri="{FF2B5EF4-FFF2-40B4-BE49-F238E27FC236}">
                <a16:creationId xmlns:a16="http://schemas.microsoft.com/office/drawing/2014/main" id="{CB5F65F5-522C-46CD-8EB1-DA388D730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r="18340" b="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558E1-BCA2-448E-88CE-E2989AA9DED5}"/>
              </a:ext>
            </a:extLst>
          </p:cNvPr>
          <p:cNvSpPr txBox="1"/>
          <p:nvPr/>
        </p:nvSpPr>
        <p:spPr>
          <a:xfrm>
            <a:off x="648931" y="2036064"/>
            <a:ext cx="3651466" cy="41877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Your image registry is one of the most important parts of your infrastructure...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will lull you into a false sense of security when things are going well...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But when you need it…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you really, really need it..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Unless you are prepared…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WILL fail you.</a:t>
            </a:r>
          </a:p>
        </p:txBody>
      </p:sp>
    </p:spTree>
    <p:extLst>
      <p:ext uri="{BB962C8B-B14F-4D97-AF65-F5344CB8AC3E}">
        <p14:creationId xmlns:p14="http://schemas.microsoft.com/office/powerpoint/2010/main" val="336420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098" name="Picture 2" descr="Image result for k8s">
            <a:extLst>
              <a:ext uri="{FF2B5EF4-FFF2-40B4-BE49-F238E27FC236}">
                <a16:creationId xmlns:a16="http://schemas.microsoft.com/office/drawing/2014/main" id="{D444B9D5-628D-4D93-B5FC-48A9955C3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 r="9093" b="229"/>
          <a:stretch/>
        </p:blipFill>
        <p:spPr bwMode="auto">
          <a:xfrm>
            <a:off x="4818888" y="10"/>
            <a:ext cx="737311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3270884"/>
            <a:ext cx="5058370" cy="3320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Does it scale?</a:t>
            </a:r>
          </a:p>
        </p:txBody>
      </p:sp>
    </p:spTree>
    <p:extLst>
      <p:ext uri="{BB962C8B-B14F-4D97-AF65-F5344CB8AC3E}">
        <p14:creationId xmlns:p14="http://schemas.microsoft.com/office/powerpoint/2010/main" val="71400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D8C1-2399-42FA-9462-8B393319E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207E-4A6C-4F3C-A8F4-A5154D03C7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5084" y="1590261"/>
            <a:ext cx="11283949" cy="3468756"/>
          </a:xfrm>
        </p:spPr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Re-evaluating any tooling that isn’t cloud native.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Getting the hang of multi-tenancy hosting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Working harder at reducing technical obsolescence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D0DB-BB36-42D1-8351-D9C828807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Deep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E64DE-6600-4F66-9670-87F24DEBCD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Enablement isn’t doing something for a team, enablement is helping them do it themselves.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If you are experimenting with a new tool or process – find the quickest and easiest one to use. From that, learn about what you actually need.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tools and systems that you’ve invested so much time in today will be considered obsolete tomorrow. Accept that as part of what you do as professional engineers – it’s part of the joy of software.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journey of a thousand miles starts with a single step. 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24FE7-0CDD-4978-8A10-775AF72F9E40}"/>
              </a:ext>
            </a:extLst>
          </p:cNvPr>
          <p:cNvSpPr txBox="1">
            <a:spLocks noChangeAspect="1"/>
          </p:cNvSpPr>
          <p:nvPr/>
        </p:nvSpPr>
        <p:spPr>
          <a:xfrm>
            <a:off x="1564105" y="4020162"/>
            <a:ext cx="10317648" cy="1186685"/>
          </a:xfrm>
          <a:prstGeom prst="rect">
            <a:avLst/>
          </a:prstGeom>
          <a:noFill/>
        </p:spPr>
        <p:txBody>
          <a:bodyPr wrap="square" lIns="77929" tIns="38964" rIns="77929" bIns="38964" rtlCol="0">
            <a:sp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“10,000 deployments to our website per day…”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The Skyscanner Journey </a:t>
            </a:r>
            <a:r>
              <a:rPr lang="en-US" sz="4000" b="1" u="sng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So Far</a:t>
            </a:r>
            <a:endParaRPr lang="en-US" sz="2000" b="1" u="sng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C873-946D-41C9-AAF5-ECCBABC13B74}"/>
              </a:ext>
            </a:extLst>
          </p:cNvPr>
          <p:cNvSpPr txBox="1"/>
          <p:nvPr/>
        </p:nvSpPr>
        <p:spPr>
          <a:xfrm>
            <a:off x="5233737" y="5614839"/>
            <a:ext cx="6648016" cy="786575"/>
          </a:xfrm>
          <a:prstGeom prst="rect">
            <a:avLst/>
          </a:prstGeom>
          <a:noFill/>
        </p:spPr>
        <p:txBody>
          <a:bodyPr wrap="square" lIns="77929" tIns="38964" rIns="77929" bIns="38964" rtlCol="0">
            <a:spAutoFit/>
          </a:bodyPr>
          <a:lstStyle/>
          <a:p>
            <a:pPr algn="r"/>
            <a:r>
              <a:rPr lang="en-US" sz="2800" b="1" dirty="0">
                <a:latin typeface="Segoe UI Semibold" charset="0"/>
                <a:ea typeface="Segoe UI Semibold" charset="0"/>
                <a:cs typeface="Segoe UI Semibold" charset="0"/>
              </a:rPr>
              <a:t>Stuart Davidson</a:t>
            </a:r>
          </a:p>
          <a:p>
            <a:pPr algn="r"/>
            <a:r>
              <a:rPr lang="en-US" dirty="0" err="1">
                <a:latin typeface="Segoe UI Semibold" charset="0"/>
                <a:ea typeface="Segoe UI Semibold" charset="0"/>
                <a:cs typeface="Segoe UI Semibold" charset="0"/>
              </a:rPr>
              <a:t>QCon</a:t>
            </a:r>
            <a:r>
              <a:rPr lang="en-US" dirty="0">
                <a:latin typeface="Segoe UI Semibold" charset="0"/>
                <a:ea typeface="Segoe UI Semibold" charset="0"/>
                <a:cs typeface="Segoe UI Semibold" charset="0"/>
              </a:rPr>
              <a:t> 2018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8B590C5-465A-4B38-9B80-5085DD407908}"/>
              </a:ext>
            </a:extLst>
          </p:cNvPr>
          <p:cNvSpPr/>
          <p:nvPr/>
        </p:nvSpPr>
        <p:spPr>
          <a:xfrm>
            <a:off x="9784935" y="1699388"/>
            <a:ext cx="2495372" cy="2914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9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D7D7440-AB78-4364-A2F9-0932BBCE7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583" y="2648119"/>
            <a:ext cx="6320811" cy="4740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01246-866F-4912-884A-BD31A2170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62F014-2BC7-42CB-8069-594D54E4F8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1"/>
            <a:ext cx="3863657" cy="28977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F30F2-C0E0-449F-8343-A36B2CD82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87" y="-538578"/>
            <a:ext cx="4546536" cy="6062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83D5F-A4A8-4773-BA7A-DCCDB78942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34" y="2993344"/>
            <a:ext cx="4355029" cy="5806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E851E5-D719-46DC-813F-EBF2804EE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63" y="-7321"/>
            <a:ext cx="5290104" cy="3967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070A51-3880-44AB-8283-BE6DCA4843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13" y="2815054"/>
            <a:ext cx="5390594" cy="40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8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2BA4674-AF59-4600-B361-C94B446BB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8" r="20099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26E5F-36F5-4CBC-BC79-8C97469DDFC4}"/>
              </a:ext>
            </a:extLst>
          </p:cNvPr>
          <p:cNvSpPr txBox="1"/>
          <p:nvPr/>
        </p:nvSpPr>
        <p:spPr>
          <a:xfrm>
            <a:off x="655321" y="2575034"/>
            <a:ext cx="6422135" cy="495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@</a:t>
            </a:r>
            <a:r>
              <a:rPr lang="en-US" sz="2400" dirty="0" err="1"/>
              <a:t>spedge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Engineering Manager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Development Mechanics (DMX)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Deployment &amp; Orchestration (DO)</a:t>
            </a:r>
          </a:p>
        </p:txBody>
      </p:sp>
    </p:spTree>
    <p:extLst>
      <p:ext uri="{BB962C8B-B14F-4D97-AF65-F5344CB8AC3E}">
        <p14:creationId xmlns:p14="http://schemas.microsoft.com/office/powerpoint/2010/main" val="349907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CED8-69D4-46EB-A007-BE58FDB94E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D3FF8-138E-4BF5-9207-D0FD1EFB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261"/>
            <a:ext cx="12192000" cy="56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Once upon a time…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F1974A-91E0-45DC-A1EE-BAAFB6A78133}"/>
              </a:ext>
            </a:extLst>
          </p:cNvPr>
          <p:cNvSpPr txBox="1">
            <a:spLocks/>
          </p:cNvSpPr>
          <p:nvPr/>
        </p:nvSpPr>
        <p:spPr>
          <a:xfrm>
            <a:off x="1435658" y="658897"/>
            <a:ext cx="5563019" cy="1947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3" b="0" i="0" kern="1200" spc="0">
                <a:solidFill>
                  <a:srgbClr val="FFFFFF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algn="l"/>
            <a:r>
              <a:rPr lang="en-GB" sz="2400" dirty="0">
                <a:latin typeface="+mj-lt"/>
                <a:ea typeface="Calibri" charset="0"/>
                <a:cs typeface="Calibri" charset="0"/>
              </a:rPr>
              <a:t>I want you to create a platform that will deploy 10,000 changes a day to our website.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F9720-E60B-4F7E-A091-FDE634059C06}"/>
              </a:ext>
            </a:extLst>
          </p:cNvPr>
          <p:cNvSpPr txBox="1"/>
          <p:nvPr/>
        </p:nvSpPr>
        <p:spPr>
          <a:xfrm>
            <a:off x="6526914" y="2172792"/>
            <a:ext cx="611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Uhm</a:t>
            </a:r>
            <a:r>
              <a:rPr lang="en-GB" dirty="0"/>
              <a:t>. I think you mean 10?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B2835-8ED0-493F-A864-A204742F3BB8}"/>
              </a:ext>
            </a:extLst>
          </p:cNvPr>
          <p:cNvSpPr txBox="1"/>
          <p:nvPr/>
        </p:nvSpPr>
        <p:spPr>
          <a:xfrm>
            <a:off x="1309321" y="2656099"/>
            <a:ext cx="611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Nope, I mean 10,000.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5E595-3313-4EFB-A973-62A3933409B1}"/>
              </a:ext>
            </a:extLst>
          </p:cNvPr>
          <p:cNvSpPr txBox="1"/>
          <p:nvPr/>
        </p:nvSpPr>
        <p:spPr>
          <a:xfrm>
            <a:off x="6526914" y="3275987"/>
            <a:ext cx="611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Ok, err. I think you mean a year?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0F5A0-261C-450A-A055-B366FD5A684C}"/>
              </a:ext>
            </a:extLst>
          </p:cNvPr>
          <p:cNvSpPr txBox="1"/>
          <p:nvPr/>
        </p:nvSpPr>
        <p:spPr>
          <a:xfrm>
            <a:off x="1309321" y="3833935"/>
            <a:ext cx="611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Nope, I mean 10,000 per day. Every 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C5C1F-017C-40C2-8C23-71B83159BEAF}"/>
              </a:ext>
            </a:extLst>
          </p:cNvPr>
          <p:cNvSpPr txBox="1"/>
          <p:nvPr/>
        </p:nvSpPr>
        <p:spPr>
          <a:xfrm>
            <a:off x="6526914" y="4505252"/>
            <a:ext cx="611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Oooookay</a:t>
            </a:r>
            <a:r>
              <a:rPr lang="en-GB" dirty="0"/>
              <a:t>. Right. So…uh….any idea how?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4CA32-D270-43CF-9E24-9614D06703EB}"/>
              </a:ext>
            </a:extLst>
          </p:cNvPr>
          <p:cNvSpPr txBox="1"/>
          <p:nvPr/>
        </p:nvSpPr>
        <p:spPr>
          <a:xfrm>
            <a:off x="1309321" y="5063200"/>
            <a:ext cx="57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Nope, that’s what we pay for you for. But if you need anything, any support or any messaging – let me know.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942CC-3672-43CF-96C6-162FEE4E638C}"/>
              </a:ext>
            </a:extLst>
          </p:cNvPr>
          <p:cNvSpPr txBox="1"/>
          <p:nvPr/>
        </p:nvSpPr>
        <p:spPr>
          <a:xfrm>
            <a:off x="6526914" y="5901765"/>
            <a:ext cx="611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….Gin?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C6ABED-6730-492B-838C-DC92C019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4" y="1157514"/>
            <a:ext cx="986557" cy="912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A9C24-B14D-41FC-8844-FAC282A25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51" y="1735629"/>
            <a:ext cx="1550359" cy="11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1394CD8-BD30-4B74-86F4-51FDF3383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79" y="4526280"/>
            <a:ext cx="741068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“The Jenkins Paradox”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26E5F-36F5-4CBC-BC79-8C97469DDFC4}"/>
              </a:ext>
            </a:extLst>
          </p:cNvPr>
          <p:cNvSpPr txBox="1"/>
          <p:nvPr/>
        </p:nvSpPr>
        <p:spPr>
          <a:xfrm>
            <a:off x="640080" y="595293"/>
            <a:ext cx="6431280" cy="3463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Q: How did we find out that we were a strategic enabler?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A: When it became apparent we were a strategic roadblock…</a:t>
            </a:r>
          </a:p>
        </p:txBody>
      </p:sp>
    </p:spTree>
    <p:extLst>
      <p:ext uri="{BB962C8B-B14F-4D97-AF65-F5344CB8AC3E}">
        <p14:creationId xmlns:p14="http://schemas.microsoft.com/office/powerpoint/2010/main" val="90946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122" name="Picture 2" descr="Image result for training wheels">
            <a:extLst>
              <a:ext uri="{FF2B5EF4-FFF2-40B4-BE49-F238E27FC236}">
                <a16:creationId xmlns:a16="http://schemas.microsoft.com/office/drawing/2014/main" id="{BB0B4394-062A-4DE6-9153-05817854F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Schedulers</a:t>
            </a:r>
          </a:p>
        </p:txBody>
      </p:sp>
    </p:spTree>
    <p:extLst>
      <p:ext uri="{BB962C8B-B14F-4D97-AF65-F5344CB8AC3E}">
        <p14:creationId xmlns:p14="http://schemas.microsoft.com/office/powerpoint/2010/main" val="2437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3040" y="960120"/>
            <a:ext cx="8869680" cy="557784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PLAN</a:t>
            </a:r>
            <a:endParaRPr lang="en-US" dirty="0"/>
          </a:p>
        </p:txBody>
      </p:sp>
      <p:pic>
        <p:nvPicPr>
          <p:cNvPr id="2050" name="Picture 2" descr="../_images/a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59" y="1182052"/>
            <a:ext cx="78200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0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sky-powerpoint-1920x1080">
  <a:themeElements>
    <a:clrScheme name="Skyscanner Colours">
      <a:dk1>
        <a:srgbClr val="34363D"/>
      </a:dk1>
      <a:lt1>
        <a:srgbClr val="FFFFFF"/>
      </a:lt1>
      <a:dk2>
        <a:srgbClr val="34363D"/>
      </a:dk2>
      <a:lt2>
        <a:srgbClr val="FFFFFF"/>
      </a:lt2>
      <a:accent1>
        <a:srgbClr val="5BE2ED"/>
      </a:accent1>
      <a:accent2>
        <a:srgbClr val="AAE700"/>
      </a:accent2>
      <a:accent3>
        <a:srgbClr val="E54291"/>
      </a:accent3>
      <a:accent4>
        <a:srgbClr val="F0D700"/>
      </a:accent4>
      <a:accent5>
        <a:srgbClr val="660066"/>
      </a:accent5>
      <a:accent6>
        <a:srgbClr val="FCA520"/>
      </a:accent6>
      <a:hlink>
        <a:srgbClr val="29A8BB"/>
      </a:hlink>
      <a:folHlink>
        <a:srgbClr val="83AE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BC85D425B66499643F27E89D33525" ma:contentTypeVersion="4" ma:contentTypeDescription="Create a new document." ma:contentTypeScope="" ma:versionID="b926269ed95929efd2825c719bc280a4">
  <xsd:schema xmlns:xsd="http://www.w3.org/2001/XMLSchema" xmlns:xs="http://www.w3.org/2001/XMLSchema" xmlns:p="http://schemas.microsoft.com/office/2006/metadata/properties" xmlns:ns2="a7ad127c-4114-4ccd-bf85-68894eca9b0a" targetNamespace="http://schemas.microsoft.com/office/2006/metadata/properties" ma:root="true" ma:fieldsID="5cae666507126d5cd0742e37ec7e3a2d" ns2:_="">
    <xsd:import namespace="a7ad127c-4114-4ccd-bf85-68894eca9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d127c-4114-4ccd-bf85-68894eca9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BAA57EA-BE80-41E6-81C3-02827891B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d127c-4114-4ccd-bf85-68894eca9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350A5F-43B4-4BA1-8123-CF4F1795BC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F23E7B-02CE-4E98-B22A-16217AD4922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a7ad127c-4114-4ccd-bf85-68894eca9b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402</Words>
  <Application>Microsoft Office PowerPoint</Application>
  <PresentationFormat>Widescreen</PresentationFormat>
  <Paragraphs>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FS Jack</vt:lpstr>
      <vt:lpstr>Segoe UI Semibold</vt:lpstr>
      <vt:lpstr>Office Theme</vt:lpstr>
      <vt:lpstr>ssky-powerpoint-1920x1080</vt:lpstr>
      <vt:lpstr>PowerPoint Presentation</vt:lpstr>
      <vt:lpstr>PowerPoint Presentation</vt:lpstr>
      <vt:lpstr>PowerPoint Presentation</vt:lpstr>
      <vt:lpstr>Introduction</vt:lpstr>
      <vt:lpstr>PowerPoint Presentation</vt:lpstr>
      <vt:lpstr>Once upon a time…</vt:lpstr>
      <vt:lpstr>“The Jenkins Paradox”</vt:lpstr>
      <vt:lpstr>Schedulers</vt:lpstr>
      <vt:lpstr>The BIG PLAN</vt:lpstr>
      <vt:lpstr>Slingshot Service</vt:lpstr>
      <vt:lpstr>High-Level Architecture</vt:lpstr>
      <vt:lpstr>Registry</vt:lpstr>
      <vt:lpstr>Does it scale?</vt:lpstr>
      <vt:lpstr>What’s Next?</vt:lpstr>
      <vt:lpstr>Deep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Davidson</dc:creator>
  <cp:lastModifiedBy>Stuart Davidson</cp:lastModifiedBy>
  <cp:revision>52</cp:revision>
  <dcterms:created xsi:type="dcterms:W3CDTF">2016-05-20T09:06:37Z</dcterms:created>
  <dcterms:modified xsi:type="dcterms:W3CDTF">2018-03-05T13:32:18Z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0x0101008FFBC85D425B66499643F27E89D33525</vt:lpwstr>
  </property>
  <property fmtid="{D5CDD505-2E9C-101B-9397-08002B2CF9AE}" pid="3" name="FileLeafRef">
    <vt:lpwstr>Slingshot.pptx</vt:lpwstr>
  </property>
</Properties>
</file>