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302" r:id="rId2"/>
    <p:sldId id="309" r:id="rId3"/>
    <p:sldId id="314" r:id="rId4"/>
    <p:sldId id="315" r:id="rId5"/>
    <p:sldId id="310" r:id="rId6"/>
    <p:sldId id="316" r:id="rId7"/>
    <p:sldId id="319" r:id="rId8"/>
    <p:sldId id="313" r:id="rId9"/>
    <p:sldId id="317" r:id="rId10"/>
    <p:sldId id="318" r:id="rId11"/>
    <p:sldId id="320" r:id="rId12"/>
    <p:sldId id="321" r:id="rId13"/>
    <p:sldId id="322" r:id="rId14"/>
    <p:sldId id="323" r:id="rId15"/>
    <p:sldId id="324" r:id="rId16"/>
    <p:sldId id="325" r:id="rId17"/>
    <p:sldId id="326" r:id="rId18"/>
    <p:sldId id="327" r:id="rId19"/>
    <p:sldId id="328" r:id="rId20"/>
    <p:sldId id="329" r:id="rId21"/>
    <p:sldId id="330" r:id="rId22"/>
  </p:sldIdLst>
  <p:sldSz cx="9144000" cy="5143500" type="screen16x9"/>
  <p:notesSz cx="6858000" cy="9144000"/>
  <p:custDataLst>
    <p:tags r:id="rId26"/>
  </p:custDataLst>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664"/>
    <a:srgbClr val="1A2D73"/>
    <a:srgbClr val="24479D"/>
    <a:srgbClr val="19BBDC"/>
    <a:srgbClr val="00BDF2"/>
    <a:srgbClr val="797979"/>
    <a:srgbClr val="BFBFBF"/>
    <a:srgbClr val="284D8E"/>
    <a:srgbClr val="284DA0"/>
    <a:srgbClr val="194D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04" autoAdjust="0"/>
    <p:restoredTop sz="92288" autoAdjust="0"/>
  </p:normalViewPr>
  <p:slideViewPr>
    <p:cSldViewPr snapToGrid="0">
      <p:cViewPr>
        <p:scale>
          <a:sx n="156" d="100"/>
          <a:sy n="156" d="100"/>
        </p:scale>
        <p:origin x="-80" y="-80"/>
      </p:cViewPr>
      <p:guideLst>
        <p:guide orient="horz" pos="3027"/>
        <p:guide pos="1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tags" Target="tags/tag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AC6309-4F17-C24F-8119-DBD8EAA8F829}" type="doc">
      <dgm:prSet loTypeId="urn:microsoft.com/office/officeart/2005/8/layout/chevron1" loCatId="process" qsTypeId="urn:microsoft.com/office/officeart/2005/8/quickstyle/simple4" qsCatId="simple" csTypeId="urn:microsoft.com/office/officeart/2005/8/colors/accent1_2" csCatId="accent1" phldr="1"/>
      <dgm:spPr/>
    </dgm:pt>
    <dgm:pt modelId="{0C92F51A-317A-C447-8F80-B216092518E2}">
      <dgm:prSet phldrT="[Text]"/>
      <dgm:spPr>
        <a:solidFill>
          <a:schemeClr val="accent1"/>
        </a:solidFill>
        <a:effectLst/>
      </dgm:spPr>
      <dgm:t>
        <a:bodyPr/>
        <a:lstStyle/>
        <a:p>
          <a:r>
            <a:rPr lang="en-US" dirty="0" err="1" smtClean="0"/>
            <a:t>Reqs</a:t>
          </a:r>
          <a:endParaRPr lang="en-US" dirty="0"/>
        </a:p>
      </dgm:t>
    </dgm:pt>
    <dgm:pt modelId="{4D38E855-E56F-F249-AEFC-5A9415ADF37D}" type="parTrans" cxnId="{2BEB2D09-5C39-D446-91AB-EFD467286986}">
      <dgm:prSet/>
      <dgm:spPr/>
      <dgm:t>
        <a:bodyPr/>
        <a:lstStyle/>
        <a:p>
          <a:endParaRPr lang="en-US"/>
        </a:p>
      </dgm:t>
    </dgm:pt>
    <dgm:pt modelId="{3477B659-F57B-8D42-909B-5CB7E0969F37}" type="sibTrans" cxnId="{2BEB2D09-5C39-D446-91AB-EFD467286986}">
      <dgm:prSet/>
      <dgm:spPr/>
      <dgm:t>
        <a:bodyPr/>
        <a:lstStyle/>
        <a:p>
          <a:endParaRPr lang="en-US"/>
        </a:p>
      </dgm:t>
    </dgm:pt>
    <dgm:pt modelId="{B74D8B7D-2AF4-2548-AFE1-C52E6F6A0FF8}">
      <dgm:prSet phldrT="[Text]"/>
      <dgm:spPr>
        <a:solidFill>
          <a:schemeClr val="accent1"/>
        </a:solidFill>
        <a:effectLst/>
      </dgm:spPr>
      <dgm:t>
        <a:bodyPr/>
        <a:lstStyle/>
        <a:p>
          <a:r>
            <a:rPr lang="en-US" dirty="0" err="1" smtClean="0"/>
            <a:t>Dev</a:t>
          </a:r>
          <a:endParaRPr lang="en-US" dirty="0"/>
        </a:p>
      </dgm:t>
    </dgm:pt>
    <dgm:pt modelId="{19E40529-C2E1-9841-9A7E-E81FA1EB0F09}" type="parTrans" cxnId="{53949253-79D3-3244-A46E-0E449F361AE8}">
      <dgm:prSet/>
      <dgm:spPr/>
      <dgm:t>
        <a:bodyPr/>
        <a:lstStyle/>
        <a:p>
          <a:endParaRPr lang="en-US"/>
        </a:p>
      </dgm:t>
    </dgm:pt>
    <dgm:pt modelId="{7892FE52-848E-8F4D-8067-6D4DB08470A2}" type="sibTrans" cxnId="{53949253-79D3-3244-A46E-0E449F361AE8}">
      <dgm:prSet/>
      <dgm:spPr/>
      <dgm:t>
        <a:bodyPr/>
        <a:lstStyle/>
        <a:p>
          <a:endParaRPr lang="en-US"/>
        </a:p>
      </dgm:t>
    </dgm:pt>
    <dgm:pt modelId="{B07713FB-F661-E047-AABA-036466BA1A7D}">
      <dgm:prSet phldrT="[Text]"/>
      <dgm:spPr>
        <a:solidFill>
          <a:schemeClr val="accent1"/>
        </a:solidFill>
        <a:effectLst/>
      </dgm:spPr>
      <dgm:t>
        <a:bodyPr/>
        <a:lstStyle/>
        <a:p>
          <a:r>
            <a:rPr lang="en-US" dirty="0" smtClean="0"/>
            <a:t>Test</a:t>
          </a:r>
          <a:endParaRPr lang="en-US" dirty="0"/>
        </a:p>
      </dgm:t>
    </dgm:pt>
    <dgm:pt modelId="{4A37307D-5F32-BE4A-AE4F-3A3DB248AA6E}" type="parTrans" cxnId="{2015AD01-E3BA-D549-AAFD-1960BD851D1F}">
      <dgm:prSet/>
      <dgm:spPr/>
      <dgm:t>
        <a:bodyPr/>
        <a:lstStyle/>
        <a:p>
          <a:endParaRPr lang="en-US"/>
        </a:p>
      </dgm:t>
    </dgm:pt>
    <dgm:pt modelId="{A3266749-3B0B-F442-9B28-897B87F67D9C}" type="sibTrans" cxnId="{2015AD01-E3BA-D549-AAFD-1960BD851D1F}">
      <dgm:prSet/>
      <dgm:spPr/>
      <dgm:t>
        <a:bodyPr/>
        <a:lstStyle/>
        <a:p>
          <a:endParaRPr lang="en-US"/>
        </a:p>
      </dgm:t>
    </dgm:pt>
    <dgm:pt modelId="{1805DFA4-68D6-494B-815C-ABDB1CD98A55}">
      <dgm:prSet phldrT="[Text]"/>
      <dgm:spPr>
        <a:solidFill>
          <a:schemeClr val="accent1"/>
        </a:solidFill>
        <a:effectLst/>
      </dgm:spPr>
      <dgm:t>
        <a:bodyPr/>
        <a:lstStyle/>
        <a:p>
          <a:r>
            <a:rPr lang="en-US" dirty="0" smtClean="0"/>
            <a:t>Integrate</a:t>
          </a:r>
          <a:endParaRPr lang="en-US" dirty="0"/>
        </a:p>
      </dgm:t>
    </dgm:pt>
    <dgm:pt modelId="{CDBB911E-4F8B-7B41-BA87-E7BCD3F49233}" type="parTrans" cxnId="{83B73B8A-D4F6-DF4E-AE4C-E64EB348E733}">
      <dgm:prSet/>
      <dgm:spPr/>
      <dgm:t>
        <a:bodyPr/>
        <a:lstStyle/>
        <a:p>
          <a:endParaRPr lang="en-US"/>
        </a:p>
      </dgm:t>
    </dgm:pt>
    <dgm:pt modelId="{862DE78A-58BB-0440-83A6-84ACF40644E5}" type="sibTrans" cxnId="{83B73B8A-D4F6-DF4E-AE4C-E64EB348E733}">
      <dgm:prSet/>
      <dgm:spPr/>
      <dgm:t>
        <a:bodyPr/>
        <a:lstStyle/>
        <a:p>
          <a:endParaRPr lang="en-US"/>
        </a:p>
      </dgm:t>
    </dgm:pt>
    <dgm:pt modelId="{4B585E4C-BB31-B940-9A28-2B7116D7D103}">
      <dgm:prSet phldrT="[Text]"/>
      <dgm:spPr>
        <a:solidFill>
          <a:schemeClr val="accent1"/>
        </a:solidFill>
        <a:effectLst/>
      </dgm:spPr>
      <dgm:t>
        <a:bodyPr/>
        <a:lstStyle/>
        <a:p>
          <a:r>
            <a:rPr lang="en-US" dirty="0" smtClean="0"/>
            <a:t>Deploy</a:t>
          </a:r>
          <a:endParaRPr lang="en-US" dirty="0"/>
        </a:p>
      </dgm:t>
    </dgm:pt>
    <dgm:pt modelId="{D645D45B-9182-D847-B963-E7DCFCF46674}" type="parTrans" cxnId="{DB2E58D4-410F-4F4F-8E9A-55E58C732DFC}">
      <dgm:prSet/>
      <dgm:spPr/>
      <dgm:t>
        <a:bodyPr/>
        <a:lstStyle/>
        <a:p>
          <a:endParaRPr lang="en-US"/>
        </a:p>
      </dgm:t>
    </dgm:pt>
    <dgm:pt modelId="{6298F8D9-B0C1-6641-8367-0AFB99FAE468}" type="sibTrans" cxnId="{DB2E58D4-410F-4F4F-8E9A-55E58C732DFC}">
      <dgm:prSet/>
      <dgm:spPr/>
      <dgm:t>
        <a:bodyPr/>
        <a:lstStyle/>
        <a:p>
          <a:endParaRPr lang="en-US"/>
        </a:p>
      </dgm:t>
    </dgm:pt>
    <dgm:pt modelId="{EF25C455-0936-4B46-8CE6-D23FAA58A80C}" type="pres">
      <dgm:prSet presAssocID="{82AC6309-4F17-C24F-8119-DBD8EAA8F829}" presName="Name0" presStyleCnt="0">
        <dgm:presLayoutVars>
          <dgm:dir/>
          <dgm:animLvl val="lvl"/>
          <dgm:resizeHandles val="exact"/>
        </dgm:presLayoutVars>
      </dgm:prSet>
      <dgm:spPr/>
    </dgm:pt>
    <dgm:pt modelId="{326CEFF6-E990-4649-99A7-DFB3F0EF988E}" type="pres">
      <dgm:prSet presAssocID="{0C92F51A-317A-C447-8F80-B216092518E2}" presName="parTxOnly" presStyleLbl="node1" presStyleIdx="0" presStyleCnt="5" custScaleY="122709">
        <dgm:presLayoutVars>
          <dgm:chMax val="0"/>
          <dgm:chPref val="0"/>
          <dgm:bulletEnabled val="1"/>
        </dgm:presLayoutVars>
      </dgm:prSet>
      <dgm:spPr/>
      <dgm:t>
        <a:bodyPr/>
        <a:lstStyle/>
        <a:p>
          <a:endParaRPr lang="en-US"/>
        </a:p>
      </dgm:t>
    </dgm:pt>
    <dgm:pt modelId="{0BCF60DE-A1B4-2145-9A78-873A62A3C448}" type="pres">
      <dgm:prSet presAssocID="{3477B659-F57B-8D42-909B-5CB7E0969F37}" presName="parTxOnlySpace" presStyleCnt="0"/>
      <dgm:spPr/>
    </dgm:pt>
    <dgm:pt modelId="{E2790B6B-3BB7-334B-A428-82CE6A046C60}" type="pres">
      <dgm:prSet presAssocID="{B74D8B7D-2AF4-2548-AFE1-C52E6F6A0FF8}" presName="parTxOnly" presStyleLbl="node1" presStyleIdx="1" presStyleCnt="5" custScaleY="123025">
        <dgm:presLayoutVars>
          <dgm:chMax val="0"/>
          <dgm:chPref val="0"/>
          <dgm:bulletEnabled val="1"/>
        </dgm:presLayoutVars>
      </dgm:prSet>
      <dgm:spPr/>
      <dgm:t>
        <a:bodyPr/>
        <a:lstStyle/>
        <a:p>
          <a:endParaRPr lang="en-US"/>
        </a:p>
      </dgm:t>
    </dgm:pt>
    <dgm:pt modelId="{CAD21D4E-599B-444C-9B6C-F0B546095FBC}" type="pres">
      <dgm:prSet presAssocID="{7892FE52-848E-8F4D-8067-6D4DB08470A2}" presName="parTxOnlySpace" presStyleCnt="0"/>
      <dgm:spPr/>
    </dgm:pt>
    <dgm:pt modelId="{116921BF-46A4-F94C-A7E9-C7BCCDC6DD11}" type="pres">
      <dgm:prSet presAssocID="{B07713FB-F661-E047-AABA-036466BA1A7D}" presName="parTxOnly" presStyleLbl="node1" presStyleIdx="2" presStyleCnt="5" custScaleY="123025">
        <dgm:presLayoutVars>
          <dgm:chMax val="0"/>
          <dgm:chPref val="0"/>
          <dgm:bulletEnabled val="1"/>
        </dgm:presLayoutVars>
      </dgm:prSet>
      <dgm:spPr/>
      <dgm:t>
        <a:bodyPr/>
        <a:lstStyle/>
        <a:p>
          <a:endParaRPr lang="en-US"/>
        </a:p>
      </dgm:t>
    </dgm:pt>
    <dgm:pt modelId="{4B0F45A5-B8F2-AA49-9FC4-59162A56E110}" type="pres">
      <dgm:prSet presAssocID="{A3266749-3B0B-F442-9B28-897B87F67D9C}" presName="parTxOnlySpace" presStyleCnt="0"/>
      <dgm:spPr/>
    </dgm:pt>
    <dgm:pt modelId="{D21408A4-4B66-3942-BEFE-D448B33CBFB5}" type="pres">
      <dgm:prSet presAssocID="{1805DFA4-68D6-494B-815C-ABDB1CD98A55}" presName="parTxOnly" presStyleLbl="node1" presStyleIdx="3" presStyleCnt="5" custScaleY="123025">
        <dgm:presLayoutVars>
          <dgm:chMax val="0"/>
          <dgm:chPref val="0"/>
          <dgm:bulletEnabled val="1"/>
        </dgm:presLayoutVars>
      </dgm:prSet>
      <dgm:spPr/>
      <dgm:t>
        <a:bodyPr/>
        <a:lstStyle/>
        <a:p>
          <a:endParaRPr lang="en-US"/>
        </a:p>
      </dgm:t>
    </dgm:pt>
    <dgm:pt modelId="{2D3933F1-1E3C-FA4B-A415-DD0F7D0A5E5B}" type="pres">
      <dgm:prSet presAssocID="{862DE78A-58BB-0440-83A6-84ACF40644E5}" presName="parTxOnlySpace" presStyleCnt="0"/>
      <dgm:spPr/>
    </dgm:pt>
    <dgm:pt modelId="{75A44F0E-233B-0E4E-A75A-12DBE9B8259C}" type="pres">
      <dgm:prSet presAssocID="{4B585E4C-BB31-B940-9A28-2B7116D7D103}" presName="parTxOnly" presStyleLbl="node1" presStyleIdx="4" presStyleCnt="5" custScaleY="126216" custLinFactNeighborX="7276">
        <dgm:presLayoutVars>
          <dgm:chMax val="0"/>
          <dgm:chPref val="0"/>
          <dgm:bulletEnabled val="1"/>
        </dgm:presLayoutVars>
      </dgm:prSet>
      <dgm:spPr/>
      <dgm:t>
        <a:bodyPr/>
        <a:lstStyle/>
        <a:p>
          <a:endParaRPr lang="en-US"/>
        </a:p>
      </dgm:t>
    </dgm:pt>
  </dgm:ptLst>
  <dgm:cxnLst>
    <dgm:cxn modelId="{83B73B8A-D4F6-DF4E-AE4C-E64EB348E733}" srcId="{82AC6309-4F17-C24F-8119-DBD8EAA8F829}" destId="{1805DFA4-68D6-494B-815C-ABDB1CD98A55}" srcOrd="3" destOrd="0" parTransId="{CDBB911E-4F8B-7B41-BA87-E7BCD3F49233}" sibTransId="{862DE78A-58BB-0440-83A6-84ACF40644E5}"/>
    <dgm:cxn modelId="{75BACD60-BCC4-8B4C-BB26-4133C9381DB4}" type="presOf" srcId="{82AC6309-4F17-C24F-8119-DBD8EAA8F829}" destId="{EF25C455-0936-4B46-8CE6-D23FAA58A80C}" srcOrd="0" destOrd="0" presId="urn:microsoft.com/office/officeart/2005/8/layout/chevron1"/>
    <dgm:cxn modelId="{DB2E58D4-410F-4F4F-8E9A-55E58C732DFC}" srcId="{82AC6309-4F17-C24F-8119-DBD8EAA8F829}" destId="{4B585E4C-BB31-B940-9A28-2B7116D7D103}" srcOrd="4" destOrd="0" parTransId="{D645D45B-9182-D847-B963-E7DCFCF46674}" sibTransId="{6298F8D9-B0C1-6641-8367-0AFB99FAE468}"/>
    <dgm:cxn modelId="{53949253-79D3-3244-A46E-0E449F361AE8}" srcId="{82AC6309-4F17-C24F-8119-DBD8EAA8F829}" destId="{B74D8B7D-2AF4-2548-AFE1-C52E6F6A0FF8}" srcOrd="1" destOrd="0" parTransId="{19E40529-C2E1-9841-9A7E-E81FA1EB0F09}" sibTransId="{7892FE52-848E-8F4D-8067-6D4DB08470A2}"/>
    <dgm:cxn modelId="{514EB725-438F-9A41-9FA1-EFD00EC343EF}" type="presOf" srcId="{0C92F51A-317A-C447-8F80-B216092518E2}" destId="{326CEFF6-E990-4649-99A7-DFB3F0EF988E}" srcOrd="0" destOrd="0" presId="urn:microsoft.com/office/officeart/2005/8/layout/chevron1"/>
    <dgm:cxn modelId="{CFBF0213-EDDE-6E49-BC0D-7C408692423C}" type="presOf" srcId="{1805DFA4-68D6-494B-815C-ABDB1CD98A55}" destId="{D21408A4-4B66-3942-BEFE-D448B33CBFB5}" srcOrd="0" destOrd="0" presId="urn:microsoft.com/office/officeart/2005/8/layout/chevron1"/>
    <dgm:cxn modelId="{C1A593AC-0ED5-4045-91DF-665D15102102}" type="presOf" srcId="{B07713FB-F661-E047-AABA-036466BA1A7D}" destId="{116921BF-46A4-F94C-A7E9-C7BCCDC6DD11}" srcOrd="0" destOrd="0" presId="urn:microsoft.com/office/officeart/2005/8/layout/chevron1"/>
    <dgm:cxn modelId="{1CDAD26D-82BA-5545-964B-A9796856312E}" type="presOf" srcId="{4B585E4C-BB31-B940-9A28-2B7116D7D103}" destId="{75A44F0E-233B-0E4E-A75A-12DBE9B8259C}" srcOrd="0" destOrd="0" presId="urn:microsoft.com/office/officeart/2005/8/layout/chevron1"/>
    <dgm:cxn modelId="{2015AD01-E3BA-D549-AAFD-1960BD851D1F}" srcId="{82AC6309-4F17-C24F-8119-DBD8EAA8F829}" destId="{B07713FB-F661-E047-AABA-036466BA1A7D}" srcOrd="2" destOrd="0" parTransId="{4A37307D-5F32-BE4A-AE4F-3A3DB248AA6E}" sibTransId="{A3266749-3B0B-F442-9B28-897B87F67D9C}"/>
    <dgm:cxn modelId="{2BEB2D09-5C39-D446-91AB-EFD467286986}" srcId="{82AC6309-4F17-C24F-8119-DBD8EAA8F829}" destId="{0C92F51A-317A-C447-8F80-B216092518E2}" srcOrd="0" destOrd="0" parTransId="{4D38E855-E56F-F249-AEFC-5A9415ADF37D}" sibTransId="{3477B659-F57B-8D42-909B-5CB7E0969F37}"/>
    <dgm:cxn modelId="{D4C26584-A4ED-A047-B887-D39DE1B4B76C}" type="presOf" srcId="{B74D8B7D-2AF4-2548-AFE1-C52E6F6A0FF8}" destId="{E2790B6B-3BB7-334B-A428-82CE6A046C60}" srcOrd="0" destOrd="0" presId="urn:microsoft.com/office/officeart/2005/8/layout/chevron1"/>
    <dgm:cxn modelId="{6560A856-B70C-8D49-82B4-015D608E1756}" type="presParOf" srcId="{EF25C455-0936-4B46-8CE6-D23FAA58A80C}" destId="{326CEFF6-E990-4649-99A7-DFB3F0EF988E}" srcOrd="0" destOrd="0" presId="urn:microsoft.com/office/officeart/2005/8/layout/chevron1"/>
    <dgm:cxn modelId="{2A10A7AC-E6C1-F248-93CC-104C3EF6055A}" type="presParOf" srcId="{EF25C455-0936-4B46-8CE6-D23FAA58A80C}" destId="{0BCF60DE-A1B4-2145-9A78-873A62A3C448}" srcOrd="1" destOrd="0" presId="urn:microsoft.com/office/officeart/2005/8/layout/chevron1"/>
    <dgm:cxn modelId="{F7059416-C154-FC43-B844-7E89A3905B2B}" type="presParOf" srcId="{EF25C455-0936-4B46-8CE6-D23FAA58A80C}" destId="{E2790B6B-3BB7-334B-A428-82CE6A046C60}" srcOrd="2" destOrd="0" presId="urn:microsoft.com/office/officeart/2005/8/layout/chevron1"/>
    <dgm:cxn modelId="{1A59C861-8A1A-8A42-AD64-0592530A8E31}" type="presParOf" srcId="{EF25C455-0936-4B46-8CE6-D23FAA58A80C}" destId="{CAD21D4E-599B-444C-9B6C-F0B546095FBC}" srcOrd="3" destOrd="0" presId="urn:microsoft.com/office/officeart/2005/8/layout/chevron1"/>
    <dgm:cxn modelId="{540E8DAF-5EE5-C344-8132-FB2ABFBE22CA}" type="presParOf" srcId="{EF25C455-0936-4B46-8CE6-D23FAA58A80C}" destId="{116921BF-46A4-F94C-A7E9-C7BCCDC6DD11}" srcOrd="4" destOrd="0" presId="urn:microsoft.com/office/officeart/2005/8/layout/chevron1"/>
    <dgm:cxn modelId="{566ECD86-F217-AA42-B250-B09A45A91E0B}" type="presParOf" srcId="{EF25C455-0936-4B46-8CE6-D23FAA58A80C}" destId="{4B0F45A5-B8F2-AA49-9FC4-59162A56E110}" srcOrd="5" destOrd="0" presId="urn:microsoft.com/office/officeart/2005/8/layout/chevron1"/>
    <dgm:cxn modelId="{9D6983EA-1341-D746-96D5-1310FF093ECE}" type="presParOf" srcId="{EF25C455-0936-4B46-8CE6-D23FAA58A80C}" destId="{D21408A4-4B66-3942-BEFE-D448B33CBFB5}" srcOrd="6" destOrd="0" presId="urn:microsoft.com/office/officeart/2005/8/layout/chevron1"/>
    <dgm:cxn modelId="{46448DEF-5E96-F848-9591-0CF5D367D456}" type="presParOf" srcId="{EF25C455-0936-4B46-8CE6-D23FAA58A80C}" destId="{2D3933F1-1E3C-FA4B-A415-DD0F7D0A5E5B}" srcOrd="7" destOrd="0" presId="urn:microsoft.com/office/officeart/2005/8/layout/chevron1"/>
    <dgm:cxn modelId="{F77CD069-F4B8-7248-A0CB-FF0C6AF544CB}" type="presParOf" srcId="{EF25C455-0936-4B46-8CE6-D23FAA58A80C}" destId="{75A44F0E-233B-0E4E-A75A-12DBE9B8259C}" srcOrd="8" destOrd="0" presId="urn:microsoft.com/office/officeart/2005/8/layout/chevron1"/>
  </dgm:cxnLst>
  <dgm:bg>
    <a:noFill/>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12E8F9-B50F-6145-B330-D0E4404DB708}" type="doc">
      <dgm:prSet loTypeId="urn:microsoft.com/office/officeart/2005/8/layout/chevron1" loCatId="" qsTypeId="urn:microsoft.com/office/officeart/2005/8/quickstyle/simple3" qsCatId="simple" csTypeId="urn:microsoft.com/office/officeart/2005/8/colors/accent6_2" csCatId="accent6" phldr="1"/>
      <dgm:spPr/>
    </dgm:pt>
    <dgm:pt modelId="{64292E37-9166-A742-8D01-8B5CB235F88B}">
      <dgm:prSet phldrT="[Text]"/>
      <dgm:spPr>
        <a:gradFill rotWithShape="0">
          <a:gsLst>
            <a:gs pos="0">
              <a:schemeClr val="tx2">
                <a:lumMod val="60000"/>
                <a:lumOff val="40000"/>
              </a:schemeClr>
            </a:gs>
            <a:gs pos="60000">
              <a:schemeClr val="tx2">
                <a:lumMod val="20000"/>
                <a:lumOff val="80000"/>
              </a:schemeClr>
            </a:gs>
            <a:gs pos="100000">
              <a:schemeClr val="tx2">
                <a:lumMod val="20000"/>
                <a:lumOff val="80000"/>
              </a:schemeClr>
            </a:gs>
          </a:gsLst>
        </a:gradFill>
      </dgm:spPr>
      <dgm:t>
        <a:bodyPr/>
        <a:lstStyle/>
        <a:p>
          <a:r>
            <a:rPr lang="en-US" dirty="0" smtClean="0"/>
            <a:t>Integrate</a:t>
          </a:r>
          <a:endParaRPr lang="en-US" dirty="0"/>
        </a:p>
      </dgm:t>
    </dgm:pt>
    <dgm:pt modelId="{E8F4F3C2-D018-7B4E-AF63-636E6E91D367}" type="parTrans" cxnId="{1180EE74-638C-3E44-8A6F-148B0ACC82AC}">
      <dgm:prSet/>
      <dgm:spPr/>
      <dgm:t>
        <a:bodyPr/>
        <a:lstStyle/>
        <a:p>
          <a:endParaRPr lang="en-US"/>
        </a:p>
      </dgm:t>
    </dgm:pt>
    <dgm:pt modelId="{1BE7182D-698E-CD45-9635-C9FE9821762B}" type="sibTrans" cxnId="{1180EE74-638C-3E44-8A6F-148B0ACC82AC}">
      <dgm:prSet/>
      <dgm:spPr/>
      <dgm:t>
        <a:bodyPr/>
        <a:lstStyle/>
        <a:p>
          <a:endParaRPr lang="en-US"/>
        </a:p>
      </dgm:t>
    </dgm:pt>
    <dgm:pt modelId="{C3157A7A-0E61-7A4B-A509-22837B6A4838}">
      <dgm:prSet phldrT="[Text]"/>
      <dgm:spPr>
        <a:gradFill rotWithShape="0">
          <a:gsLst>
            <a:gs pos="0">
              <a:schemeClr val="tx2">
                <a:lumMod val="60000"/>
                <a:lumOff val="40000"/>
              </a:schemeClr>
            </a:gs>
            <a:gs pos="57000">
              <a:schemeClr val="tx2">
                <a:lumMod val="40000"/>
                <a:lumOff val="60000"/>
              </a:schemeClr>
            </a:gs>
            <a:gs pos="100000">
              <a:schemeClr val="tx2">
                <a:lumMod val="20000"/>
                <a:lumOff val="80000"/>
              </a:schemeClr>
            </a:gs>
          </a:gsLst>
        </a:gradFill>
      </dgm:spPr>
      <dgm:t>
        <a:bodyPr/>
        <a:lstStyle/>
        <a:p>
          <a:r>
            <a:rPr lang="en-US" dirty="0" smtClean="0"/>
            <a:t>Test</a:t>
          </a:r>
          <a:endParaRPr lang="en-US" dirty="0"/>
        </a:p>
      </dgm:t>
    </dgm:pt>
    <dgm:pt modelId="{D4B35D33-8274-F544-A4F3-B3CB422D03E5}" type="parTrans" cxnId="{AE8A76F6-A760-D74F-AB85-D2CDEEA45545}">
      <dgm:prSet/>
      <dgm:spPr/>
      <dgm:t>
        <a:bodyPr/>
        <a:lstStyle/>
        <a:p>
          <a:endParaRPr lang="en-US"/>
        </a:p>
      </dgm:t>
    </dgm:pt>
    <dgm:pt modelId="{CFB426B8-AFBA-7241-95B6-013B0FFBFE43}" type="sibTrans" cxnId="{AE8A76F6-A760-D74F-AB85-D2CDEEA45545}">
      <dgm:prSet/>
      <dgm:spPr/>
      <dgm:t>
        <a:bodyPr/>
        <a:lstStyle/>
        <a:p>
          <a:endParaRPr lang="en-US"/>
        </a:p>
      </dgm:t>
    </dgm:pt>
    <dgm:pt modelId="{3665E963-90D8-694E-BA3E-11B380341052}">
      <dgm:prSet phldrT="[Text]"/>
      <dgm:spPr>
        <a:gradFill rotWithShape="0">
          <a:gsLst>
            <a:gs pos="0">
              <a:schemeClr val="tx2">
                <a:lumMod val="60000"/>
                <a:lumOff val="40000"/>
              </a:schemeClr>
            </a:gs>
            <a:gs pos="51000">
              <a:schemeClr val="tx2">
                <a:lumMod val="40000"/>
                <a:lumOff val="60000"/>
              </a:schemeClr>
            </a:gs>
            <a:gs pos="100000">
              <a:schemeClr val="tx2">
                <a:lumMod val="20000"/>
                <a:lumOff val="80000"/>
              </a:schemeClr>
            </a:gs>
          </a:gsLst>
        </a:gradFill>
      </dgm:spPr>
      <dgm:t>
        <a:bodyPr/>
        <a:lstStyle/>
        <a:p>
          <a:r>
            <a:rPr lang="en-US" dirty="0" smtClean="0"/>
            <a:t>Build</a:t>
          </a:r>
          <a:endParaRPr lang="en-US" dirty="0"/>
        </a:p>
      </dgm:t>
    </dgm:pt>
    <dgm:pt modelId="{239C689F-3FF8-5B4F-884E-DC624B8FD37B}" type="parTrans" cxnId="{44D29C4E-E12C-624D-ACF2-81CA85547E7A}">
      <dgm:prSet/>
      <dgm:spPr/>
      <dgm:t>
        <a:bodyPr/>
        <a:lstStyle/>
        <a:p>
          <a:endParaRPr lang="en-US"/>
        </a:p>
      </dgm:t>
    </dgm:pt>
    <dgm:pt modelId="{55881287-8E41-9F4C-BD4D-EDFEDC700B22}" type="sibTrans" cxnId="{44D29C4E-E12C-624D-ACF2-81CA85547E7A}">
      <dgm:prSet/>
      <dgm:spPr/>
      <dgm:t>
        <a:bodyPr/>
        <a:lstStyle/>
        <a:p>
          <a:endParaRPr lang="en-US"/>
        </a:p>
      </dgm:t>
    </dgm:pt>
    <dgm:pt modelId="{FB264C9F-B40A-6345-9EAD-E4B975E3E96E}">
      <dgm:prSet phldrT="[Text]"/>
      <dgm:spPr>
        <a:gradFill rotWithShape="0">
          <a:gsLst>
            <a:gs pos="0">
              <a:schemeClr val="tx2">
                <a:lumMod val="60000"/>
                <a:lumOff val="40000"/>
              </a:schemeClr>
            </a:gs>
            <a:gs pos="53000">
              <a:schemeClr val="tx2">
                <a:lumMod val="40000"/>
                <a:lumOff val="60000"/>
              </a:schemeClr>
            </a:gs>
            <a:gs pos="100000">
              <a:schemeClr val="tx2">
                <a:lumMod val="20000"/>
                <a:lumOff val="80000"/>
              </a:schemeClr>
            </a:gs>
          </a:gsLst>
        </a:gradFill>
      </dgm:spPr>
      <dgm:t>
        <a:bodyPr/>
        <a:lstStyle/>
        <a:p>
          <a:r>
            <a:rPr lang="en-US" dirty="0" smtClean="0"/>
            <a:t>Deploy</a:t>
          </a:r>
          <a:endParaRPr lang="en-US" dirty="0"/>
        </a:p>
      </dgm:t>
    </dgm:pt>
    <dgm:pt modelId="{DD9A92F5-BD37-B949-BB08-CBDD20B6F44B}" type="sibTrans" cxnId="{8C6FB0ED-EFF9-8E4A-98BA-654D0433C2E8}">
      <dgm:prSet/>
      <dgm:spPr/>
      <dgm:t>
        <a:bodyPr/>
        <a:lstStyle/>
        <a:p>
          <a:endParaRPr lang="en-US"/>
        </a:p>
      </dgm:t>
    </dgm:pt>
    <dgm:pt modelId="{5B4D9C54-1BDE-0841-A199-FD4C28605DD7}" type="parTrans" cxnId="{8C6FB0ED-EFF9-8E4A-98BA-654D0433C2E8}">
      <dgm:prSet/>
      <dgm:spPr/>
      <dgm:t>
        <a:bodyPr/>
        <a:lstStyle/>
        <a:p>
          <a:endParaRPr lang="en-US"/>
        </a:p>
      </dgm:t>
    </dgm:pt>
    <dgm:pt modelId="{6F81FB93-47DC-9C4B-A7FA-967B22EC273B}">
      <dgm:prSet/>
      <dgm:spPr>
        <a:gradFill rotWithShape="0">
          <a:gsLst>
            <a:gs pos="0">
              <a:schemeClr val="tx2">
                <a:lumMod val="60000"/>
                <a:lumOff val="40000"/>
              </a:schemeClr>
            </a:gs>
            <a:gs pos="53000">
              <a:schemeClr val="tx2">
                <a:lumMod val="40000"/>
                <a:lumOff val="60000"/>
              </a:schemeClr>
            </a:gs>
            <a:gs pos="100000">
              <a:schemeClr val="tx2">
                <a:lumMod val="20000"/>
                <a:lumOff val="80000"/>
              </a:schemeClr>
            </a:gs>
          </a:gsLst>
        </a:gradFill>
      </dgm:spPr>
      <dgm:t>
        <a:bodyPr/>
        <a:lstStyle/>
        <a:p>
          <a:r>
            <a:rPr lang="en-US" dirty="0" smtClean="0"/>
            <a:t>Release</a:t>
          </a:r>
          <a:endParaRPr lang="en-US" dirty="0"/>
        </a:p>
      </dgm:t>
    </dgm:pt>
    <dgm:pt modelId="{3D35BD9F-2A3F-9D4C-A450-5BF4A7DD7402}" type="parTrans" cxnId="{D88E897B-D778-F446-BD7B-AB5DB1685000}">
      <dgm:prSet/>
      <dgm:spPr/>
      <dgm:t>
        <a:bodyPr/>
        <a:lstStyle/>
        <a:p>
          <a:endParaRPr lang="en-US"/>
        </a:p>
      </dgm:t>
    </dgm:pt>
    <dgm:pt modelId="{72368668-7FBF-234C-AF60-05D138F795D4}" type="sibTrans" cxnId="{D88E897B-D778-F446-BD7B-AB5DB1685000}">
      <dgm:prSet/>
      <dgm:spPr/>
      <dgm:t>
        <a:bodyPr/>
        <a:lstStyle/>
        <a:p>
          <a:endParaRPr lang="en-US"/>
        </a:p>
      </dgm:t>
    </dgm:pt>
    <dgm:pt modelId="{18F1D707-87DE-4C49-AFDA-C97EE7DA6311}" type="pres">
      <dgm:prSet presAssocID="{B612E8F9-B50F-6145-B330-D0E4404DB708}" presName="Name0" presStyleCnt="0">
        <dgm:presLayoutVars>
          <dgm:dir/>
          <dgm:animLvl val="lvl"/>
          <dgm:resizeHandles val="exact"/>
        </dgm:presLayoutVars>
      </dgm:prSet>
      <dgm:spPr/>
    </dgm:pt>
    <dgm:pt modelId="{00C9993E-94EB-7A44-B1C8-3A1A994D7C53}" type="pres">
      <dgm:prSet presAssocID="{64292E37-9166-A742-8D01-8B5CB235F88B}" presName="parTxOnly" presStyleLbl="node1" presStyleIdx="0" presStyleCnt="5">
        <dgm:presLayoutVars>
          <dgm:chMax val="0"/>
          <dgm:chPref val="0"/>
          <dgm:bulletEnabled val="1"/>
        </dgm:presLayoutVars>
      </dgm:prSet>
      <dgm:spPr/>
      <dgm:t>
        <a:bodyPr/>
        <a:lstStyle/>
        <a:p>
          <a:endParaRPr lang="en-US"/>
        </a:p>
      </dgm:t>
    </dgm:pt>
    <dgm:pt modelId="{64F2B356-60F0-8045-90A4-BBE728FB38FC}" type="pres">
      <dgm:prSet presAssocID="{1BE7182D-698E-CD45-9635-C9FE9821762B}" presName="parTxOnlySpace" presStyleCnt="0"/>
      <dgm:spPr/>
    </dgm:pt>
    <dgm:pt modelId="{8B77B6C0-1E4B-FF44-8D69-4590243F116B}" type="pres">
      <dgm:prSet presAssocID="{3665E963-90D8-694E-BA3E-11B380341052}" presName="parTxOnly" presStyleLbl="node1" presStyleIdx="1" presStyleCnt="5">
        <dgm:presLayoutVars>
          <dgm:chMax val="0"/>
          <dgm:chPref val="0"/>
          <dgm:bulletEnabled val="1"/>
        </dgm:presLayoutVars>
      </dgm:prSet>
      <dgm:spPr/>
      <dgm:t>
        <a:bodyPr/>
        <a:lstStyle/>
        <a:p>
          <a:endParaRPr lang="en-US"/>
        </a:p>
      </dgm:t>
    </dgm:pt>
    <dgm:pt modelId="{C67114F4-DCCB-984D-839C-B7604107DD37}" type="pres">
      <dgm:prSet presAssocID="{55881287-8E41-9F4C-BD4D-EDFEDC700B22}" presName="parTxOnlySpace" presStyleCnt="0"/>
      <dgm:spPr/>
    </dgm:pt>
    <dgm:pt modelId="{D3753684-876F-7646-BEE6-BE94BED03FD0}" type="pres">
      <dgm:prSet presAssocID="{C3157A7A-0E61-7A4B-A509-22837B6A4838}" presName="parTxOnly" presStyleLbl="node1" presStyleIdx="2" presStyleCnt="5">
        <dgm:presLayoutVars>
          <dgm:chMax val="0"/>
          <dgm:chPref val="0"/>
          <dgm:bulletEnabled val="1"/>
        </dgm:presLayoutVars>
      </dgm:prSet>
      <dgm:spPr/>
      <dgm:t>
        <a:bodyPr/>
        <a:lstStyle/>
        <a:p>
          <a:endParaRPr lang="en-US"/>
        </a:p>
      </dgm:t>
    </dgm:pt>
    <dgm:pt modelId="{24A38B59-D9EA-014D-B3E0-8965F98DD445}" type="pres">
      <dgm:prSet presAssocID="{CFB426B8-AFBA-7241-95B6-013B0FFBFE43}" presName="parTxOnlySpace" presStyleCnt="0"/>
      <dgm:spPr/>
    </dgm:pt>
    <dgm:pt modelId="{47F8BE07-E11B-DC42-97AD-88F9B4CAE587}" type="pres">
      <dgm:prSet presAssocID="{FB264C9F-B40A-6345-9EAD-E4B975E3E96E}" presName="parTxOnly" presStyleLbl="node1" presStyleIdx="3" presStyleCnt="5">
        <dgm:presLayoutVars>
          <dgm:chMax val="0"/>
          <dgm:chPref val="0"/>
          <dgm:bulletEnabled val="1"/>
        </dgm:presLayoutVars>
      </dgm:prSet>
      <dgm:spPr/>
      <dgm:t>
        <a:bodyPr/>
        <a:lstStyle/>
        <a:p>
          <a:endParaRPr lang="en-US"/>
        </a:p>
      </dgm:t>
    </dgm:pt>
    <dgm:pt modelId="{CB73A222-5453-2B40-885F-76B7D14D300E}" type="pres">
      <dgm:prSet presAssocID="{DD9A92F5-BD37-B949-BB08-CBDD20B6F44B}" presName="parTxOnlySpace" presStyleCnt="0"/>
      <dgm:spPr/>
    </dgm:pt>
    <dgm:pt modelId="{5B41D319-A71A-C34F-BC34-CD21709350A3}" type="pres">
      <dgm:prSet presAssocID="{6F81FB93-47DC-9C4B-A7FA-967B22EC273B}" presName="parTxOnly" presStyleLbl="node1" presStyleIdx="4" presStyleCnt="5">
        <dgm:presLayoutVars>
          <dgm:chMax val="0"/>
          <dgm:chPref val="0"/>
          <dgm:bulletEnabled val="1"/>
        </dgm:presLayoutVars>
      </dgm:prSet>
      <dgm:spPr/>
      <dgm:t>
        <a:bodyPr/>
        <a:lstStyle/>
        <a:p>
          <a:endParaRPr lang="en-US"/>
        </a:p>
      </dgm:t>
    </dgm:pt>
  </dgm:ptLst>
  <dgm:cxnLst>
    <dgm:cxn modelId="{D88E897B-D778-F446-BD7B-AB5DB1685000}" srcId="{B612E8F9-B50F-6145-B330-D0E4404DB708}" destId="{6F81FB93-47DC-9C4B-A7FA-967B22EC273B}" srcOrd="4" destOrd="0" parTransId="{3D35BD9F-2A3F-9D4C-A450-5BF4A7DD7402}" sibTransId="{72368668-7FBF-234C-AF60-05D138F795D4}"/>
    <dgm:cxn modelId="{1180EE74-638C-3E44-8A6F-148B0ACC82AC}" srcId="{B612E8F9-B50F-6145-B330-D0E4404DB708}" destId="{64292E37-9166-A742-8D01-8B5CB235F88B}" srcOrd="0" destOrd="0" parTransId="{E8F4F3C2-D018-7B4E-AF63-636E6E91D367}" sibTransId="{1BE7182D-698E-CD45-9635-C9FE9821762B}"/>
    <dgm:cxn modelId="{8C6FB0ED-EFF9-8E4A-98BA-654D0433C2E8}" srcId="{B612E8F9-B50F-6145-B330-D0E4404DB708}" destId="{FB264C9F-B40A-6345-9EAD-E4B975E3E96E}" srcOrd="3" destOrd="0" parTransId="{5B4D9C54-1BDE-0841-A199-FD4C28605DD7}" sibTransId="{DD9A92F5-BD37-B949-BB08-CBDD20B6F44B}"/>
    <dgm:cxn modelId="{8E1DB358-6C55-A54A-89BD-53C3EACA9273}" type="presOf" srcId="{B612E8F9-B50F-6145-B330-D0E4404DB708}" destId="{18F1D707-87DE-4C49-AFDA-C97EE7DA6311}" srcOrd="0" destOrd="0" presId="urn:microsoft.com/office/officeart/2005/8/layout/chevron1"/>
    <dgm:cxn modelId="{AE8A76F6-A760-D74F-AB85-D2CDEEA45545}" srcId="{B612E8F9-B50F-6145-B330-D0E4404DB708}" destId="{C3157A7A-0E61-7A4B-A509-22837B6A4838}" srcOrd="2" destOrd="0" parTransId="{D4B35D33-8274-F544-A4F3-B3CB422D03E5}" sibTransId="{CFB426B8-AFBA-7241-95B6-013B0FFBFE43}"/>
    <dgm:cxn modelId="{21AD96F0-A616-0148-9565-6E4734AA67D9}" type="presOf" srcId="{6F81FB93-47DC-9C4B-A7FA-967B22EC273B}" destId="{5B41D319-A71A-C34F-BC34-CD21709350A3}" srcOrd="0" destOrd="0" presId="urn:microsoft.com/office/officeart/2005/8/layout/chevron1"/>
    <dgm:cxn modelId="{C58B3AA3-3B95-E647-9CBB-92D3A89001CF}" type="presOf" srcId="{64292E37-9166-A742-8D01-8B5CB235F88B}" destId="{00C9993E-94EB-7A44-B1C8-3A1A994D7C53}" srcOrd="0" destOrd="0" presId="urn:microsoft.com/office/officeart/2005/8/layout/chevron1"/>
    <dgm:cxn modelId="{B146CDD7-B50B-7941-9DFA-7CDCF15235F7}" type="presOf" srcId="{3665E963-90D8-694E-BA3E-11B380341052}" destId="{8B77B6C0-1E4B-FF44-8D69-4590243F116B}" srcOrd="0" destOrd="0" presId="urn:microsoft.com/office/officeart/2005/8/layout/chevron1"/>
    <dgm:cxn modelId="{32D41B3C-7EFB-8240-B5A6-70B219EA4AC6}" type="presOf" srcId="{C3157A7A-0E61-7A4B-A509-22837B6A4838}" destId="{D3753684-876F-7646-BEE6-BE94BED03FD0}" srcOrd="0" destOrd="0" presId="urn:microsoft.com/office/officeart/2005/8/layout/chevron1"/>
    <dgm:cxn modelId="{A3914AAE-1F94-F240-B1CA-290E9CBA03A8}" type="presOf" srcId="{FB264C9F-B40A-6345-9EAD-E4B975E3E96E}" destId="{47F8BE07-E11B-DC42-97AD-88F9B4CAE587}" srcOrd="0" destOrd="0" presId="urn:microsoft.com/office/officeart/2005/8/layout/chevron1"/>
    <dgm:cxn modelId="{44D29C4E-E12C-624D-ACF2-81CA85547E7A}" srcId="{B612E8F9-B50F-6145-B330-D0E4404DB708}" destId="{3665E963-90D8-694E-BA3E-11B380341052}" srcOrd="1" destOrd="0" parTransId="{239C689F-3FF8-5B4F-884E-DC624B8FD37B}" sibTransId="{55881287-8E41-9F4C-BD4D-EDFEDC700B22}"/>
    <dgm:cxn modelId="{2588C930-9B6B-4D40-8641-ED96B54CC0C5}" type="presParOf" srcId="{18F1D707-87DE-4C49-AFDA-C97EE7DA6311}" destId="{00C9993E-94EB-7A44-B1C8-3A1A994D7C53}" srcOrd="0" destOrd="0" presId="urn:microsoft.com/office/officeart/2005/8/layout/chevron1"/>
    <dgm:cxn modelId="{075FAADD-EF5A-9442-AD70-E4FB01BC8A07}" type="presParOf" srcId="{18F1D707-87DE-4C49-AFDA-C97EE7DA6311}" destId="{64F2B356-60F0-8045-90A4-BBE728FB38FC}" srcOrd="1" destOrd="0" presId="urn:microsoft.com/office/officeart/2005/8/layout/chevron1"/>
    <dgm:cxn modelId="{B5B4156F-7662-DF4F-AD5A-CF489588F913}" type="presParOf" srcId="{18F1D707-87DE-4C49-AFDA-C97EE7DA6311}" destId="{8B77B6C0-1E4B-FF44-8D69-4590243F116B}" srcOrd="2" destOrd="0" presId="urn:microsoft.com/office/officeart/2005/8/layout/chevron1"/>
    <dgm:cxn modelId="{3B5E1CAF-1CAB-7149-BDD3-14F38B1B76A4}" type="presParOf" srcId="{18F1D707-87DE-4C49-AFDA-C97EE7DA6311}" destId="{C67114F4-DCCB-984D-839C-B7604107DD37}" srcOrd="3" destOrd="0" presId="urn:microsoft.com/office/officeart/2005/8/layout/chevron1"/>
    <dgm:cxn modelId="{0657CBF1-056B-D84A-A94B-A7C6379FD5C9}" type="presParOf" srcId="{18F1D707-87DE-4C49-AFDA-C97EE7DA6311}" destId="{D3753684-876F-7646-BEE6-BE94BED03FD0}" srcOrd="4" destOrd="0" presId="urn:microsoft.com/office/officeart/2005/8/layout/chevron1"/>
    <dgm:cxn modelId="{74DCDEEB-123F-9348-A010-F91A1F277152}" type="presParOf" srcId="{18F1D707-87DE-4C49-AFDA-C97EE7DA6311}" destId="{24A38B59-D9EA-014D-B3E0-8965F98DD445}" srcOrd="5" destOrd="0" presId="urn:microsoft.com/office/officeart/2005/8/layout/chevron1"/>
    <dgm:cxn modelId="{A2FD7768-FFC9-1D49-8C9F-0615CE3385F4}" type="presParOf" srcId="{18F1D707-87DE-4C49-AFDA-C97EE7DA6311}" destId="{47F8BE07-E11B-DC42-97AD-88F9B4CAE587}" srcOrd="6" destOrd="0" presId="urn:microsoft.com/office/officeart/2005/8/layout/chevron1"/>
    <dgm:cxn modelId="{F35CB34E-5052-2A43-8306-E0DA26260F76}" type="presParOf" srcId="{18F1D707-87DE-4C49-AFDA-C97EE7DA6311}" destId="{CB73A222-5453-2B40-885F-76B7D14D300E}" srcOrd="7" destOrd="0" presId="urn:microsoft.com/office/officeart/2005/8/layout/chevron1"/>
    <dgm:cxn modelId="{D28C3B66-9C9E-E248-AEDC-82D065537DDB}" type="presParOf" srcId="{18F1D707-87DE-4C49-AFDA-C97EE7DA6311}" destId="{5B41D319-A71A-C34F-BC34-CD21709350A3}"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CEFF6-E990-4649-99A7-DFB3F0EF988E}">
      <dsp:nvSpPr>
        <dsp:cNvPr id="0" name=""/>
        <dsp:cNvSpPr/>
      </dsp:nvSpPr>
      <dsp:spPr>
        <a:xfrm>
          <a:off x="1489" y="41955"/>
          <a:ext cx="1325400" cy="650554"/>
        </a:xfrm>
        <a:prstGeom prst="chevron">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err="1" smtClean="0"/>
            <a:t>Reqs</a:t>
          </a:r>
          <a:endParaRPr lang="en-US" sz="1200" kern="1200" dirty="0"/>
        </a:p>
      </dsp:txBody>
      <dsp:txXfrm>
        <a:off x="326766" y="41955"/>
        <a:ext cx="674846" cy="650554"/>
      </dsp:txXfrm>
    </dsp:sp>
    <dsp:sp modelId="{E2790B6B-3BB7-334B-A428-82CE6A046C60}">
      <dsp:nvSpPr>
        <dsp:cNvPr id="0" name=""/>
        <dsp:cNvSpPr/>
      </dsp:nvSpPr>
      <dsp:spPr>
        <a:xfrm>
          <a:off x="1194350" y="41118"/>
          <a:ext cx="1325400" cy="652229"/>
        </a:xfrm>
        <a:prstGeom prst="chevron">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err="1" smtClean="0"/>
            <a:t>Dev</a:t>
          </a:r>
          <a:endParaRPr lang="en-US" sz="1200" kern="1200" dirty="0"/>
        </a:p>
      </dsp:txBody>
      <dsp:txXfrm>
        <a:off x="1520465" y="41118"/>
        <a:ext cx="673171" cy="652229"/>
      </dsp:txXfrm>
    </dsp:sp>
    <dsp:sp modelId="{116921BF-46A4-F94C-A7E9-C7BCCDC6DD11}">
      <dsp:nvSpPr>
        <dsp:cNvPr id="0" name=""/>
        <dsp:cNvSpPr/>
      </dsp:nvSpPr>
      <dsp:spPr>
        <a:xfrm>
          <a:off x="2387211" y="41118"/>
          <a:ext cx="1325400" cy="652229"/>
        </a:xfrm>
        <a:prstGeom prst="chevron">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Test</a:t>
          </a:r>
          <a:endParaRPr lang="en-US" sz="1200" kern="1200" dirty="0"/>
        </a:p>
      </dsp:txBody>
      <dsp:txXfrm>
        <a:off x="2713326" y="41118"/>
        <a:ext cx="673171" cy="652229"/>
      </dsp:txXfrm>
    </dsp:sp>
    <dsp:sp modelId="{D21408A4-4B66-3942-BEFE-D448B33CBFB5}">
      <dsp:nvSpPr>
        <dsp:cNvPr id="0" name=""/>
        <dsp:cNvSpPr/>
      </dsp:nvSpPr>
      <dsp:spPr>
        <a:xfrm>
          <a:off x="3580071" y="41118"/>
          <a:ext cx="1325400" cy="652229"/>
        </a:xfrm>
        <a:prstGeom prst="chevron">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Integrate</a:t>
          </a:r>
          <a:endParaRPr lang="en-US" sz="1200" kern="1200" dirty="0"/>
        </a:p>
      </dsp:txBody>
      <dsp:txXfrm>
        <a:off x="3906186" y="41118"/>
        <a:ext cx="673171" cy="652229"/>
      </dsp:txXfrm>
    </dsp:sp>
    <dsp:sp modelId="{75A44F0E-233B-0E4E-A75A-12DBE9B8259C}">
      <dsp:nvSpPr>
        <dsp:cNvPr id="0" name=""/>
        <dsp:cNvSpPr/>
      </dsp:nvSpPr>
      <dsp:spPr>
        <a:xfrm>
          <a:off x="4774422" y="32659"/>
          <a:ext cx="1325400" cy="669147"/>
        </a:xfrm>
        <a:prstGeom prst="chevron">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Deploy</a:t>
          </a:r>
          <a:endParaRPr lang="en-US" sz="1200" kern="1200" dirty="0"/>
        </a:p>
      </dsp:txBody>
      <dsp:txXfrm>
        <a:off x="5108996" y="32659"/>
        <a:ext cx="656253" cy="669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9993E-94EB-7A44-B1C8-3A1A994D7C53}">
      <dsp:nvSpPr>
        <dsp:cNvPr id="0" name=""/>
        <dsp:cNvSpPr/>
      </dsp:nvSpPr>
      <dsp:spPr>
        <a:xfrm>
          <a:off x="1336" y="1477499"/>
          <a:ext cx="1189050" cy="475620"/>
        </a:xfrm>
        <a:prstGeom prst="chevron">
          <a:avLst/>
        </a:prstGeom>
        <a:gradFill rotWithShape="0">
          <a:gsLst>
            <a:gs pos="0">
              <a:schemeClr val="tx2">
                <a:lumMod val="60000"/>
                <a:lumOff val="40000"/>
              </a:schemeClr>
            </a:gs>
            <a:gs pos="60000">
              <a:schemeClr val="tx2">
                <a:lumMod val="20000"/>
                <a:lumOff val="80000"/>
              </a:schemeClr>
            </a:gs>
            <a:gs pos="100000">
              <a:schemeClr val="tx2">
                <a:lumMod val="20000"/>
                <a:lumOff val="8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Integrate</a:t>
          </a:r>
          <a:endParaRPr lang="en-US" sz="1200" kern="1200" dirty="0"/>
        </a:p>
      </dsp:txBody>
      <dsp:txXfrm>
        <a:off x="239146" y="1477499"/>
        <a:ext cx="713430" cy="475620"/>
      </dsp:txXfrm>
    </dsp:sp>
    <dsp:sp modelId="{8B77B6C0-1E4B-FF44-8D69-4590243F116B}">
      <dsp:nvSpPr>
        <dsp:cNvPr id="0" name=""/>
        <dsp:cNvSpPr/>
      </dsp:nvSpPr>
      <dsp:spPr>
        <a:xfrm>
          <a:off x="1071481" y="1477499"/>
          <a:ext cx="1189050" cy="475620"/>
        </a:xfrm>
        <a:prstGeom prst="chevron">
          <a:avLst/>
        </a:prstGeom>
        <a:gradFill rotWithShape="0">
          <a:gsLst>
            <a:gs pos="0">
              <a:schemeClr val="tx2">
                <a:lumMod val="60000"/>
                <a:lumOff val="40000"/>
              </a:schemeClr>
            </a:gs>
            <a:gs pos="51000">
              <a:schemeClr val="tx2">
                <a:lumMod val="40000"/>
                <a:lumOff val="60000"/>
              </a:schemeClr>
            </a:gs>
            <a:gs pos="100000">
              <a:schemeClr val="tx2">
                <a:lumMod val="20000"/>
                <a:lumOff val="8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Build</a:t>
          </a:r>
          <a:endParaRPr lang="en-US" sz="1200" kern="1200" dirty="0"/>
        </a:p>
      </dsp:txBody>
      <dsp:txXfrm>
        <a:off x="1309291" y="1477499"/>
        <a:ext cx="713430" cy="475620"/>
      </dsp:txXfrm>
    </dsp:sp>
    <dsp:sp modelId="{D3753684-876F-7646-BEE6-BE94BED03FD0}">
      <dsp:nvSpPr>
        <dsp:cNvPr id="0" name=""/>
        <dsp:cNvSpPr/>
      </dsp:nvSpPr>
      <dsp:spPr>
        <a:xfrm>
          <a:off x="2141627" y="1477499"/>
          <a:ext cx="1189050" cy="475620"/>
        </a:xfrm>
        <a:prstGeom prst="chevron">
          <a:avLst/>
        </a:prstGeom>
        <a:gradFill rotWithShape="0">
          <a:gsLst>
            <a:gs pos="0">
              <a:schemeClr val="tx2">
                <a:lumMod val="60000"/>
                <a:lumOff val="40000"/>
              </a:schemeClr>
            </a:gs>
            <a:gs pos="57000">
              <a:schemeClr val="tx2">
                <a:lumMod val="40000"/>
                <a:lumOff val="60000"/>
              </a:schemeClr>
            </a:gs>
            <a:gs pos="100000">
              <a:schemeClr val="tx2">
                <a:lumMod val="20000"/>
                <a:lumOff val="8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Test</a:t>
          </a:r>
          <a:endParaRPr lang="en-US" sz="1200" kern="1200" dirty="0"/>
        </a:p>
      </dsp:txBody>
      <dsp:txXfrm>
        <a:off x="2379437" y="1477499"/>
        <a:ext cx="713430" cy="475620"/>
      </dsp:txXfrm>
    </dsp:sp>
    <dsp:sp modelId="{47F8BE07-E11B-DC42-97AD-88F9B4CAE587}">
      <dsp:nvSpPr>
        <dsp:cNvPr id="0" name=""/>
        <dsp:cNvSpPr/>
      </dsp:nvSpPr>
      <dsp:spPr>
        <a:xfrm>
          <a:off x="3211772" y="1477499"/>
          <a:ext cx="1189050" cy="475620"/>
        </a:xfrm>
        <a:prstGeom prst="chevron">
          <a:avLst/>
        </a:prstGeom>
        <a:gradFill rotWithShape="0">
          <a:gsLst>
            <a:gs pos="0">
              <a:schemeClr val="tx2">
                <a:lumMod val="60000"/>
                <a:lumOff val="40000"/>
              </a:schemeClr>
            </a:gs>
            <a:gs pos="53000">
              <a:schemeClr val="tx2">
                <a:lumMod val="40000"/>
                <a:lumOff val="60000"/>
              </a:schemeClr>
            </a:gs>
            <a:gs pos="100000">
              <a:schemeClr val="tx2">
                <a:lumMod val="20000"/>
                <a:lumOff val="8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Deploy</a:t>
          </a:r>
          <a:endParaRPr lang="en-US" sz="1200" kern="1200" dirty="0"/>
        </a:p>
      </dsp:txBody>
      <dsp:txXfrm>
        <a:off x="3449582" y="1477499"/>
        <a:ext cx="713430" cy="475620"/>
      </dsp:txXfrm>
    </dsp:sp>
    <dsp:sp modelId="{5B41D319-A71A-C34F-BC34-CD21709350A3}">
      <dsp:nvSpPr>
        <dsp:cNvPr id="0" name=""/>
        <dsp:cNvSpPr/>
      </dsp:nvSpPr>
      <dsp:spPr>
        <a:xfrm>
          <a:off x="4281918" y="1477499"/>
          <a:ext cx="1189050" cy="475620"/>
        </a:xfrm>
        <a:prstGeom prst="chevron">
          <a:avLst/>
        </a:prstGeom>
        <a:gradFill rotWithShape="0">
          <a:gsLst>
            <a:gs pos="0">
              <a:schemeClr val="tx2">
                <a:lumMod val="60000"/>
                <a:lumOff val="40000"/>
              </a:schemeClr>
            </a:gs>
            <a:gs pos="53000">
              <a:schemeClr val="tx2">
                <a:lumMod val="40000"/>
                <a:lumOff val="60000"/>
              </a:schemeClr>
            </a:gs>
            <a:gs pos="100000">
              <a:schemeClr val="tx2">
                <a:lumMod val="20000"/>
                <a:lumOff val="8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US" sz="1200" kern="1200" dirty="0" smtClean="0"/>
            <a:t>Release</a:t>
          </a:r>
          <a:endParaRPr lang="en-US" sz="1200" kern="1200" dirty="0"/>
        </a:p>
      </dsp:txBody>
      <dsp:txXfrm>
        <a:off x="4519728" y="1477499"/>
        <a:ext cx="713430" cy="47562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A02A04-1BB9-2C42-8E03-B9174B753085}" type="datetimeFigureOut">
              <a:rPr lang="en-US" smtClean="0"/>
              <a:pPr/>
              <a:t>05/03/15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E9F6DF-BF83-8844-86D2-72FEED3A6421}" type="slidenum">
              <a:rPr lang="en-US" smtClean="0"/>
              <a:pPr/>
              <a:t>‹#›</a:t>
            </a:fld>
            <a:endParaRPr lang="en-US"/>
          </a:p>
        </p:txBody>
      </p:sp>
    </p:spTree>
    <p:extLst>
      <p:ext uri="{BB962C8B-B14F-4D97-AF65-F5344CB8AC3E}">
        <p14:creationId xmlns:p14="http://schemas.microsoft.com/office/powerpoint/2010/main" val="17877445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10A7B-AF84-0E42-86E2-E83DD4F19F83}" type="datetimeFigureOut">
              <a:rPr lang="en-US" smtClean="0"/>
              <a:pPr/>
              <a:t>05/03/15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B4E6DE-C840-0840-9AEC-6842ACFA34EC}" type="slidenum">
              <a:rPr lang="en-US" smtClean="0"/>
              <a:pPr/>
              <a:t>‹#›</a:t>
            </a:fld>
            <a:endParaRPr lang="en-US"/>
          </a:p>
        </p:txBody>
      </p:sp>
    </p:spTree>
    <p:extLst>
      <p:ext uri="{BB962C8B-B14F-4D97-AF65-F5344CB8AC3E}">
        <p14:creationId xmlns:p14="http://schemas.microsoft.com/office/powerpoint/2010/main" val="33156450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eaLnBrk="1" hangingPunct="1"/>
            <a:r>
              <a:rPr lang="en-US" dirty="0" smtClean="0">
                <a:ea typeface="MS PGothic" charset="0"/>
                <a:cs typeface="Arial" charset="0"/>
                <a:sym typeface="Arial" charset="0"/>
              </a:rPr>
              <a:t>Perforce currently provides the world</a:t>
            </a:r>
            <a:r>
              <a:rPr lang="ja-JP" altLang="en-US" dirty="0" smtClean="0">
                <a:ea typeface="MS PGothic" charset="0"/>
                <a:cs typeface="Arial" charset="0"/>
                <a:sym typeface="Arial" charset="0"/>
              </a:rPr>
              <a:t>’</a:t>
            </a:r>
            <a:r>
              <a:rPr lang="en-US" altLang="ja-JP" dirty="0" smtClean="0">
                <a:ea typeface="MS PGothic" charset="0"/>
                <a:cs typeface="Arial" charset="0"/>
                <a:sym typeface="Arial" charset="0"/>
              </a:rPr>
              <a:t>s fastest and most scalable version</a:t>
            </a:r>
            <a:r>
              <a:rPr lang="en-US" altLang="ja-JP" baseline="0" dirty="0" smtClean="0">
                <a:ea typeface="MS PGothic" charset="0"/>
                <a:cs typeface="Arial" charset="0"/>
                <a:sym typeface="Arial" charset="0"/>
              </a:rPr>
              <a:t> management and collaboration platform</a:t>
            </a:r>
            <a:r>
              <a:rPr lang="en-US" altLang="ja-JP" dirty="0" smtClean="0">
                <a:ea typeface="MS PGothic" charset="0"/>
                <a:cs typeface="Arial" charset="0"/>
                <a:sym typeface="Arial" charset="0"/>
              </a:rPr>
              <a:t>.</a:t>
            </a:r>
          </a:p>
          <a:p>
            <a:pPr eaLnBrk="1" hangingPunct="1"/>
            <a:endParaRPr lang="en-US" dirty="0" smtClean="0">
              <a:ea typeface="MS PGothic" charset="0"/>
              <a:cs typeface="Arial" charset="0"/>
              <a:sym typeface="Arial" charset="0"/>
            </a:endParaRPr>
          </a:p>
          <a:p>
            <a:pPr eaLnBrk="1" hangingPunct="1"/>
            <a:r>
              <a:rPr lang="en-US" dirty="0" smtClean="0">
                <a:ea typeface="MS PGothic" charset="0"/>
                <a:cs typeface="Arial" charset="0"/>
                <a:sym typeface="Arial" charset="0"/>
              </a:rPr>
              <a:t>Put simply, we let companies track versions, or iterations, of their software assets as they</a:t>
            </a:r>
            <a:r>
              <a:rPr lang="ja-JP" altLang="en-US" dirty="0" smtClean="0">
                <a:ea typeface="MS PGothic" charset="0"/>
                <a:cs typeface="Arial" charset="0"/>
                <a:sym typeface="Arial" charset="0"/>
              </a:rPr>
              <a:t>’</a:t>
            </a:r>
            <a:r>
              <a:rPr lang="en-US" altLang="ja-JP" dirty="0" smtClean="0">
                <a:ea typeface="MS PGothic" charset="0"/>
                <a:cs typeface="Arial" charset="0"/>
                <a:sym typeface="Arial" charset="0"/>
              </a:rPr>
              <a:t>re developed.</a:t>
            </a:r>
          </a:p>
          <a:p>
            <a:pPr eaLnBrk="1" hangingPunct="1"/>
            <a:endParaRPr lang="en-US" dirty="0" smtClean="0">
              <a:ea typeface="MS PGothic" charset="0"/>
              <a:cs typeface="Arial" charset="0"/>
              <a:sym typeface="Arial" charset="0"/>
            </a:endParaRPr>
          </a:p>
          <a:p>
            <a:pPr eaLnBrk="1" hangingPunct="1"/>
            <a:r>
              <a:rPr lang="en-US" dirty="0" smtClean="0">
                <a:ea typeface="MS PGothic" charset="0"/>
                <a:cs typeface="Arial" charset="0"/>
                <a:sym typeface="Arial" charset="0"/>
              </a:rPr>
              <a:t>It</a:t>
            </a:r>
            <a:r>
              <a:rPr lang="ja-JP" altLang="en-US" dirty="0" smtClean="0">
                <a:ea typeface="MS PGothic" charset="0"/>
                <a:cs typeface="Arial" charset="0"/>
                <a:sym typeface="Arial" charset="0"/>
              </a:rPr>
              <a:t>’</a:t>
            </a:r>
            <a:r>
              <a:rPr lang="en-US" altLang="ja-JP" dirty="0" err="1" smtClean="0">
                <a:ea typeface="MS PGothic" charset="0"/>
                <a:cs typeface="Arial" charset="0"/>
                <a:sym typeface="Arial" charset="0"/>
              </a:rPr>
              <a:t>s</a:t>
            </a:r>
            <a:r>
              <a:rPr lang="en-US" altLang="ja-JP" dirty="0" smtClean="0">
                <a:ea typeface="MS PGothic" charset="0"/>
                <a:cs typeface="Arial" charset="0"/>
                <a:sym typeface="Arial" charset="0"/>
              </a:rPr>
              <a:t> not just source code we version. Far from it.</a:t>
            </a:r>
          </a:p>
          <a:p>
            <a:pPr eaLnBrk="1" hangingPunct="1"/>
            <a:endParaRPr lang="en-US" dirty="0" smtClean="0">
              <a:ea typeface="MS PGothic" charset="0"/>
              <a:cs typeface="Arial" charset="0"/>
              <a:sym typeface="Arial" charset="0"/>
            </a:endParaRPr>
          </a:p>
          <a:p>
            <a:pPr eaLnBrk="1" hangingPunct="1"/>
            <a:r>
              <a:rPr lang="en-US" dirty="0" smtClean="0">
                <a:ea typeface="MS PGothic" charset="0"/>
                <a:cs typeface="Arial" charset="0"/>
                <a:sym typeface="Arial" charset="0"/>
              </a:rPr>
              <a:t>We also do the same thing for binary files and digital assets – pictures, web sites, audio – almost anything you can create.</a:t>
            </a:r>
          </a:p>
          <a:p>
            <a:pPr eaLnBrk="1" hangingPunct="1"/>
            <a:endParaRPr lang="en-US" dirty="0" smtClean="0">
              <a:ea typeface="MS PGothic" charset="0"/>
              <a:cs typeface="Arial" charset="0"/>
              <a:sym typeface="Arial" charset="0"/>
            </a:endParaRPr>
          </a:p>
          <a:p>
            <a:pPr eaLnBrk="1" hangingPunct="1"/>
            <a:r>
              <a:rPr lang="en-US" dirty="0" smtClean="0">
                <a:ea typeface="MS PGothic" charset="0"/>
                <a:cs typeface="Arial" charset="0"/>
                <a:sym typeface="Arial" charset="0"/>
              </a:rPr>
              <a:t>Question to ask</a:t>
            </a:r>
            <a:r>
              <a:rPr lang="en-US" baseline="0" dirty="0" smtClean="0">
                <a:ea typeface="MS PGothic" charset="0"/>
                <a:cs typeface="Arial" charset="0"/>
                <a:sym typeface="Arial" charset="0"/>
              </a:rPr>
              <a:t> the audience – (especially executives) – are you familiar with version management – (if not, walk them through a customer example)</a:t>
            </a:r>
            <a:endParaRPr lang="en-US" dirty="0" smtClean="0">
              <a:ea typeface="MS PGothic" charset="0"/>
              <a:cs typeface="Arial" charset="0"/>
              <a:sym typeface="Arial" charset="0"/>
            </a:endParaRPr>
          </a:p>
          <a:p>
            <a:pPr eaLnBrk="1" hangingPunct="1"/>
            <a:r>
              <a:rPr lang="en-US" dirty="0" smtClean="0">
                <a:ea typeface="MS PGothic" charset="0"/>
                <a:cs typeface="Arial" charset="0"/>
                <a:sym typeface="Arial" charset="0"/>
              </a:rPr>
              <a:t>If it</a:t>
            </a:r>
            <a:r>
              <a:rPr lang="ja-JP" altLang="en-US" dirty="0" smtClean="0">
                <a:ea typeface="MS PGothic" charset="0"/>
                <a:cs typeface="Arial" charset="0"/>
                <a:sym typeface="Arial" charset="0"/>
              </a:rPr>
              <a:t>’</a:t>
            </a:r>
            <a:r>
              <a:rPr lang="en-US" altLang="ja-JP" dirty="0" err="1" smtClean="0">
                <a:ea typeface="MS PGothic" charset="0"/>
                <a:cs typeface="Arial" charset="0"/>
                <a:sym typeface="Arial" charset="0"/>
              </a:rPr>
              <a:t>s</a:t>
            </a:r>
            <a:r>
              <a:rPr lang="en-US" altLang="ja-JP" dirty="0" smtClean="0">
                <a:ea typeface="MS PGothic" charset="0"/>
                <a:cs typeface="Arial" charset="0"/>
                <a:sym typeface="Arial" charset="0"/>
              </a:rPr>
              <a:t> digital and being developed, refined or changed by individuals or teams, Perforce can capture and version every amendment made.</a:t>
            </a:r>
          </a:p>
          <a:p>
            <a:pPr eaLnBrk="1" hangingPunct="1"/>
            <a:endParaRPr lang="en-US" dirty="0" smtClean="0">
              <a:ea typeface="MS PGothic" charset="0"/>
              <a:cs typeface="Arial" charset="0"/>
              <a:sym typeface="Arial" charset="0"/>
            </a:endParaRPr>
          </a:p>
          <a:p>
            <a:pPr eaLnBrk="1" hangingPunct="1"/>
            <a:r>
              <a:rPr lang="en-US" dirty="0" smtClean="0">
                <a:ea typeface="MS PGothic" charset="0"/>
                <a:cs typeface="Arial" charset="0"/>
                <a:sym typeface="Arial" charset="0"/>
              </a:rPr>
              <a:t>Right now, 350,000 users across 5,500 companies trust Perforce Software to safely version their code, assets and intellectual property.</a:t>
            </a:r>
          </a:p>
          <a:p>
            <a:pPr eaLnBrk="1" hangingPunct="1"/>
            <a:endParaRPr lang="en-US" dirty="0" smtClean="0">
              <a:latin typeface="Lucida Grande" charset="0"/>
              <a:ea typeface="MS PGothic" charset="0"/>
              <a:sym typeface="Lucida Grande" charset="0"/>
            </a:endParaRPr>
          </a:p>
          <a:p>
            <a:pPr eaLnBrk="1" hangingPunct="1"/>
            <a:endParaRPr lang="en-US" dirty="0" smtClean="0">
              <a:ea typeface="MS PGothic" charset="0"/>
            </a:endParaRPr>
          </a:p>
          <a:p>
            <a:endParaRPr lang="en-US" dirty="0"/>
          </a:p>
        </p:txBody>
      </p:sp>
      <p:sp>
        <p:nvSpPr>
          <p:cNvPr id="4" name="Slide Number Placeholder 3"/>
          <p:cNvSpPr>
            <a:spLocks noGrp="1"/>
          </p:cNvSpPr>
          <p:nvPr>
            <p:ph type="sldNum" sz="quarter" idx="10"/>
          </p:nvPr>
        </p:nvSpPr>
        <p:spPr/>
        <p:txBody>
          <a:bodyPr/>
          <a:lstStyle/>
          <a:p>
            <a:fld id="{32783EA3-F668-954E-8966-361BED1A4515}"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demo uses trunk based development which is an approach commonly used with continuous delivery. When using trunk based development there is an emphasis on frequent, small </a:t>
            </a:r>
            <a:r>
              <a:rPr lang="en-US" baseline="0" dirty="0" err="1" smtClean="0"/>
              <a:t>checkins</a:t>
            </a:r>
            <a:r>
              <a:rPr lang="en-US" baseline="0" dirty="0" smtClean="0"/>
              <a:t> that are high quality. Don’t break trunk, if you do fixing it is your first priority!</a:t>
            </a:r>
            <a:endParaRPr lang="en-US" dirty="0"/>
          </a:p>
        </p:txBody>
      </p:sp>
      <p:sp>
        <p:nvSpPr>
          <p:cNvPr id="4" name="Slide Number Placeholder 3"/>
          <p:cNvSpPr>
            <a:spLocks noGrp="1"/>
          </p:cNvSpPr>
          <p:nvPr>
            <p:ph type="sldNum" sz="quarter" idx="10"/>
          </p:nvPr>
        </p:nvSpPr>
        <p:spPr/>
        <p:txBody>
          <a:bodyPr/>
          <a:lstStyle/>
          <a:p>
            <a:fld id="{7FC3CCF7-F038-CA44-A021-4EA0639E5280}" type="slidenum">
              <a:rPr lang="en-US" smtClean="0"/>
              <a:t>18</a:t>
            </a:fld>
            <a:endParaRPr lang="en-US"/>
          </a:p>
        </p:txBody>
      </p:sp>
    </p:spTree>
    <p:extLst>
      <p:ext uri="{BB962C8B-B14F-4D97-AF65-F5344CB8AC3E}">
        <p14:creationId xmlns:p14="http://schemas.microsoft.com/office/powerpoint/2010/main" val="1567964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order to help ensure quality code is checked into trunk we’ll show how code reviews can easily be added to your development process. Code reviews can be applied to many types of content and can also be used for things like test automation scripts, infrastructure as code and so on.</a:t>
            </a:r>
            <a:endParaRPr lang="en-US" dirty="0"/>
          </a:p>
        </p:txBody>
      </p:sp>
      <p:sp>
        <p:nvSpPr>
          <p:cNvPr id="4" name="Slide Number Placeholder 3"/>
          <p:cNvSpPr>
            <a:spLocks noGrp="1"/>
          </p:cNvSpPr>
          <p:nvPr>
            <p:ph type="sldNum" sz="quarter" idx="10"/>
          </p:nvPr>
        </p:nvSpPr>
        <p:spPr/>
        <p:txBody>
          <a:bodyPr/>
          <a:lstStyle/>
          <a:p>
            <a:fld id="{7FC3CCF7-F038-CA44-A021-4EA0639E5280}" type="slidenum">
              <a:rPr lang="en-US" smtClean="0"/>
              <a:t>19</a:t>
            </a:fld>
            <a:endParaRPr lang="en-US"/>
          </a:p>
        </p:txBody>
      </p:sp>
    </p:spTree>
    <p:extLst>
      <p:ext uri="{BB962C8B-B14F-4D97-AF65-F5344CB8AC3E}">
        <p14:creationId xmlns:p14="http://schemas.microsoft.com/office/powerpoint/2010/main" val="1549446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While there</a:t>
            </a:r>
            <a:r>
              <a:rPr lang="en-US" baseline="0" dirty="0" smtClean="0"/>
              <a:t> are many discussions ongoing on the best models for implementing CD, here is what we see in our most successful customers – </a:t>
            </a:r>
          </a:p>
          <a:p>
            <a:endParaRPr lang="en-US" baseline="0" dirty="0" smtClean="0"/>
          </a:p>
          <a:p>
            <a:r>
              <a:rPr lang="en-US" baseline="0" dirty="0" smtClean="0"/>
              <a:t>Versioning is used for all managing iterations of all aspects of the product, including code and content</a:t>
            </a:r>
          </a:p>
          <a:p>
            <a:pPr marL="0" marR="0" indent="0" algn="l" defTabSz="911233" rtl="0" eaLnBrk="1" fontAlgn="auto" latinLnBrk="0" hangingPunct="1">
              <a:lnSpc>
                <a:spcPct val="100000"/>
              </a:lnSpc>
              <a:spcBef>
                <a:spcPts val="0"/>
              </a:spcBef>
              <a:spcAft>
                <a:spcPts val="0"/>
              </a:spcAft>
              <a:buClrTx/>
              <a:buSzTx/>
              <a:buFontTx/>
              <a:buNone/>
              <a:tabLst/>
              <a:defRPr/>
            </a:pPr>
            <a:r>
              <a:rPr lang="en-US" baseline="0" dirty="0" smtClean="0"/>
              <a:t>Every change is recorded, even if it is thought of as being irrelevant by the individual</a:t>
            </a:r>
          </a:p>
          <a:p>
            <a:r>
              <a:rPr lang="en-US" baseline="0" dirty="0" smtClean="0"/>
              <a:t>Automation is used at all stages to build, test, and deploy</a:t>
            </a:r>
          </a:p>
          <a:p>
            <a:r>
              <a:rPr lang="en-US" baseline="0" dirty="0" smtClean="0"/>
              <a:t>Managers have visibility into all aspects of development, developers adopt an open culture of collaboration</a:t>
            </a:r>
          </a:p>
          <a:p>
            <a:r>
              <a:rPr lang="en-US" baseline="0" dirty="0" smtClean="0"/>
              <a:t>Having a single hub of information makes delivery possible</a:t>
            </a:r>
          </a:p>
          <a:p>
            <a:endParaRPr lang="en-US" dirty="0"/>
          </a:p>
        </p:txBody>
      </p:sp>
      <p:sp>
        <p:nvSpPr>
          <p:cNvPr id="4" name="Slide Number Placeholder 3"/>
          <p:cNvSpPr>
            <a:spLocks noGrp="1"/>
          </p:cNvSpPr>
          <p:nvPr>
            <p:ph type="sldNum" sz="quarter" idx="10"/>
          </p:nvPr>
        </p:nvSpPr>
        <p:spPr/>
        <p:txBody>
          <a:bodyPr/>
          <a:lstStyle/>
          <a:p>
            <a:fld id="{77D2D047-FE68-4089-9DE7-8F18607BD911}" type="slidenum">
              <a:rPr lang="en-US" smtClean="0"/>
              <a:t>20</a:t>
            </a:fld>
            <a:endParaRPr lang="en-US"/>
          </a:p>
        </p:txBody>
      </p:sp>
    </p:spTree>
    <p:extLst>
      <p:ext uri="{BB962C8B-B14F-4D97-AF65-F5344CB8AC3E}">
        <p14:creationId xmlns:p14="http://schemas.microsoft.com/office/powerpoint/2010/main" val="2543689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Opportunity</a:t>
            </a:r>
            <a:r>
              <a:rPr lang="en-US" baseline="0" dirty="0" smtClean="0"/>
              <a:t> to poll – how many of you use products from </a:t>
            </a:r>
            <a:r>
              <a:rPr lang="en-US" baseline="0" dirty="0" err="1" smtClean="0"/>
              <a:t>samsung</a:t>
            </a:r>
            <a:r>
              <a:rPr lang="en-US" baseline="0" dirty="0" smtClean="0"/>
              <a:t>? How many from apple? How many use Amazon? How many use services from </a:t>
            </a:r>
            <a:r>
              <a:rPr lang="en-US" baseline="0" dirty="0" err="1" smtClean="0"/>
              <a:t>google</a:t>
            </a:r>
            <a:r>
              <a:rPr lang="en-US" baseline="0" dirty="0" smtClean="0"/>
              <a:t>? You touch products built on Perforce, daily… </a:t>
            </a:r>
          </a:p>
          <a:p>
            <a:endParaRPr lang="en-US" baseline="0" dirty="0" smtClean="0"/>
          </a:p>
          <a:p>
            <a:r>
              <a:rPr lang="en-US" baseline="0" dirty="0" smtClean="0"/>
              <a:t>Click…. </a:t>
            </a:r>
            <a:endParaRPr lang="en-US" dirty="0" smtClean="0"/>
          </a:p>
          <a:p>
            <a:r>
              <a:rPr lang="en-US" dirty="0" smtClean="0"/>
              <a:t>We have 10000+</a:t>
            </a:r>
            <a:r>
              <a:rPr lang="en-US" baseline="0" dirty="0" smtClean="0"/>
              <a:t> customers across the globe. This is a proven platform for delivering a diverse set of products.</a:t>
            </a:r>
            <a:endParaRPr lang="en-US" dirty="0"/>
          </a:p>
        </p:txBody>
      </p:sp>
      <p:sp>
        <p:nvSpPr>
          <p:cNvPr id="4" name="Slide Number Placeholder 3"/>
          <p:cNvSpPr>
            <a:spLocks noGrp="1"/>
          </p:cNvSpPr>
          <p:nvPr>
            <p:ph type="sldNum" sz="quarter" idx="10"/>
          </p:nvPr>
        </p:nvSpPr>
        <p:spPr/>
        <p:txBody>
          <a:bodyPr/>
          <a:lstStyle/>
          <a:p>
            <a:fld id="{32783EA3-F668-954E-8966-361BED1A4515}"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 order to achieve continuous delivery of software all teams involved in creating and releasing software to customers need to work in an agile manner.</a:t>
            </a:r>
            <a:r>
              <a:rPr lang="en-US" baseline="0" dirty="0" smtClean="0"/>
              <a:t> Repeatable processes are key to success. This involves both culture and process change and affects all teams involved. If every change could lead to a potential release there needs to be a high level of trust between all parties involves. All teams need to have a common goal of getting quality products to users faster.</a:t>
            </a:r>
            <a:r>
              <a:rPr lang="en-US" dirty="0" smtClean="0"/>
              <a:t> </a:t>
            </a:r>
            <a:endParaRPr lang="en-US" dirty="0"/>
          </a:p>
        </p:txBody>
      </p:sp>
      <p:sp>
        <p:nvSpPr>
          <p:cNvPr id="4" name="Slide Number Placeholder 3"/>
          <p:cNvSpPr>
            <a:spLocks noGrp="1"/>
          </p:cNvSpPr>
          <p:nvPr>
            <p:ph type="sldNum" sz="quarter" idx="10"/>
          </p:nvPr>
        </p:nvSpPr>
        <p:spPr/>
        <p:txBody>
          <a:bodyPr/>
          <a:lstStyle/>
          <a:p>
            <a:fld id="{77D2D047-FE68-4089-9DE7-8F18607BD911}" type="slidenum">
              <a:rPr lang="en-US" smtClean="0"/>
              <a:pPr/>
              <a:t>9</a:t>
            </a:fld>
            <a:endParaRPr lang="en-US"/>
          </a:p>
        </p:txBody>
      </p:sp>
    </p:spTree>
    <p:extLst>
      <p:ext uri="{BB962C8B-B14F-4D97-AF65-F5344CB8AC3E}">
        <p14:creationId xmlns:p14="http://schemas.microsoft.com/office/powerpoint/2010/main" val="1256597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“one true way” to do continuous delivery, but there are some best</a:t>
            </a:r>
            <a:r>
              <a:rPr lang="en-US" baseline="0" dirty="0" smtClean="0"/>
              <a:t> practices that should be followed. </a:t>
            </a:r>
          </a:p>
          <a:p>
            <a:endParaRPr lang="en-US" baseline="0" dirty="0" smtClean="0"/>
          </a:p>
          <a:p>
            <a:pPr marL="228600" indent="-228600">
              <a:buAutoNum type="arabicPeriod"/>
            </a:pPr>
            <a:r>
              <a:rPr lang="en-US" baseline="0" dirty="0" smtClean="0"/>
              <a:t>Teams need to be collaborative. Responsibility of developers and QA does not end until after software is successfully running in production. </a:t>
            </a:r>
          </a:p>
          <a:p>
            <a:pPr marL="228600" indent="-228600">
              <a:buAutoNum type="arabicPeriod"/>
            </a:pPr>
            <a:r>
              <a:rPr lang="en-US" baseline="0" dirty="0" smtClean="0"/>
              <a:t>There needs to be a flexible workflow, tools </a:t>
            </a:r>
            <a:r>
              <a:rPr lang="en-US" baseline="0" dirty="0" err="1" smtClean="0"/>
              <a:t>amd</a:t>
            </a:r>
            <a:r>
              <a:rPr lang="en-US" baseline="0" dirty="0" smtClean="0"/>
              <a:t> processes vary, flexibility without sacrificing repeatability is key.</a:t>
            </a:r>
          </a:p>
          <a:p>
            <a:pPr marL="228600" indent="-228600">
              <a:buAutoNum type="arabicPeriod"/>
            </a:pPr>
            <a:r>
              <a:rPr lang="en-US" baseline="0" dirty="0" smtClean="0"/>
              <a:t>Due to a potentially huge increase in the number of product releases it is important to know what work is in progress and how that work relates to requirements and code.</a:t>
            </a:r>
          </a:p>
          <a:p>
            <a:pPr marL="228600" indent="-228600">
              <a:buAutoNum type="arabicPeriod"/>
            </a:pPr>
            <a:r>
              <a:rPr lang="en-US" baseline="0" dirty="0" smtClean="0"/>
              <a:t>Best practices dictate versioning everything. Anything that has been deployed to production should be able to be recreated in the future if needed. This can prove challenging in many environments.</a:t>
            </a:r>
          </a:p>
          <a:p>
            <a:pPr marL="228600" indent="-228600">
              <a:buAutoNum type="arabicPeriod"/>
            </a:pPr>
            <a:r>
              <a:rPr lang="en-US" baseline="0" dirty="0" smtClean="0"/>
              <a:t>Delivering quality products quickly relies on extensive collaboration. This requires granting access to intellectual property to a wider range of people which maintaining control and auditability.</a:t>
            </a:r>
          </a:p>
          <a:p>
            <a:pPr marL="228600" indent="-228600">
              <a:buAutoNum type="arabicPeriod"/>
            </a:pPr>
            <a:r>
              <a:rPr lang="en-US" baseline="0" dirty="0" smtClean="0"/>
              <a:t> It is critically important that in the event that something goes wrong, and things do go wrong from time to time, that there is detailed history of what has happened to your products. When was something updated? Who updated it? Why was the change made? Who accessed a file?</a:t>
            </a:r>
          </a:p>
        </p:txBody>
      </p:sp>
      <p:sp>
        <p:nvSpPr>
          <p:cNvPr id="4" name="Slide Number Placeholder 3"/>
          <p:cNvSpPr>
            <a:spLocks noGrp="1"/>
          </p:cNvSpPr>
          <p:nvPr>
            <p:ph type="sldNum" sz="quarter" idx="10"/>
          </p:nvPr>
        </p:nvSpPr>
        <p:spPr/>
        <p:txBody>
          <a:bodyPr/>
          <a:lstStyle/>
          <a:p>
            <a:fld id="{7FC3CCF7-F038-CA44-A021-4EA0639E5280}" type="slidenum">
              <a:rPr lang="en-US" smtClean="0"/>
              <a:t>10</a:t>
            </a:fld>
            <a:endParaRPr lang="en-US"/>
          </a:p>
        </p:txBody>
      </p:sp>
    </p:spTree>
    <p:extLst>
      <p:ext uri="{BB962C8B-B14F-4D97-AF65-F5344CB8AC3E}">
        <p14:creationId xmlns:p14="http://schemas.microsoft.com/office/powerpoint/2010/main" val="4077602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now going to give you an</a:t>
            </a:r>
            <a:r>
              <a:rPr lang="en-US" baseline="0" dirty="0" smtClean="0"/>
              <a:t> overview of what we will show in the demo.</a:t>
            </a:r>
            <a:endParaRPr lang="en-US" dirty="0"/>
          </a:p>
        </p:txBody>
      </p:sp>
      <p:sp>
        <p:nvSpPr>
          <p:cNvPr id="4" name="Slide Number Placeholder 3"/>
          <p:cNvSpPr>
            <a:spLocks noGrp="1"/>
          </p:cNvSpPr>
          <p:nvPr>
            <p:ph type="sldNum" sz="quarter" idx="10"/>
          </p:nvPr>
        </p:nvSpPr>
        <p:spPr/>
        <p:txBody>
          <a:bodyPr/>
          <a:lstStyle/>
          <a:p>
            <a:fld id="{7FC3CCF7-F038-CA44-A021-4EA0639E5280}" type="slidenum">
              <a:rPr lang="en-US" smtClean="0"/>
              <a:t>13</a:t>
            </a:fld>
            <a:endParaRPr lang="en-US"/>
          </a:p>
        </p:txBody>
      </p:sp>
    </p:spTree>
    <p:extLst>
      <p:ext uri="{BB962C8B-B14F-4D97-AF65-F5344CB8AC3E}">
        <p14:creationId xmlns:p14="http://schemas.microsoft.com/office/powerpoint/2010/main" val="1787598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r>
              <a:rPr lang="en-US" baseline="0" dirty="0" smtClean="0"/>
              <a:t>e have used some commonly used technologies as part of our stack. Using Puppet and Docker to define our infrastructure as code in conjunction with the Perforce platform made producing easily reproducible environments simple.</a:t>
            </a:r>
            <a:endParaRPr lang="en-US" dirty="0"/>
          </a:p>
        </p:txBody>
      </p:sp>
      <p:sp>
        <p:nvSpPr>
          <p:cNvPr id="4" name="Slide Number Placeholder 3"/>
          <p:cNvSpPr>
            <a:spLocks noGrp="1"/>
          </p:cNvSpPr>
          <p:nvPr>
            <p:ph type="sldNum" sz="quarter" idx="10"/>
          </p:nvPr>
        </p:nvSpPr>
        <p:spPr/>
        <p:txBody>
          <a:bodyPr/>
          <a:lstStyle/>
          <a:p>
            <a:fld id="{7FC3CCF7-F038-CA44-A021-4EA0639E5280}" type="slidenum">
              <a:rPr lang="en-US" smtClean="0"/>
              <a:t>14</a:t>
            </a:fld>
            <a:endParaRPr lang="en-US"/>
          </a:p>
        </p:txBody>
      </p:sp>
    </p:spTree>
    <p:extLst>
      <p:ext uri="{BB962C8B-B14F-4D97-AF65-F5344CB8AC3E}">
        <p14:creationId xmlns:p14="http://schemas.microsoft.com/office/powerpoint/2010/main" val="903215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a:t>
            </a:r>
            <a:r>
              <a:rPr lang="en-US" baseline="0" dirty="0" smtClean="0"/>
              <a:t> to make a change to our web application. I’m going to change the side menu background color from yellow to white.</a:t>
            </a:r>
            <a:endParaRPr lang="en-US" dirty="0"/>
          </a:p>
        </p:txBody>
      </p:sp>
      <p:sp>
        <p:nvSpPr>
          <p:cNvPr id="4" name="Slide Number Placeholder 3"/>
          <p:cNvSpPr>
            <a:spLocks noGrp="1"/>
          </p:cNvSpPr>
          <p:nvPr>
            <p:ph type="sldNum" sz="quarter" idx="10"/>
          </p:nvPr>
        </p:nvSpPr>
        <p:spPr/>
        <p:txBody>
          <a:bodyPr/>
          <a:lstStyle/>
          <a:p>
            <a:fld id="{7FC3CCF7-F038-CA44-A021-4EA0639E5280}" type="slidenum">
              <a:rPr lang="en-US" smtClean="0"/>
              <a:t>15</a:t>
            </a:fld>
            <a:endParaRPr lang="en-US"/>
          </a:p>
        </p:txBody>
      </p:sp>
    </p:spTree>
    <p:extLst>
      <p:ext uri="{BB962C8B-B14F-4D97-AF65-F5344CB8AC3E}">
        <p14:creationId xmlns:p14="http://schemas.microsoft.com/office/powerpoint/2010/main" val="4157462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continuous delivery pipeline is modeled in Jenkins using the build pipeline plugin. This approach is a common approach but other solutions can be used with the perforce platform to achieve the same results. Our pipeline uses both automated and manual transitions to move between stages.</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C3CCF7-F038-CA44-A021-4EA0639E5280}" type="slidenum">
              <a:rPr lang="en-US" smtClean="0"/>
              <a:t>16</a:t>
            </a:fld>
            <a:endParaRPr lang="en-US"/>
          </a:p>
        </p:txBody>
      </p:sp>
    </p:spTree>
    <p:extLst>
      <p:ext uri="{BB962C8B-B14F-4D97-AF65-F5344CB8AC3E}">
        <p14:creationId xmlns:p14="http://schemas.microsoft.com/office/powerpoint/2010/main" val="1550282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artifacts used during the process of creating, building and deploying the </a:t>
            </a:r>
            <a:r>
              <a:rPr lang="en-US" dirty="0" err="1" smtClean="0"/>
              <a:t>JPetStore</a:t>
            </a:r>
            <a:r>
              <a:rPr lang="en-US" dirty="0" smtClean="0"/>
              <a:t> application are</a:t>
            </a:r>
            <a:r>
              <a:rPr lang="en-US" baseline="0" dirty="0" smtClean="0"/>
              <a:t> stored in version control.</a:t>
            </a:r>
            <a:endParaRPr lang="en-US" dirty="0"/>
          </a:p>
        </p:txBody>
      </p:sp>
      <p:sp>
        <p:nvSpPr>
          <p:cNvPr id="4" name="Slide Number Placeholder 3"/>
          <p:cNvSpPr>
            <a:spLocks noGrp="1"/>
          </p:cNvSpPr>
          <p:nvPr>
            <p:ph type="sldNum" sz="quarter" idx="10"/>
          </p:nvPr>
        </p:nvSpPr>
        <p:spPr/>
        <p:txBody>
          <a:bodyPr/>
          <a:lstStyle/>
          <a:p>
            <a:fld id="{7FC3CCF7-F038-CA44-A021-4EA0639E5280}" type="slidenum">
              <a:rPr lang="en-US" smtClean="0"/>
              <a:t>17</a:t>
            </a:fld>
            <a:endParaRPr lang="en-US"/>
          </a:p>
        </p:txBody>
      </p:sp>
    </p:spTree>
    <p:extLst>
      <p:ext uri="{BB962C8B-B14F-4D97-AF65-F5344CB8AC3E}">
        <p14:creationId xmlns:p14="http://schemas.microsoft.com/office/powerpoint/2010/main" val="2731292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light backgroun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23160" y="1306382"/>
            <a:ext cx="6419088" cy="110251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lnSpcReduction="10000"/>
          </a:bodyPr>
          <a:lstStyle>
            <a:lvl1pPr algn="r">
              <a:defRPr lang="en-US" sz="3200" b="1">
                <a:solidFill>
                  <a:schemeClr val="tx2"/>
                </a:solidFill>
              </a:defRPr>
            </a:lvl1pPr>
          </a:lstStyle>
          <a:p>
            <a:pPr lvl="0"/>
            <a:r>
              <a:rPr lang="en-US" dirty="0" smtClean="0"/>
              <a:t>Click to edit Master title style</a:t>
            </a:r>
            <a:endParaRPr lang="en-US" dirty="0"/>
          </a:p>
        </p:txBody>
      </p:sp>
      <p:sp>
        <p:nvSpPr>
          <p:cNvPr id="3" name="Subtitle 2"/>
          <p:cNvSpPr>
            <a:spLocks noGrp="1"/>
          </p:cNvSpPr>
          <p:nvPr>
            <p:ph type="subTitle" idx="1"/>
          </p:nvPr>
        </p:nvSpPr>
        <p:spPr>
          <a:xfrm>
            <a:off x="4105656" y="3188303"/>
            <a:ext cx="4636008" cy="92269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53975" indent="0" algn="r">
              <a:buFontTx/>
              <a:buNone/>
              <a:defRPr lang="en-US" sz="2400">
                <a:solidFill>
                  <a:schemeClr val="tx2"/>
                </a:solidFill>
              </a:defRPr>
            </a:lvl1pPr>
          </a:lstStyle>
          <a:p>
            <a:pPr lvl="0"/>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036F3DB5-4D4E-184F-96E5-D11645DCADC8}" type="datetime1">
              <a:rPr lang="en-US" smtClean="0"/>
              <a:pPr/>
              <a:t>05/03/15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34FED51-CA42-455C-8FFF-DDDFD7796232}" type="slidenum">
              <a:rPr lang="en-US"/>
              <a:pPr/>
              <a:t>‹#›</a:t>
            </a:fld>
            <a:endParaRPr lang="en-US"/>
          </a:p>
        </p:txBody>
      </p:sp>
      <p:pic>
        <p:nvPicPr>
          <p:cNvPr id="8" name="Picture 7" descr="PerforceLogo_wTag.png"/>
          <p:cNvPicPr>
            <a:picLocks noChangeAspect="1"/>
          </p:cNvPicPr>
          <p:nvPr userDrawn="1"/>
        </p:nvPicPr>
        <p:blipFill>
          <a:blip r:embed="rId3"/>
          <a:stretch>
            <a:fillRect/>
          </a:stretch>
        </p:blipFill>
        <p:spPr>
          <a:xfrm>
            <a:off x="360042" y="255405"/>
            <a:ext cx="2019092" cy="670576"/>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ga-IE" smtClean="0"/>
              <a:t>Click to edit Master text styles</a:t>
            </a:r>
          </a:p>
          <a:p>
            <a:pPr lvl="1"/>
            <a:r>
              <a:rPr lang="ga-IE" smtClean="0"/>
              <a:t>Second level</a:t>
            </a:r>
          </a:p>
          <a:p>
            <a:pPr lvl="2"/>
            <a:r>
              <a:rPr lang="ga-IE" smtClean="0"/>
              <a:t>Third level</a:t>
            </a:r>
          </a:p>
          <a:p>
            <a:pPr lvl="3"/>
            <a:r>
              <a:rPr lang="ga-IE" smtClean="0"/>
              <a:t>Fourth level</a:t>
            </a:r>
          </a:p>
          <a:p>
            <a:pPr lvl="4"/>
            <a:r>
              <a:rPr lang="ga-IE"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Date Placeholder 7"/>
          <p:cNvSpPr>
            <a:spLocks noGrp="1"/>
          </p:cNvSpPr>
          <p:nvPr>
            <p:ph type="dt" sz="half" idx="10"/>
          </p:nvPr>
        </p:nvSpPr>
        <p:spPr/>
        <p:txBody>
          <a:bodyPr/>
          <a:lstStyle/>
          <a:p>
            <a:fld id="{EA28F7DA-E512-E845-874E-28AC6C15832A}" type="datetimeFigureOut">
              <a:rPr lang="en-US" smtClean="0"/>
              <a:pPr/>
              <a:t>05/03/15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A7D2D32F-561B-3D4B-9D0D-E3ED49EF8A55}" type="slidenum">
              <a:rPr lang="en-US" smtClean="0"/>
              <a:pPr/>
              <a:t>‹#›</a:t>
            </a:fld>
            <a:endParaRPr lang="en-US" dirty="0"/>
          </a:p>
        </p:txBody>
      </p:sp>
    </p:spTree>
    <p:extLst>
      <p:ext uri="{BB962C8B-B14F-4D97-AF65-F5344CB8AC3E}">
        <p14:creationId xmlns:p14="http://schemas.microsoft.com/office/powerpoint/2010/main" val="1745036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 No Text">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5" name="Group 4"/>
          <p:cNvGrpSpPr/>
          <p:nvPr userDrawn="1"/>
        </p:nvGrpSpPr>
        <p:grpSpPr>
          <a:xfrm>
            <a:off x="53191" y="4852902"/>
            <a:ext cx="2194161" cy="246221"/>
            <a:chOff x="53191" y="4852902"/>
            <a:chExt cx="2194161" cy="246221"/>
          </a:xfrm>
        </p:grpSpPr>
        <p:sp>
          <p:nvSpPr>
            <p:cNvPr id="2" name="TextBox 1"/>
            <p:cNvSpPr txBox="1"/>
            <p:nvPr userDrawn="1"/>
          </p:nvSpPr>
          <p:spPr>
            <a:xfrm>
              <a:off x="53191" y="4852902"/>
              <a:ext cx="2194161" cy="246221"/>
            </a:xfrm>
            <a:prstGeom prst="rect">
              <a:avLst/>
            </a:prstGeom>
            <a:noFill/>
          </p:spPr>
          <p:txBody>
            <a:bodyPr wrap="square" rtlCol="0">
              <a:spAutoFit/>
            </a:bodyPr>
            <a:lstStyle/>
            <a:p>
              <a:r>
                <a:rPr lang="en-US" sz="1000" dirty="0" smtClean="0">
                  <a:solidFill>
                    <a:srgbClr val="FA9321"/>
                  </a:solidFill>
                </a:rPr>
                <a:t>Connect</a:t>
              </a:r>
              <a:r>
                <a:rPr lang="en-US" sz="1000" baseline="0" dirty="0" smtClean="0">
                  <a:solidFill>
                    <a:srgbClr val="FA9321"/>
                  </a:solidFill>
                </a:rPr>
                <a:t>     </a:t>
              </a:r>
              <a:r>
                <a:rPr lang="en-US" sz="1000" dirty="0" smtClean="0">
                  <a:solidFill>
                    <a:srgbClr val="FA9321"/>
                  </a:solidFill>
                </a:rPr>
                <a:t>Learn</a:t>
              </a:r>
              <a:r>
                <a:rPr lang="en-US" sz="1000" baseline="0" dirty="0" smtClean="0">
                  <a:solidFill>
                    <a:srgbClr val="FA9321"/>
                  </a:solidFill>
                </a:rPr>
                <a:t>     </a:t>
              </a:r>
              <a:r>
                <a:rPr lang="en-US" sz="1000" dirty="0" smtClean="0">
                  <a:solidFill>
                    <a:srgbClr val="FA9321"/>
                  </a:solidFill>
                </a:rPr>
                <a:t>Be Inspired</a:t>
              </a:r>
              <a:endParaRPr lang="en-US" sz="1000" dirty="0">
                <a:solidFill>
                  <a:srgbClr val="FA9321"/>
                </a:solidFill>
              </a:endParaRPr>
            </a:p>
          </p:txBody>
        </p:sp>
        <p:sp>
          <p:nvSpPr>
            <p:cNvPr id="3" name="Rectangle 2"/>
            <p:cNvSpPr/>
            <p:nvPr userDrawn="1"/>
          </p:nvSpPr>
          <p:spPr>
            <a:xfrm>
              <a:off x="678195" y="4956066"/>
              <a:ext cx="53192" cy="53192"/>
            </a:xfrm>
            <a:prstGeom prst="rect">
              <a:avLst/>
            </a:prstGeom>
            <a:solidFill>
              <a:srgbClr val="FA93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1182990" y="4956066"/>
              <a:ext cx="53192" cy="53192"/>
            </a:xfrm>
            <a:prstGeom prst="rect">
              <a:avLst/>
            </a:prstGeom>
            <a:solidFill>
              <a:srgbClr val="FA93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184313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2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5"/>
              </a:buClr>
              <a:defRPr lang="en-US" smtClean="0"/>
            </a:lvl1pPr>
            <a:lvl2pPr>
              <a:buClr>
                <a:schemeClr val="accent3"/>
              </a:buClr>
              <a:defRPr lang="en-US" smtClean="0"/>
            </a:lvl2pPr>
            <a:lvl3pPr>
              <a:buClr>
                <a:schemeClr val="accent6"/>
              </a:buClr>
              <a:defRPr lang="en-US" smtClean="0"/>
            </a:lvl3pPr>
            <a:lvl4pPr>
              <a:buClr>
                <a:schemeClr val="accent3"/>
              </a:buClr>
              <a:defRPr lang="en-US" smtClean="0"/>
            </a:lvl4pPr>
            <a:lvl5pPr>
              <a:buClr>
                <a:schemeClr val="tx1"/>
              </a:buClr>
              <a:defRPr lang="en-US"/>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lvl1pPr>
              <a:defRPr/>
            </a:lvl1pPr>
          </a:lstStyle>
          <a:p>
            <a:fld id="{46193046-DA5F-E341-AC4F-7A2F2A838346}" type="datetime1">
              <a:rPr lang="en-US" smtClean="0"/>
              <a:pPr/>
              <a:t>05/03/15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9A53227-414E-4EF6-ABDE-CCCFF925A1B1}"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2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1" y="1200626"/>
            <a:ext cx="4102673" cy="339410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5"/>
              </a:buClr>
              <a:defRPr lang="en-US" smtClean="0"/>
            </a:lvl1pPr>
            <a:lvl2pPr>
              <a:buClr>
                <a:schemeClr val="accent3"/>
              </a:buClr>
              <a:defRPr lang="en-US" smtClean="0"/>
            </a:lvl2pPr>
            <a:lvl3pPr>
              <a:buClr>
                <a:schemeClr val="accent6"/>
              </a:buClr>
              <a:defRPr lang="en-US" smtClean="0"/>
            </a:lvl3pPr>
            <a:lvl4pPr>
              <a:buClr>
                <a:schemeClr val="accent3"/>
              </a:buClr>
              <a:defRPr lang="en-US" smtClean="0"/>
            </a:lvl4pPr>
            <a:lvl5pPr>
              <a:buClr>
                <a:schemeClr val="tx1"/>
              </a:buClr>
              <a:defRPr lang="en-US"/>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lvl1pPr>
              <a:defRPr/>
            </a:lvl1pPr>
          </a:lstStyle>
          <a:p>
            <a:fld id="{46193046-DA5F-E341-AC4F-7A2F2A838346}" type="datetime1">
              <a:rPr lang="en-US" smtClean="0"/>
              <a:pPr/>
              <a:t>05/03/15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9A53227-414E-4EF6-ABDE-CCCFF925A1B1}" type="slidenum">
              <a:rPr lang="en-US"/>
              <a:pPr/>
              <a:t>‹#›</a:t>
            </a:fld>
            <a:endParaRPr lang="en-US"/>
          </a:p>
        </p:txBody>
      </p:sp>
      <p:sp>
        <p:nvSpPr>
          <p:cNvPr id="7" name="Content Placeholder 2"/>
          <p:cNvSpPr>
            <a:spLocks noGrp="1"/>
          </p:cNvSpPr>
          <p:nvPr>
            <p:ph idx="13"/>
          </p:nvPr>
        </p:nvSpPr>
        <p:spPr>
          <a:xfrm>
            <a:off x="4796577" y="1200626"/>
            <a:ext cx="4102673" cy="339410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5"/>
              </a:buClr>
              <a:defRPr lang="en-US" smtClean="0"/>
            </a:lvl1pPr>
            <a:lvl2pPr>
              <a:buClr>
                <a:schemeClr val="accent3"/>
              </a:buClr>
              <a:defRPr lang="en-US" smtClean="0"/>
            </a:lvl2pPr>
            <a:lvl3pPr>
              <a:buClr>
                <a:schemeClr val="accent6"/>
              </a:buClr>
              <a:defRPr lang="en-US" smtClean="0"/>
            </a:lvl3pPr>
            <a:lvl4pPr>
              <a:buClr>
                <a:schemeClr val="accent3"/>
              </a:buClr>
              <a:defRPr lang="en-US" smtClean="0"/>
            </a:lvl4pPr>
            <a:lvl5pPr>
              <a:buClr>
                <a:schemeClr val="tx1"/>
              </a:buClr>
              <a:defRPr lang="en-US"/>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06556939"/>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6" name="Freeform 5"/>
          <p:cNvSpPr/>
          <p:nvPr userDrawn="1"/>
        </p:nvSpPr>
        <p:spPr>
          <a:xfrm flipH="1">
            <a:off x="3393851" y="4349626"/>
            <a:ext cx="5768206" cy="799888"/>
          </a:xfrm>
          <a:custGeom>
            <a:avLst/>
            <a:gdLst>
              <a:gd name="connsiteX0" fmla="*/ 0 w 3807372"/>
              <a:gd name="connsiteY0" fmla="*/ 0 h 744538"/>
              <a:gd name="connsiteX1" fmla="*/ 3683280 w 3807372"/>
              <a:gd name="connsiteY1" fmla="*/ 0 h 744538"/>
              <a:gd name="connsiteX2" fmla="*/ 3807372 w 3807372"/>
              <a:gd name="connsiteY2" fmla="*/ 124092 h 744538"/>
              <a:gd name="connsiteX3" fmla="*/ 3807372 w 3807372"/>
              <a:gd name="connsiteY3" fmla="*/ 744538 h 744538"/>
              <a:gd name="connsiteX4" fmla="*/ 0 w 3807372"/>
              <a:gd name="connsiteY4" fmla="*/ 744538 h 744538"/>
              <a:gd name="connsiteX5" fmla="*/ 0 w 3807372"/>
              <a:gd name="connsiteY5" fmla="*/ 0 h 744538"/>
              <a:gd name="connsiteX0" fmla="*/ 0 w 3807372"/>
              <a:gd name="connsiteY0" fmla="*/ 0 h 744538"/>
              <a:gd name="connsiteX1" fmla="*/ 3683280 w 3807372"/>
              <a:gd name="connsiteY1" fmla="*/ 0 h 744538"/>
              <a:gd name="connsiteX2" fmla="*/ 3807372 w 3807372"/>
              <a:gd name="connsiteY2" fmla="*/ 744538 h 744538"/>
              <a:gd name="connsiteX3" fmla="*/ 0 w 3807372"/>
              <a:gd name="connsiteY3" fmla="*/ 744538 h 744538"/>
              <a:gd name="connsiteX4" fmla="*/ 0 w 3807372"/>
              <a:gd name="connsiteY4" fmla="*/ 0 h 744538"/>
              <a:gd name="connsiteX0" fmla="*/ 0 w 3807372"/>
              <a:gd name="connsiteY0" fmla="*/ 0 h 744538"/>
              <a:gd name="connsiteX1" fmla="*/ 3051455 w 3807372"/>
              <a:gd name="connsiteY1" fmla="*/ 0 h 744538"/>
              <a:gd name="connsiteX2" fmla="*/ 3807372 w 3807372"/>
              <a:gd name="connsiteY2" fmla="*/ 744538 h 744538"/>
              <a:gd name="connsiteX3" fmla="*/ 0 w 3807372"/>
              <a:gd name="connsiteY3" fmla="*/ 744538 h 744538"/>
              <a:gd name="connsiteX4" fmla="*/ 0 w 3807372"/>
              <a:gd name="connsiteY4" fmla="*/ 0 h 744538"/>
              <a:gd name="connsiteX0" fmla="*/ 3085713 w 6893085"/>
              <a:gd name="connsiteY0" fmla="*/ 0 h 744538"/>
              <a:gd name="connsiteX1" fmla="*/ 6137168 w 6893085"/>
              <a:gd name="connsiteY1" fmla="*/ 0 h 744538"/>
              <a:gd name="connsiteX2" fmla="*/ 6893085 w 6893085"/>
              <a:gd name="connsiteY2" fmla="*/ 744538 h 744538"/>
              <a:gd name="connsiteX3" fmla="*/ 0 w 6893085"/>
              <a:gd name="connsiteY3" fmla="*/ 744538 h 744538"/>
              <a:gd name="connsiteX4" fmla="*/ 3085713 w 6893085"/>
              <a:gd name="connsiteY4" fmla="*/ 0 h 744538"/>
              <a:gd name="connsiteX0" fmla="*/ 0 w 6917970"/>
              <a:gd name="connsiteY0" fmla="*/ 0 h 744538"/>
              <a:gd name="connsiteX1" fmla="*/ 6162053 w 6917970"/>
              <a:gd name="connsiteY1" fmla="*/ 0 h 744538"/>
              <a:gd name="connsiteX2" fmla="*/ 6917970 w 6917970"/>
              <a:gd name="connsiteY2" fmla="*/ 744538 h 744538"/>
              <a:gd name="connsiteX3" fmla="*/ 24885 w 6917970"/>
              <a:gd name="connsiteY3" fmla="*/ 744538 h 744538"/>
              <a:gd name="connsiteX4" fmla="*/ 0 w 6917970"/>
              <a:gd name="connsiteY4" fmla="*/ 0 h 744538"/>
              <a:gd name="connsiteX0" fmla="*/ 18625 w 6936595"/>
              <a:gd name="connsiteY0" fmla="*/ 0 h 744538"/>
              <a:gd name="connsiteX1" fmla="*/ 6180678 w 6936595"/>
              <a:gd name="connsiteY1" fmla="*/ 0 h 744538"/>
              <a:gd name="connsiteX2" fmla="*/ 6936595 w 6936595"/>
              <a:gd name="connsiteY2" fmla="*/ 744538 h 744538"/>
              <a:gd name="connsiteX3" fmla="*/ 0 w 6936595"/>
              <a:gd name="connsiteY3" fmla="*/ 744538 h 744538"/>
              <a:gd name="connsiteX4" fmla="*/ 18625 w 6936595"/>
              <a:gd name="connsiteY4" fmla="*/ 0 h 744538"/>
              <a:gd name="connsiteX0" fmla="*/ 18625 w 6936595"/>
              <a:gd name="connsiteY0" fmla="*/ 0 h 744538"/>
              <a:gd name="connsiteX1" fmla="*/ 6180678 w 6936595"/>
              <a:gd name="connsiteY1" fmla="*/ 0 h 744538"/>
              <a:gd name="connsiteX2" fmla="*/ 6466268 w 6936595"/>
              <a:gd name="connsiteY2" fmla="*/ 0 h 744538"/>
              <a:gd name="connsiteX3" fmla="*/ 6936595 w 6936595"/>
              <a:gd name="connsiteY3" fmla="*/ 744538 h 744538"/>
              <a:gd name="connsiteX4" fmla="*/ 0 w 6936595"/>
              <a:gd name="connsiteY4" fmla="*/ 744538 h 744538"/>
              <a:gd name="connsiteX5" fmla="*/ 18625 w 6936595"/>
              <a:gd name="connsiteY5" fmla="*/ 0 h 744538"/>
              <a:gd name="connsiteX0" fmla="*/ 18625 w 6936595"/>
              <a:gd name="connsiteY0" fmla="*/ 0 h 744538"/>
              <a:gd name="connsiteX1" fmla="*/ 6466268 w 6936595"/>
              <a:gd name="connsiteY1" fmla="*/ 0 h 744538"/>
              <a:gd name="connsiteX2" fmla="*/ 6936595 w 6936595"/>
              <a:gd name="connsiteY2" fmla="*/ 744538 h 744538"/>
              <a:gd name="connsiteX3" fmla="*/ 0 w 6936595"/>
              <a:gd name="connsiteY3" fmla="*/ 744538 h 744538"/>
              <a:gd name="connsiteX4" fmla="*/ 18625 w 6936595"/>
              <a:gd name="connsiteY4" fmla="*/ 0 h 744538"/>
              <a:gd name="connsiteX0" fmla="*/ 18625 w 6936595"/>
              <a:gd name="connsiteY0" fmla="*/ 0 h 744538"/>
              <a:gd name="connsiteX1" fmla="*/ 6466268 w 6936595"/>
              <a:gd name="connsiteY1" fmla="*/ 0 h 744538"/>
              <a:gd name="connsiteX2" fmla="*/ 6004974 w 6936595"/>
              <a:gd name="connsiteY2" fmla="*/ 0 h 744538"/>
              <a:gd name="connsiteX3" fmla="*/ 6936595 w 6936595"/>
              <a:gd name="connsiteY3" fmla="*/ 744538 h 744538"/>
              <a:gd name="connsiteX4" fmla="*/ 0 w 6936595"/>
              <a:gd name="connsiteY4" fmla="*/ 744538 h 744538"/>
              <a:gd name="connsiteX5" fmla="*/ 18625 w 6936595"/>
              <a:gd name="connsiteY5" fmla="*/ 0 h 74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36595" h="744538">
                <a:moveTo>
                  <a:pt x="18625" y="0"/>
                </a:moveTo>
                <a:lnTo>
                  <a:pt x="6466268" y="0"/>
                </a:lnTo>
                <a:lnTo>
                  <a:pt x="6004974" y="0"/>
                </a:lnTo>
                <a:lnTo>
                  <a:pt x="6936595" y="744538"/>
                </a:lnTo>
                <a:lnTo>
                  <a:pt x="0" y="744538"/>
                </a:lnTo>
                <a:lnTo>
                  <a:pt x="18625" y="0"/>
                </a:lnTo>
                <a:close/>
              </a:path>
            </a:pathLst>
          </a:custGeom>
          <a:solidFill>
            <a:srgbClr val="2596C9"/>
          </a:solidFill>
          <a:ln w="381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860"/>
              </a:lnSpc>
              <a:spcBef>
                <a:spcPts val="0"/>
              </a:spcBef>
            </a:pPr>
            <a:endParaRPr lang="en-US" b="1" dirty="0" smtClean="0"/>
          </a:p>
        </p:txBody>
      </p:sp>
      <p:sp>
        <p:nvSpPr>
          <p:cNvPr id="8" name="Content Placeholder 2"/>
          <p:cNvSpPr>
            <a:spLocks noGrp="1"/>
          </p:cNvSpPr>
          <p:nvPr>
            <p:ph idx="1"/>
          </p:nvPr>
        </p:nvSpPr>
        <p:spPr>
          <a:xfrm>
            <a:off x="457200" y="1200626"/>
            <a:ext cx="4367320" cy="335528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chemeClr val="accent5"/>
              </a:buClr>
              <a:defRPr lang="en-US" smtClean="0"/>
            </a:lvl1pPr>
            <a:lvl2pPr>
              <a:buClr>
                <a:schemeClr val="accent3"/>
              </a:buClr>
              <a:defRPr lang="en-US" smtClean="0"/>
            </a:lvl2pPr>
            <a:lvl3pPr>
              <a:buClr>
                <a:schemeClr val="accent6"/>
              </a:buClr>
              <a:defRPr lang="en-US" smtClean="0"/>
            </a:lvl3pPr>
            <a:lvl4pPr>
              <a:buClr>
                <a:schemeClr val="accent3"/>
              </a:buClr>
              <a:defRPr lang="en-US" smtClean="0"/>
            </a:lvl4pPr>
            <a:lvl5pPr>
              <a:buClr>
                <a:schemeClr val="tx1"/>
              </a:buClr>
              <a:defRPr lang="en-US"/>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Picture Placeholder 11"/>
          <p:cNvSpPr>
            <a:spLocks noGrp="1"/>
          </p:cNvSpPr>
          <p:nvPr>
            <p:ph type="pic" sz="quarter" idx="13"/>
          </p:nvPr>
        </p:nvSpPr>
        <p:spPr>
          <a:xfrm>
            <a:off x="4981545" y="1318623"/>
            <a:ext cx="3721344" cy="2913694"/>
          </a:xfrm>
        </p:spPr>
        <p:txBody>
          <a:bodyPr/>
          <a:lstStyle>
            <a:lvl1pPr marL="53975" indent="0">
              <a:buFontTx/>
              <a:buNone/>
              <a:defRPr/>
            </a:lvl1pPr>
          </a:lstStyle>
          <a:p>
            <a:pPr lvl="0"/>
            <a:endParaRPr lang="en-US" noProof="0" dirty="0" smtClean="0"/>
          </a:p>
        </p:txBody>
      </p:sp>
      <p:sp>
        <p:nvSpPr>
          <p:cNvPr id="13" name="Text Placeholder 12"/>
          <p:cNvSpPr>
            <a:spLocks noGrp="1"/>
          </p:cNvSpPr>
          <p:nvPr>
            <p:ph type="body" sz="quarter" idx="14"/>
          </p:nvPr>
        </p:nvSpPr>
        <p:spPr>
          <a:xfrm>
            <a:off x="4028966" y="4340969"/>
            <a:ext cx="5115034" cy="802532"/>
          </a:xfrm>
        </p:spPr>
        <p:txBody>
          <a:bodyPr anchor="ctr" anchorCtr="1"/>
          <a:lstStyle>
            <a:lvl1pPr algn="ctr">
              <a:buNone/>
              <a:defRPr sz="1800" b="1">
                <a:solidFill>
                  <a:schemeClr val="bg1"/>
                </a:solidFill>
              </a:defRPr>
            </a:lvl1pPr>
          </a:lstStyle>
          <a:p>
            <a:pPr lvl="0"/>
            <a:r>
              <a:rPr lang="en-US" dirty="0" smtClean="0"/>
              <a:t>Click to edit Master text styles</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alternat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8720" y="1"/>
            <a:ext cx="8229600" cy="856457"/>
          </a:xfrm>
        </p:spPr>
        <p:txBody>
          <a:bodyPr/>
          <a:lstStyle>
            <a:lvl1pPr algn="l">
              <a:defRPr sz="32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21436" y="2137372"/>
            <a:ext cx="4891175" cy="255829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9850" indent="0">
              <a:buClr>
                <a:schemeClr val="accent1"/>
              </a:buClr>
              <a:buFontTx/>
              <a:buNone/>
              <a:defRPr lang="en-US" sz="2800" smtClean="0"/>
            </a:lvl1pPr>
            <a:lvl2pPr>
              <a:buClr>
                <a:schemeClr val="accent2"/>
              </a:buClr>
              <a:defRPr lang="en-US" smtClean="0"/>
            </a:lvl2pPr>
            <a:lvl3pPr>
              <a:buClr>
                <a:schemeClr val="accent1"/>
              </a:buClr>
              <a:defRPr lang="en-US" smtClean="0"/>
            </a:lvl3pPr>
            <a:lvl4pPr>
              <a:buClr>
                <a:schemeClr val="accent2"/>
              </a:buClr>
              <a:defRPr lang="en-US" smtClean="0"/>
            </a:lvl4pPr>
            <a:lvl5pPr>
              <a:buClr>
                <a:schemeClr val="accent1"/>
              </a:buClr>
              <a:defRPr lang="en-US"/>
            </a:lvl5pPr>
          </a:lstStyle>
          <a:p>
            <a:pPr lvl="0"/>
            <a:r>
              <a:rPr lang="en-US" dirty="0" smtClean="0"/>
              <a:t>Click to edit Master text styles</a:t>
            </a:r>
            <a:endParaRPr lang="en-US" dirty="0"/>
          </a:p>
        </p:txBody>
      </p:sp>
      <p:sp>
        <p:nvSpPr>
          <p:cNvPr id="4" name="Date Placeholder 3"/>
          <p:cNvSpPr>
            <a:spLocks noGrp="1"/>
          </p:cNvSpPr>
          <p:nvPr>
            <p:ph type="dt" sz="half" idx="10"/>
          </p:nvPr>
        </p:nvSpPr>
        <p:spPr/>
        <p:txBody>
          <a:bodyPr/>
          <a:lstStyle>
            <a:lvl1pPr>
              <a:defRPr/>
            </a:lvl1pPr>
          </a:lstStyle>
          <a:p>
            <a:fld id="{35AF5DE2-8280-C54B-814F-935C3A6DBC48}" type="datetime1">
              <a:rPr lang="en-US" smtClean="0"/>
              <a:pPr/>
              <a:t>05/03/15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16B5AC5-AAA1-4591-A73C-7B5F35D53869}"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fld id="{2251322D-9492-D24B-9CC4-0199C94EB9EE}" type="datetime1">
              <a:rPr lang="en-US" smtClean="0"/>
              <a:pPr/>
              <a:t>05/03/15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83F3213-8BBB-4A24-B3A8-40110170F0D8}"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A8FE1E2-A72F-EC4A-A6FD-9D4BFB8120DD}" type="datetime1">
              <a:rPr lang="en-US" smtClean="0"/>
              <a:pPr/>
              <a:t>05/03/15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F4FD69F-F133-4B49-9738-9D6E5E0F2BC9}"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gradFill flip="none" rotWithShape="1">
          <a:gsLst>
            <a:gs pos="16000">
              <a:srgbClr val="2B93C2"/>
            </a:gs>
            <a:gs pos="0">
              <a:srgbClr val="2184B1"/>
            </a:gs>
          </a:gsLst>
          <a:lin ang="5400000" scaled="0"/>
          <a:tileRect/>
        </a:gra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29994" y="3081047"/>
            <a:ext cx="9773994" cy="186464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userDrawn="1"/>
        </p:nvSpPr>
        <p:spPr bwMode="auto">
          <a:xfrm>
            <a:off x="3314700" y="4248978"/>
            <a:ext cx="5695951" cy="8564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mj-lt"/>
                <a:ea typeface="ＭＳ Ｐゴシック" charset="0"/>
                <a:cs typeface="ＭＳ Ｐゴシック" charset="0"/>
              </a:rPr>
              <a:t>Thank you</a:t>
            </a:r>
            <a:endParaRPr kumimoji="0" lang="en-US" sz="2800" b="1" i="0" u="none" strike="noStrike" kern="1200" cap="none" spc="0" normalizeH="0" baseline="0" noProof="0" dirty="0">
              <a:ln>
                <a:noFill/>
              </a:ln>
              <a:solidFill>
                <a:schemeClr val="bg1"/>
              </a:solidFill>
              <a:effectLst/>
              <a:uLnTx/>
              <a:uFillTx/>
              <a:latin typeface="+mj-lt"/>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 dark backgroun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23160" y="1306382"/>
            <a:ext cx="6419088" cy="110251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lnSpcReduction="10000"/>
          </a:bodyPr>
          <a:lstStyle>
            <a:lvl1pPr algn="r">
              <a:defRPr lang="en-US" sz="3200" b="1">
                <a:solidFill>
                  <a:schemeClr val="bg1"/>
                </a:solidFill>
              </a:defRPr>
            </a:lvl1pPr>
          </a:lstStyle>
          <a:p>
            <a:pPr lvl="0"/>
            <a:r>
              <a:rPr lang="en-US" smtClean="0"/>
              <a:t>Click to edit Master title style</a:t>
            </a:r>
            <a:endParaRPr lang="en-US"/>
          </a:p>
        </p:txBody>
      </p:sp>
      <p:sp>
        <p:nvSpPr>
          <p:cNvPr id="3" name="Subtitle 2"/>
          <p:cNvSpPr>
            <a:spLocks noGrp="1"/>
          </p:cNvSpPr>
          <p:nvPr>
            <p:ph type="subTitle" idx="1"/>
          </p:nvPr>
        </p:nvSpPr>
        <p:spPr>
          <a:xfrm>
            <a:off x="4032121" y="3537620"/>
            <a:ext cx="4708208" cy="1076916"/>
          </a:xfrm>
          <a:noFill/>
          <a:ln>
            <a:noFill/>
          </a:ln>
          <a:extLst/>
        </p:spPr>
        <p:txBody>
          <a:bodyPr anchor="ctr"/>
          <a:lstStyle>
            <a:lvl1pPr marL="53975" indent="0" algn="ctr">
              <a:buFontTx/>
              <a:buNone/>
              <a:defRPr lang="en-US" sz="2400">
                <a:solidFill>
                  <a:schemeClr val="bg1"/>
                </a:solidFill>
              </a:defRPr>
            </a:lvl1pPr>
          </a:lstStyle>
          <a:p>
            <a:pPr lvl="0"/>
            <a:r>
              <a:rPr lang="en-US" dirty="0" smtClean="0"/>
              <a:t>Click to edit Master subtitle style</a:t>
            </a:r>
            <a:endParaRPr lang="en-US" dirty="0"/>
          </a:p>
        </p:txBody>
      </p:sp>
      <p:pic>
        <p:nvPicPr>
          <p:cNvPr id="4" name="Picture 3" descr="PerforceLogo_wTag_WHITE.png"/>
          <p:cNvPicPr>
            <a:picLocks noChangeAspect="1"/>
          </p:cNvPicPr>
          <p:nvPr userDrawn="1"/>
        </p:nvPicPr>
        <p:blipFill>
          <a:blip r:embed="rId3"/>
          <a:stretch>
            <a:fillRect/>
          </a:stretch>
        </p:blipFill>
        <p:spPr>
          <a:xfrm>
            <a:off x="358361" y="245905"/>
            <a:ext cx="2020773" cy="671134"/>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7760080" y="179040"/>
            <a:ext cx="1383920" cy="5449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1026" name="Title Placeholder 1"/>
          <p:cNvSpPr>
            <a:spLocks noGrp="1"/>
          </p:cNvSpPr>
          <p:nvPr>
            <p:ph type="title"/>
          </p:nvPr>
        </p:nvSpPr>
        <p:spPr bwMode="auto">
          <a:xfrm>
            <a:off x="457201" y="0"/>
            <a:ext cx="7418717" cy="8564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200626"/>
            <a:ext cx="8229600" cy="33941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2"/>
          </p:nvPr>
        </p:nvSpPr>
        <p:spPr>
          <a:xfrm>
            <a:off x="127000" y="4870703"/>
            <a:ext cx="2133600" cy="272797"/>
          </a:xfrm>
          <a:prstGeom prst="rect">
            <a:avLst/>
          </a:prstGeom>
        </p:spPr>
        <p:txBody>
          <a:bodyPr vert="horz" wrap="square" lIns="91440" tIns="45720" rIns="91440" bIns="45720" numCol="1" anchor="ctr" anchorCtr="0" compatLnSpc="1">
            <a:prstTxWarp prst="textNoShape">
              <a:avLst/>
            </a:prstTxWarp>
          </a:bodyPr>
          <a:lstStyle>
            <a:lvl1pPr>
              <a:defRPr sz="800">
                <a:solidFill>
                  <a:srgbClr val="000000"/>
                </a:solidFill>
              </a:defRPr>
            </a:lvl1pPr>
          </a:lstStyle>
          <a:p>
            <a:fld id="{076C482F-C340-8E45-9705-35EDDB981203}" type="datetime1">
              <a:rPr lang="en-US" smtClean="0"/>
              <a:pPr/>
              <a:t>05/03/15</a:t>
            </a:fld>
            <a:endParaRPr lang="en-US"/>
          </a:p>
        </p:txBody>
      </p:sp>
      <p:sp>
        <p:nvSpPr>
          <p:cNvPr id="5" name="Footer Placeholder 4"/>
          <p:cNvSpPr>
            <a:spLocks noGrp="1"/>
          </p:cNvSpPr>
          <p:nvPr>
            <p:ph type="ftr" sz="quarter" idx="3"/>
          </p:nvPr>
        </p:nvSpPr>
        <p:spPr>
          <a:xfrm>
            <a:off x="3124200" y="4871027"/>
            <a:ext cx="2895600" cy="272797"/>
          </a:xfrm>
          <a:prstGeom prst="rect">
            <a:avLst/>
          </a:prstGeom>
        </p:spPr>
        <p:txBody>
          <a:bodyPr vert="horz" lIns="91440" tIns="45720" rIns="91440" bIns="45720" rtlCol="0" anchor="ctr"/>
          <a:lstStyle>
            <a:lvl1pPr algn="ctr" fontAlgn="auto">
              <a:spcBef>
                <a:spcPts val="0"/>
              </a:spcBef>
              <a:spcAft>
                <a:spcPts val="0"/>
              </a:spcAft>
              <a:defRPr sz="800">
                <a:solidFill>
                  <a:srgbClr val="000000"/>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953250" y="4871027"/>
            <a:ext cx="2133600" cy="272797"/>
          </a:xfrm>
          <a:prstGeom prst="rect">
            <a:avLst/>
          </a:prstGeom>
        </p:spPr>
        <p:txBody>
          <a:bodyPr vert="horz" wrap="square" lIns="91440" tIns="45720" rIns="91440" bIns="45720" numCol="1" anchor="ctr" anchorCtr="0" compatLnSpc="1">
            <a:prstTxWarp prst="textNoShape">
              <a:avLst/>
            </a:prstTxWarp>
          </a:bodyPr>
          <a:lstStyle>
            <a:lvl1pPr algn="r">
              <a:defRPr sz="900" b="0">
                <a:solidFill>
                  <a:schemeClr val="tx1"/>
                </a:solidFill>
              </a:defRPr>
            </a:lvl1pPr>
          </a:lstStyle>
          <a:p>
            <a:fld id="{D2A29759-1B79-42CF-8B6D-87DA778CED10}" type="slidenum">
              <a:rPr lang="en-US" smtClean="0"/>
              <a:pPr/>
              <a:t>‹#›</a:t>
            </a:fld>
            <a:endParaRPr lang="en-US"/>
          </a:p>
        </p:txBody>
      </p:sp>
      <p:sp>
        <p:nvSpPr>
          <p:cNvPr id="7" name="Title 1" hidden="1"/>
          <p:cNvSpPr txBox="1">
            <a:spLocks/>
          </p:cNvSpPr>
          <p:nvPr userDrawn="1"/>
        </p:nvSpPr>
        <p:spPr>
          <a:xfrm>
            <a:off x="457200" y="0"/>
            <a:ext cx="8229600" cy="858043"/>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algn="l" eaLnBrk="1" hangingPunct="1">
              <a:defRPr/>
            </a:pPr>
            <a:r>
              <a:rPr lang="en-US" sz="3200" b="1" smtClean="0">
                <a:solidFill>
                  <a:srgbClr val="1A2D73"/>
                </a:solidFill>
                <a:ea typeface="ＭＳ Ｐゴシック" pitchFamily="34" charset="-128"/>
              </a:rPr>
              <a:t>Local Build Support</a:t>
            </a:r>
            <a:endParaRPr lang="en-US" sz="3200" b="1" dirty="0" smtClean="0">
              <a:solidFill>
                <a:srgbClr val="1A2D73"/>
              </a:solidFill>
              <a:ea typeface="ＭＳ Ｐゴシック" pitchFamily="34" charset="-128"/>
            </a:endParaRPr>
          </a:p>
        </p:txBody>
      </p:sp>
      <p:pic>
        <p:nvPicPr>
          <p:cNvPr id="9" name="Picture 8" descr="PerforceLogo_wTag.png"/>
          <p:cNvPicPr>
            <a:picLocks noChangeAspect="1"/>
          </p:cNvPicPr>
          <p:nvPr userDrawn="1"/>
        </p:nvPicPr>
        <p:blipFill>
          <a:blip r:embed="rId14"/>
          <a:stretch>
            <a:fillRect/>
          </a:stretch>
        </p:blipFill>
        <p:spPr>
          <a:xfrm>
            <a:off x="7809126" y="236117"/>
            <a:ext cx="1223750" cy="406429"/>
          </a:xfrm>
          <a:prstGeom prst="rect">
            <a:avLst/>
          </a:prstGeom>
        </p:spPr>
      </p:pic>
    </p:spTree>
  </p:cSld>
  <p:clrMap bg1="lt1" tx1="dk1" bg2="lt2" tx2="dk2" accent1="accent1" accent2="accent2" accent3="accent3" accent4="accent4" accent5="accent5" accent6="accent6" hlink="hlink" folHlink="folHlink"/>
  <p:sldLayoutIdLst>
    <p:sldLayoutId id="2147483746" r:id="rId1"/>
    <p:sldLayoutId id="2147483743" r:id="rId2"/>
    <p:sldLayoutId id="2147483753" r:id="rId3"/>
    <p:sldLayoutId id="2147483752" r:id="rId4"/>
    <p:sldLayoutId id="2147483750" r:id="rId5"/>
    <p:sldLayoutId id="2147483744" r:id="rId6"/>
    <p:sldLayoutId id="2147483745" r:id="rId7"/>
    <p:sldLayoutId id="2147483751" r:id="rId8"/>
    <p:sldLayoutId id="2147483747" r:id="rId9"/>
    <p:sldLayoutId id="2147483754" r:id="rId10"/>
    <p:sldLayoutId id="2147483755" r:id="rId11"/>
  </p:sldLayoutIdLst>
  <p:timing>
    <p:tnLst>
      <p:par>
        <p:cTn xmlns:p14="http://schemas.microsoft.com/office/powerpoint/2010/main" id="1" dur="indefinite" restart="never" nodeType="tmRoot"/>
      </p:par>
    </p:tnLst>
  </p:timing>
  <p:hf hdr="0" ftr="0" dt="0"/>
  <p:txStyles>
    <p:titleStyle>
      <a:lvl1pPr algn="l" defTabSz="457200" rtl="0" eaLnBrk="0" fontAlgn="base" hangingPunct="0">
        <a:spcBef>
          <a:spcPct val="0"/>
        </a:spcBef>
        <a:spcAft>
          <a:spcPct val="0"/>
        </a:spcAft>
        <a:defRPr sz="3200" b="1" kern="1200">
          <a:solidFill>
            <a:schemeClr val="tx2"/>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b="1">
          <a:solidFill>
            <a:srgbClr val="1A2D73"/>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200" b="1">
          <a:solidFill>
            <a:srgbClr val="1A2D73"/>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200" b="1">
          <a:solidFill>
            <a:srgbClr val="1A2D73"/>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200" b="1">
          <a:solidFill>
            <a:srgbClr val="1A2D73"/>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288925" algn="l" defTabSz="457200" rtl="0" eaLnBrk="0" fontAlgn="base" hangingPunct="0">
        <a:spcBef>
          <a:spcPts val="500"/>
        </a:spcBef>
        <a:spcAft>
          <a:spcPts val="300"/>
        </a:spcAft>
        <a:buClr>
          <a:schemeClr val="accent5"/>
        </a:buClr>
        <a:buSzPct val="112000"/>
        <a:buFont typeface="Arial" pitchFamily="34" charset="0"/>
        <a:buChar char="•"/>
        <a:defRPr lang="en-US" sz="2000" kern="120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ts val="300"/>
        </a:spcBef>
        <a:spcAft>
          <a:spcPct val="0"/>
        </a:spcAft>
        <a:buClr>
          <a:srgbClr val="84C12F"/>
        </a:buClr>
        <a:buSzPct val="110000"/>
        <a:buFont typeface="Arial" pitchFamily="34" charset="0"/>
        <a:buChar char="–"/>
        <a:defRPr lang="en-US" kern="1200">
          <a:solidFill>
            <a:schemeClr val="tx1"/>
          </a:solidFill>
          <a:latin typeface="+mn-lt"/>
          <a:ea typeface="ＭＳ Ｐゴシック" pitchFamily="34" charset="-128"/>
          <a:cs typeface="+mn-cs"/>
        </a:defRPr>
      </a:lvl2pPr>
      <a:lvl3pPr marL="974725" indent="-233363" algn="l" defTabSz="457200" rtl="0" eaLnBrk="0" fontAlgn="base" hangingPunct="0">
        <a:spcBef>
          <a:spcPts val="300"/>
        </a:spcBef>
        <a:spcAft>
          <a:spcPct val="0"/>
        </a:spcAft>
        <a:buClr>
          <a:schemeClr val="accent6"/>
        </a:buClr>
        <a:buSzPct val="110000"/>
        <a:buFont typeface="Arial" pitchFamily="34" charset="0"/>
        <a:buChar char="•"/>
        <a:defRPr lang="en-US" sz="1600" kern="1200">
          <a:solidFill>
            <a:schemeClr val="tx1"/>
          </a:solidFill>
          <a:latin typeface="+mn-lt"/>
          <a:ea typeface="ＭＳ Ｐゴシック" charset="0"/>
          <a:cs typeface="+mn-cs"/>
        </a:defRPr>
      </a:lvl3pPr>
      <a:lvl4pPr marL="1258888" indent="-231775" algn="l" defTabSz="457200" rtl="0" eaLnBrk="0" fontAlgn="base" hangingPunct="0">
        <a:spcBef>
          <a:spcPts val="300"/>
        </a:spcBef>
        <a:spcAft>
          <a:spcPct val="0"/>
        </a:spcAft>
        <a:buClr>
          <a:schemeClr val="accent1">
            <a:lumMod val="50000"/>
            <a:lumOff val="50000"/>
          </a:schemeClr>
        </a:buClr>
        <a:buFont typeface="Arial" pitchFamily="34" charset="0"/>
        <a:buChar char="–"/>
        <a:defRPr lang="en-US" sz="1400" kern="1200">
          <a:solidFill>
            <a:schemeClr val="tx1"/>
          </a:solidFill>
          <a:latin typeface="+mn-lt"/>
          <a:ea typeface="ＭＳ Ｐゴシック" charset="0"/>
          <a:cs typeface="+mn-cs"/>
        </a:defRPr>
      </a:lvl4pPr>
      <a:lvl5pPr marL="1604963" indent="-233363" algn="l" defTabSz="457200" rtl="0" eaLnBrk="0" fontAlgn="base" hangingPunct="0">
        <a:spcBef>
          <a:spcPts val="500"/>
        </a:spcBef>
        <a:spcAft>
          <a:spcPct val="0"/>
        </a:spcAft>
        <a:buClr>
          <a:schemeClr val="tx1"/>
        </a:buClr>
        <a:buFont typeface="Arial" pitchFamily="34" charset="0"/>
        <a:buChar char="•"/>
        <a:defRPr lang="en-US"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emf"/><Relationship Id="rId6" Type="http://schemas.openxmlformats.org/officeDocument/2006/relationships/image" Target="../media/image43.emf"/><Relationship Id="rId7" Type="http://schemas.openxmlformats.org/officeDocument/2006/relationships/image" Target="../media/image44.emf"/><Relationship Id="rId8" Type="http://schemas.openxmlformats.org/officeDocument/2006/relationships/image" Target="../media/image45.png"/><Relationship Id="rId1" Type="http://schemas.openxmlformats.org/officeDocument/2006/relationships/slideLayout" Target="../slideLayouts/slideLayout10.xml"/><Relationship Id="rId2"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5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59.png"/><Relationship Id="rId9" Type="http://schemas.openxmlformats.org/officeDocument/2006/relationships/image" Target="../media/image60.png"/><Relationship Id="rId10" Type="http://schemas.openxmlformats.org/officeDocument/2006/relationships/image" Target="../media/image61.png"/><Relationship Id="rId11" Type="http://schemas.openxmlformats.org/officeDocument/2006/relationships/image" Target="../media/image62.png"/><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mailto:sknop@perforce.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9" Type="http://schemas.openxmlformats.org/officeDocument/2006/relationships/image" Target="../media/image17.jpeg"/><Relationship Id="rId20" Type="http://schemas.openxmlformats.org/officeDocument/2006/relationships/image" Target="../media/image28.emf"/><Relationship Id="rId21" Type="http://schemas.openxmlformats.org/officeDocument/2006/relationships/image" Target="../media/image29.emf"/><Relationship Id="rId22" Type="http://schemas.openxmlformats.org/officeDocument/2006/relationships/image" Target="../media/image30.emf"/><Relationship Id="rId23" Type="http://schemas.openxmlformats.org/officeDocument/2006/relationships/image" Target="../media/image31.emf"/><Relationship Id="rId24" Type="http://schemas.openxmlformats.org/officeDocument/2006/relationships/image" Target="../media/image32.jpeg"/><Relationship Id="rId25" Type="http://schemas.microsoft.com/office/2007/relationships/hdphoto" Target="../media/hdphoto1.wdp"/><Relationship Id="rId26" Type="http://schemas.openxmlformats.org/officeDocument/2006/relationships/image" Target="../media/image33.png"/><Relationship Id="rId10" Type="http://schemas.openxmlformats.org/officeDocument/2006/relationships/image" Target="../media/image18.png"/><Relationship Id="rId11" Type="http://schemas.openxmlformats.org/officeDocument/2006/relationships/image" Target="../media/image19.png"/><Relationship Id="rId12" Type="http://schemas.openxmlformats.org/officeDocument/2006/relationships/image" Target="../media/image20.png"/><Relationship Id="rId13" Type="http://schemas.openxmlformats.org/officeDocument/2006/relationships/image" Target="../media/image21.png"/><Relationship Id="rId14" Type="http://schemas.openxmlformats.org/officeDocument/2006/relationships/image" Target="../media/image22.png"/><Relationship Id="rId15" Type="http://schemas.openxmlformats.org/officeDocument/2006/relationships/image" Target="../media/image23.png"/><Relationship Id="rId16" Type="http://schemas.openxmlformats.org/officeDocument/2006/relationships/image" Target="../media/image24.png"/><Relationship Id="rId17" Type="http://schemas.openxmlformats.org/officeDocument/2006/relationships/image" Target="../media/image25.png"/><Relationship Id="rId18" Type="http://schemas.openxmlformats.org/officeDocument/2006/relationships/image" Target="../media/image26.png"/><Relationship Id="rId19"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emf"/><Relationship Id="rId8"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HIGH PERFORMANCE CONTINUOUS </a:t>
            </a:r>
            <a:r>
              <a:rPr lang="en-US" dirty="0" smtClean="0"/>
              <a:t>DELIVERY</a:t>
            </a:r>
            <a:endParaRPr lang="en-US" dirty="0"/>
          </a:p>
        </p:txBody>
      </p:sp>
      <p:sp>
        <p:nvSpPr>
          <p:cNvPr id="3" name="Subtitle 2"/>
          <p:cNvSpPr>
            <a:spLocks noGrp="1"/>
          </p:cNvSpPr>
          <p:nvPr>
            <p:ph type="subTitle" idx="1"/>
          </p:nvPr>
        </p:nvSpPr>
        <p:spPr/>
        <p:txBody>
          <a:bodyPr/>
          <a:lstStyle/>
          <a:p>
            <a:r>
              <a:rPr lang="en-US" dirty="0"/>
              <a:t>VERSIONING AND RELEASE MANAGEMENT ALIGNED</a:t>
            </a:r>
          </a:p>
        </p:txBody>
      </p:sp>
    </p:spTree>
    <p:extLst>
      <p:ext uri="{BB962C8B-B14F-4D97-AF65-F5344CB8AC3E}">
        <p14:creationId xmlns:p14="http://schemas.microsoft.com/office/powerpoint/2010/main" val="27613731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2182444" y="3478227"/>
            <a:ext cx="5342972" cy="648976"/>
            <a:chOff x="2182443" y="3481442"/>
            <a:chExt cx="5342972" cy="649577"/>
          </a:xfrm>
        </p:grpSpPr>
        <p:sp>
          <p:nvSpPr>
            <p:cNvPr id="26" name="Rectangle 25"/>
            <p:cNvSpPr/>
            <p:nvPr/>
          </p:nvSpPr>
          <p:spPr>
            <a:xfrm>
              <a:off x="2182443" y="3481442"/>
              <a:ext cx="5342972" cy="649577"/>
            </a:xfrm>
            <a:prstGeom prst="rect">
              <a:avLst/>
            </a:prstGeom>
            <a:solidFill>
              <a:srgbClr val="7F7F7F"/>
            </a:solidFill>
            <a:ln w="3175" cmpd="sng">
              <a:solidFill>
                <a:srgbClr val="2596C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27" name="TextBox 26"/>
            <p:cNvSpPr txBox="1"/>
            <p:nvPr/>
          </p:nvSpPr>
          <p:spPr>
            <a:xfrm>
              <a:off x="2222621" y="3503804"/>
              <a:ext cx="2489427" cy="446276"/>
            </a:xfrm>
            <a:prstGeom prst="rect">
              <a:avLst/>
            </a:prstGeom>
            <a:noFill/>
          </p:spPr>
          <p:txBody>
            <a:bodyPr wrap="none" rtlCol="0">
              <a:spAutoFit/>
            </a:bodyPr>
            <a:lstStyle/>
            <a:p>
              <a:r>
                <a:rPr lang="en-US" sz="1200" b="1" spc="300" dirty="0">
                  <a:solidFill>
                    <a:schemeClr val="bg1"/>
                  </a:solidFill>
                </a:rPr>
                <a:t>COORDINATE ASSETS</a:t>
              </a:r>
            </a:p>
            <a:p>
              <a:r>
                <a:rPr lang="en-US" sz="1100" dirty="0">
                  <a:solidFill>
                    <a:schemeClr val="bg1"/>
                  </a:solidFill>
                </a:rPr>
                <a:t>(code, scripts, artwork, binaries, etc.)</a:t>
              </a:r>
            </a:p>
          </p:txBody>
        </p:sp>
      </p:grpSp>
      <p:grpSp>
        <p:nvGrpSpPr>
          <p:cNvPr id="34" name="Group 33"/>
          <p:cNvGrpSpPr/>
          <p:nvPr/>
        </p:nvGrpSpPr>
        <p:grpSpPr>
          <a:xfrm>
            <a:off x="2182444" y="2063604"/>
            <a:ext cx="5342972" cy="648976"/>
            <a:chOff x="2182443" y="2065509"/>
            <a:chExt cx="5342972" cy="649577"/>
          </a:xfrm>
        </p:grpSpPr>
        <p:sp>
          <p:nvSpPr>
            <p:cNvPr id="35" name="Rectangle 34"/>
            <p:cNvSpPr/>
            <p:nvPr/>
          </p:nvSpPr>
          <p:spPr>
            <a:xfrm>
              <a:off x="2182443" y="2065509"/>
              <a:ext cx="5342972" cy="649577"/>
            </a:xfrm>
            <a:prstGeom prst="rect">
              <a:avLst/>
            </a:prstGeom>
            <a:solidFill>
              <a:schemeClr val="bg1">
                <a:lumMod val="50000"/>
              </a:schemeClr>
            </a:solidFill>
            <a:ln w="3175" cmpd="sng">
              <a:solidFill>
                <a:srgbClr val="2596C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36" name="TextBox 35"/>
            <p:cNvSpPr txBox="1"/>
            <p:nvPr/>
          </p:nvSpPr>
          <p:spPr>
            <a:xfrm>
              <a:off x="2222621" y="2125710"/>
              <a:ext cx="2369715" cy="446276"/>
            </a:xfrm>
            <a:prstGeom prst="rect">
              <a:avLst/>
            </a:prstGeom>
            <a:noFill/>
          </p:spPr>
          <p:txBody>
            <a:bodyPr wrap="none" rtlCol="0">
              <a:spAutoFit/>
            </a:bodyPr>
            <a:lstStyle/>
            <a:p>
              <a:r>
                <a:rPr lang="en-US" sz="1200" b="1" spc="300" dirty="0" smtClean="0">
                  <a:solidFill>
                    <a:schemeClr val="bg1"/>
                  </a:solidFill>
                </a:rPr>
                <a:t>COORDINATE TEAMS</a:t>
              </a:r>
              <a:endParaRPr lang="en-US" sz="1200" b="1" spc="300" dirty="0">
                <a:solidFill>
                  <a:schemeClr val="bg1"/>
                </a:solidFill>
              </a:endParaRPr>
            </a:p>
            <a:p>
              <a:r>
                <a:rPr lang="en-US" sz="1100" dirty="0">
                  <a:solidFill>
                    <a:schemeClr val="bg1"/>
                  </a:solidFill>
                </a:rPr>
                <a:t>(design, </a:t>
              </a:r>
              <a:r>
                <a:rPr lang="en-US" sz="1100" dirty="0" err="1">
                  <a:solidFill>
                    <a:schemeClr val="bg1"/>
                  </a:solidFill>
                </a:rPr>
                <a:t>dev</a:t>
              </a:r>
              <a:r>
                <a:rPr lang="en-US" sz="1100" dirty="0">
                  <a:solidFill>
                    <a:schemeClr val="bg1"/>
                  </a:solidFill>
                </a:rPr>
                <a:t>, release, </a:t>
              </a:r>
              <a:r>
                <a:rPr lang="en-US" sz="1100" dirty="0" err="1">
                  <a:solidFill>
                    <a:schemeClr val="bg1"/>
                  </a:solidFill>
                </a:rPr>
                <a:t>devops</a:t>
              </a:r>
              <a:r>
                <a:rPr lang="en-US" sz="1100" dirty="0">
                  <a:solidFill>
                    <a:schemeClr val="bg1"/>
                  </a:solidFill>
                </a:rPr>
                <a:t>, etc.)</a:t>
              </a:r>
            </a:p>
          </p:txBody>
        </p:sp>
        <p:pic>
          <p:nvPicPr>
            <p:cNvPr id="37" name="Picture 36" descr="team.png"/>
            <p:cNvPicPr>
              <a:picLocks noChangeAspect="1"/>
            </p:cNvPicPr>
            <p:nvPr/>
          </p:nvPicPr>
          <p:blipFill>
            <a:blip r:embed="rId3"/>
            <a:stretch>
              <a:fillRect/>
            </a:stretch>
          </p:blipFill>
          <p:spPr>
            <a:xfrm>
              <a:off x="4959271" y="2124032"/>
              <a:ext cx="868536" cy="524016"/>
            </a:xfrm>
            <a:prstGeom prst="rect">
              <a:avLst/>
            </a:prstGeom>
          </p:spPr>
        </p:pic>
        <p:pic>
          <p:nvPicPr>
            <p:cNvPr id="38" name="Picture 37" descr="team.png"/>
            <p:cNvPicPr>
              <a:picLocks noChangeAspect="1"/>
            </p:cNvPicPr>
            <p:nvPr/>
          </p:nvPicPr>
          <p:blipFill>
            <a:blip r:embed="rId3"/>
            <a:stretch>
              <a:fillRect/>
            </a:stretch>
          </p:blipFill>
          <p:spPr>
            <a:xfrm>
              <a:off x="6064981" y="2124032"/>
              <a:ext cx="868536" cy="524016"/>
            </a:xfrm>
            <a:prstGeom prst="rect">
              <a:avLst/>
            </a:prstGeom>
          </p:spPr>
        </p:pic>
      </p:grpSp>
      <p:sp>
        <p:nvSpPr>
          <p:cNvPr id="71" name="Chevron 70"/>
          <p:cNvSpPr/>
          <p:nvPr/>
        </p:nvSpPr>
        <p:spPr>
          <a:xfrm>
            <a:off x="1221069" y="2859722"/>
            <a:ext cx="6988882" cy="477788"/>
          </a:xfrm>
          <a:prstGeom prst="chevron">
            <a:avLst>
              <a:gd name="adj" fmla="val 34907"/>
            </a:avLst>
          </a:prstGeom>
          <a:gradFill flip="none" rotWithShape="1">
            <a:gsLst>
              <a:gs pos="73000">
                <a:schemeClr val="accent5"/>
              </a:gs>
              <a:gs pos="100000">
                <a:srgbClr val="FFFFFF"/>
              </a:gs>
            </a:gsLst>
            <a:lin ang="10800000" scaled="0"/>
            <a:tileRect/>
          </a:gradFill>
          <a:ln w="3175" cap="flat" cmpd="sng" algn="ctr">
            <a:solidFill>
              <a:schemeClr val="accent5"/>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lnSpc>
                <a:spcPts val="1380"/>
              </a:lnSpc>
            </a:pPr>
            <a:r>
              <a:rPr lang="en-US" sz="1600" b="1" spc="300" dirty="0">
                <a:solidFill>
                  <a:schemeClr val="bg1"/>
                </a:solidFill>
              </a:rPr>
              <a:t>PIPELINE</a:t>
            </a:r>
          </a:p>
        </p:txBody>
      </p:sp>
      <p:sp>
        <p:nvSpPr>
          <p:cNvPr id="2" name="Title 1"/>
          <p:cNvSpPr>
            <a:spLocks noGrp="1"/>
          </p:cNvSpPr>
          <p:nvPr>
            <p:ph type="title"/>
          </p:nvPr>
        </p:nvSpPr>
        <p:spPr/>
        <p:txBody>
          <a:bodyPr/>
          <a:lstStyle/>
          <a:p>
            <a:r>
              <a:rPr lang="en-US" dirty="0" smtClean="0"/>
              <a:t>Best practices for success</a:t>
            </a:r>
            <a:endParaRPr lang="en-US" dirty="0"/>
          </a:p>
        </p:txBody>
      </p:sp>
      <p:sp>
        <p:nvSpPr>
          <p:cNvPr id="17" name="Oval 16"/>
          <p:cNvSpPr/>
          <p:nvPr/>
        </p:nvSpPr>
        <p:spPr>
          <a:xfrm>
            <a:off x="4745227" y="1936041"/>
            <a:ext cx="214922" cy="214723"/>
          </a:xfrm>
          <a:prstGeom prst="ellipse">
            <a:avLst/>
          </a:prstGeom>
          <a:solidFill>
            <a:schemeClr val="bg1"/>
          </a:solidFill>
          <a:ln>
            <a:noFill/>
          </a:ln>
          <a:effectLst>
            <a:outerShdw blurRad="38100" dist="25400" dir="5400000" algn="t"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endParaRPr lang="en-US">
              <a:solidFill>
                <a:schemeClr val="tx2"/>
              </a:solidFill>
            </a:endParaRPr>
          </a:p>
        </p:txBody>
      </p:sp>
      <p:sp>
        <p:nvSpPr>
          <p:cNvPr id="18" name="Oval 17"/>
          <p:cNvSpPr/>
          <p:nvPr/>
        </p:nvSpPr>
        <p:spPr>
          <a:xfrm>
            <a:off x="2675485" y="1936041"/>
            <a:ext cx="214922" cy="214723"/>
          </a:xfrm>
          <a:prstGeom prst="ellipse">
            <a:avLst/>
          </a:prstGeom>
          <a:solidFill>
            <a:schemeClr val="bg1"/>
          </a:solidFill>
          <a:ln>
            <a:noFill/>
          </a:ln>
          <a:effectLst>
            <a:outerShdw blurRad="38100" dist="25400" dir="5400000" algn="t"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endParaRPr lang="en-US">
              <a:solidFill>
                <a:schemeClr val="tx2"/>
              </a:solidFill>
            </a:endParaRPr>
          </a:p>
        </p:txBody>
      </p:sp>
      <p:sp>
        <p:nvSpPr>
          <p:cNvPr id="3" name="Oval 2"/>
          <p:cNvSpPr/>
          <p:nvPr/>
        </p:nvSpPr>
        <p:spPr>
          <a:xfrm>
            <a:off x="6783907" y="1936041"/>
            <a:ext cx="214922" cy="214723"/>
          </a:xfrm>
          <a:prstGeom prst="ellipse">
            <a:avLst/>
          </a:prstGeom>
          <a:solidFill>
            <a:schemeClr val="bg1"/>
          </a:solidFill>
          <a:ln>
            <a:noFill/>
          </a:ln>
          <a:effectLst>
            <a:outerShdw blurRad="38100" dist="25400" dir="5400000" algn="t"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endParaRPr lang="en-US">
              <a:solidFill>
                <a:schemeClr val="tx2"/>
              </a:solidFill>
            </a:endParaRPr>
          </a:p>
        </p:txBody>
      </p:sp>
      <p:sp>
        <p:nvSpPr>
          <p:cNvPr id="12" name="Line Callout 1 11"/>
          <p:cNvSpPr/>
          <p:nvPr/>
        </p:nvSpPr>
        <p:spPr>
          <a:xfrm>
            <a:off x="1810027" y="1438824"/>
            <a:ext cx="1933257" cy="236725"/>
          </a:xfrm>
          <a:prstGeom prst="borderCallout1">
            <a:avLst>
              <a:gd name="adj1" fmla="val 100870"/>
              <a:gd name="adj2" fmla="val 50493"/>
              <a:gd name="adj3" fmla="val 255247"/>
              <a:gd name="adj4" fmla="val 50556"/>
            </a:avLst>
          </a:prstGeom>
          <a:solidFill>
            <a:schemeClr val="accent3"/>
          </a:solidFill>
          <a:ln>
            <a:solidFill>
              <a:srgbClr val="84C12F"/>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r>
              <a:rPr lang="en-US" sz="1200" b="1" dirty="0" smtClean="0">
                <a:solidFill>
                  <a:srgbClr val="FFFFFF"/>
                </a:solidFill>
              </a:rPr>
              <a:t>Team Collaboration</a:t>
            </a:r>
            <a:endParaRPr lang="en-US" sz="1200" b="1" dirty="0">
              <a:solidFill>
                <a:srgbClr val="FFFFFF"/>
              </a:solidFill>
            </a:endParaRPr>
          </a:p>
        </p:txBody>
      </p:sp>
      <p:sp>
        <p:nvSpPr>
          <p:cNvPr id="10" name="Oval 9"/>
          <p:cNvSpPr/>
          <p:nvPr/>
        </p:nvSpPr>
        <p:spPr>
          <a:xfrm>
            <a:off x="2715815" y="1976707"/>
            <a:ext cx="133447" cy="133321"/>
          </a:xfrm>
          <a:prstGeom prst="ellipse">
            <a:avLst/>
          </a:prstGeom>
          <a:solidFill>
            <a:schemeClr val="bg2"/>
          </a:solidFill>
          <a:ln w="19050" cmpd="sng">
            <a:solidFill>
              <a:srgbClr val="84C12F"/>
            </a:solidFill>
          </a:ln>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endParaRPr lang="en-US" dirty="0">
              <a:solidFill>
                <a:schemeClr val="tx2"/>
              </a:solidFill>
            </a:endParaRPr>
          </a:p>
        </p:txBody>
      </p:sp>
      <p:sp>
        <p:nvSpPr>
          <p:cNvPr id="13" name="Line Callout 1 12"/>
          <p:cNvSpPr/>
          <p:nvPr/>
        </p:nvSpPr>
        <p:spPr>
          <a:xfrm>
            <a:off x="3877796" y="1438819"/>
            <a:ext cx="1933892" cy="243433"/>
          </a:xfrm>
          <a:prstGeom prst="borderCallout1">
            <a:avLst>
              <a:gd name="adj1" fmla="val 100870"/>
              <a:gd name="adj2" fmla="val 50493"/>
              <a:gd name="adj3" fmla="val 234266"/>
              <a:gd name="adj4" fmla="val 50556"/>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r>
              <a:rPr lang="en-US" sz="1200" b="1" dirty="0" smtClean="0">
                <a:solidFill>
                  <a:srgbClr val="FFFFFF"/>
                </a:solidFill>
              </a:rPr>
              <a:t>Flexible Workflow</a:t>
            </a:r>
            <a:endParaRPr lang="en-US" sz="1200" b="1" dirty="0">
              <a:solidFill>
                <a:srgbClr val="FFFFFF"/>
              </a:solidFill>
            </a:endParaRPr>
          </a:p>
        </p:txBody>
      </p:sp>
      <p:sp>
        <p:nvSpPr>
          <p:cNvPr id="14" name="Oval 13"/>
          <p:cNvSpPr/>
          <p:nvPr/>
        </p:nvSpPr>
        <p:spPr>
          <a:xfrm>
            <a:off x="4789130" y="1976707"/>
            <a:ext cx="133447" cy="133321"/>
          </a:xfrm>
          <a:prstGeom prst="ellipse">
            <a:avLst/>
          </a:prstGeom>
          <a:solidFill>
            <a:schemeClr val="bg2"/>
          </a:solidFill>
          <a:ln w="19050" cmpd="sng">
            <a:solidFill>
              <a:srgbClr val="2596C9"/>
            </a:solidFill>
          </a:ln>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endParaRPr lang="en-US" dirty="0">
              <a:solidFill>
                <a:schemeClr val="tx2"/>
              </a:solidFill>
            </a:endParaRPr>
          </a:p>
        </p:txBody>
      </p:sp>
      <p:sp>
        <p:nvSpPr>
          <p:cNvPr id="15" name="Line Callout 1 14"/>
          <p:cNvSpPr/>
          <p:nvPr/>
        </p:nvSpPr>
        <p:spPr>
          <a:xfrm>
            <a:off x="5953673" y="1438787"/>
            <a:ext cx="1865931" cy="248903"/>
          </a:xfrm>
          <a:prstGeom prst="borderCallout1">
            <a:avLst>
              <a:gd name="adj1" fmla="val 100870"/>
              <a:gd name="adj2" fmla="val 50493"/>
              <a:gd name="adj3" fmla="val 259487"/>
              <a:gd name="adj4" fmla="val 50556"/>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r>
              <a:rPr lang="en-US" sz="1200" b="1" dirty="0" smtClean="0">
                <a:solidFill>
                  <a:srgbClr val="FFFFFF"/>
                </a:solidFill>
              </a:rPr>
              <a:t>Complete Visibility</a:t>
            </a:r>
            <a:endParaRPr lang="en-US" sz="1200" b="1" dirty="0">
              <a:solidFill>
                <a:srgbClr val="FFFFFF"/>
              </a:solidFill>
            </a:endParaRPr>
          </a:p>
        </p:txBody>
      </p:sp>
      <p:sp>
        <p:nvSpPr>
          <p:cNvPr id="16" name="Oval 15"/>
          <p:cNvSpPr/>
          <p:nvPr/>
        </p:nvSpPr>
        <p:spPr>
          <a:xfrm>
            <a:off x="6825189" y="1976707"/>
            <a:ext cx="133447" cy="133321"/>
          </a:xfrm>
          <a:prstGeom prst="ellipse">
            <a:avLst/>
          </a:prstGeom>
          <a:solidFill>
            <a:schemeClr val="bg2"/>
          </a:solidFill>
          <a:ln w="1905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endParaRPr lang="en-US" dirty="0">
              <a:solidFill>
                <a:schemeClr val="tx2"/>
              </a:solidFill>
            </a:endParaRPr>
          </a:p>
        </p:txBody>
      </p:sp>
      <p:sp>
        <p:nvSpPr>
          <p:cNvPr id="39" name="Oval 38"/>
          <p:cNvSpPr/>
          <p:nvPr/>
        </p:nvSpPr>
        <p:spPr>
          <a:xfrm rot="10800000">
            <a:off x="4669480" y="4017191"/>
            <a:ext cx="214922" cy="214723"/>
          </a:xfrm>
          <a:prstGeom prst="ellipse">
            <a:avLst/>
          </a:prstGeom>
          <a:solidFill>
            <a:schemeClr val="bg1"/>
          </a:solidFill>
          <a:ln>
            <a:noFill/>
          </a:ln>
          <a:effectLst>
            <a:outerShdw blurRad="38100" dist="25400" dir="16200000" algn="t"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endParaRPr lang="en-US">
              <a:solidFill>
                <a:schemeClr val="tx2"/>
              </a:solidFill>
            </a:endParaRPr>
          </a:p>
        </p:txBody>
      </p:sp>
      <p:sp>
        <p:nvSpPr>
          <p:cNvPr id="40" name="Oval 39"/>
          <p:cNvSpPr/>
          <p:nvPr/>
        </p:nvSpPr>
        <p:spPr>
          <a:xfrm rot="10800000">
            <a:off x="6739222" y="4017191"/>
            <a:ext cx="214922" cy="214723"/>
          </a:xfrm>
          <a:prstGeom prst="ellipse">
            <a:avLst/>
          </a:prstGeom>
          <a:solidFill>
            <a:schemeClr val="bg1"/>
          </a:solidFill>
          <a:ln>
            <a:noFill/>
          </a:ln>
          <a:effectLst>
            <a:outerShdw blurRad="38100" dist="25400" dir="16200000" algn="t"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endParaRPr lang="en-US">
              <a:solidFill>
                <a:schemeClr val="tx2"/>
              </a:solidFill>
            </a:endParaRPr>
          </a:p>
        </p:txBody>
      </p:sp>
      <p:sp>
        <p:nvSpPr>
          <p:cNvPr id="41" name="Oval 40"/>
          <p:cNvSpPr/>
          <p:nvPr/>
        </p:nvSpPr>
        <p:spPr>
          <a:xfrm rot="10800000">
            <a:off x="2630797" y="4017191"/>
            <a:ext cx="214922" cy="214723"/>
          </a:xfrm>
          <a:prstGeom prst="ellipse">
            <a:avLst/>
          </a:prstGeom>
          <a:solidFill>
            <a:schemeClr val="bg1"/>
          </a:solidFill>
          <a:ln>
            <a:noFill/>
          </a:ln>
          <a:effectLst>
            <a:outerShdw blurRad="38100" dist="25400" dir="16200000" algn="t" rotWithShape="0">
              <a:prstClr val="black">
                <a:alpha val="25000"/>
              </a:prstClr>
            </a:outerShdw>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endParaRPr lang="en-US">
              <a:solidFill>
                <a:schemeClr val="tx2"/>
              </a:solidFill>
            </a:endParaRPr>
          </a:p>
        </p:txBody>
      </p:sp>
      <p:sp>
        <p:nvSpPr>
          <p:cNvPr id="42" name="Line Callout 1 41"/>
          <p:cNvSpPr/>
          <p:nvPr/>
        </p:nvSpPr>
        <p:spPr>
          <a:xfrm>
            <a:off x="5886346" y="4492412"/>
            <a:ext cx="1933257" cy="236725"/>
          </a:xfrm>
          <a:prstGeom prst="borderCallout1">
            <a:avLst>
              <a:gd name="adj1" fmla="val 32075"/>
              <a:gd name="adj2" fmla="val 49790"/>
              <a:gd name="adj3" fmla="val -157523"/>
              <a:gd name="adj4" fmla="val 49853"/>
            </a:avLst>
          </a:prstGeom>
          <a:solidFill>
            <a:schemeClr val="accent3"/>
          </a:solidFill>
          <a:ln>
            <a:solidFill>
              <a:srgbClr val="84C12F"/>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r>
              <a:rPr lang="en-US" sz="1200" b="1" dirty="0" smtClean="0">
                <a:solidFill>
                  <a:srgbClr val="FFFFFF"/>
                </a:solidFill>
              </a:rPr>
              <a:t>Detailed History</a:t>
            </a:r>
            <a:endParaRPr lang="en-US" sz="1200" b="1" dirty="0">
              <a:solidFill>
                <a:srgbClr val="FFFFFF"/>
              </a:solidFill>
            </a:endParaRPr>
          </a:p>
        </p:txBody>
      </p:sp>
      <p:sp>
        <p:nvSpPr>
          <p:cNvPr id="43" name="Oval 42"/>
          <p:cNvSpPr/>
          <p:nvPr/>
        </p:nvSpPr>
        <p:spPr>
          <a:xfrm rot="10800000">
            <a:off x="6780380" y="4057928"/>
            <a:ext cx="133447" cy="133321"/>
          </a:xfrm>
          <a:prstGeom prst="ellipse">
            <a:avLst/>
          </a:prstGeom>
          <a:solidFill>
            <a:schemeClr val="bg2"/>
          </a:solidFill>
          <a:ln w="19050" cmpd="sng">
            <a:solidFill>
              <a:srgbClr val="84C12F"/>
            </a:solidFill>
          </a:ln>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endParaRPr lang="en-US" dirty="0">
              <a:solidFill>
                <a:schemeClr val="tx2"/>
              </a:solidFill>
            </a:endParaRPr>
          </a:p>
        </p:txBody>
      </p:sp>
      <p:sp>
        <p:nvSpPr>
          <p:cNvPr id="44" name="Line Callout 1 43"/>
          <p:cNvSpPr/>
          <p:nvPr/>
        </p:nvSpPr>
        <p:spPr>
          <a:xfrm>
            <a:off x="3817939" y="4485705"/>
            <a:ext cx="1933892" cy="243433"/>
          </a:xfrm>
          <a:prstGeom prst="borderCallout1">
            <a:avLst>
              <a:gd name="adj1" fmla="val 14458"/>
              <a:gd name="adj2" fmla="val 49440"/>
              <a:gd name="adj3" fmla="val -144832"/>
              <a:gd name="adj4" fmla="val 49502"/>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r>
              <a:rPr lang="en-US" sz="1200" b="1" dirty="0">
                <a:solidFill>
                  <a:srgbClr val="FFFFFF"/>
                </a:solidFill>
              </a:rPr>
              <a:t>Universal Security</a:t>
            </a:r>
          </a:p>
        </p:txBody>
      </p:sp>
      <p:sp>
        <p:nvSpPr>
          <p:cNvPr id="45" name="Oval 44"/>
          <p:cNvSpPr/>
          <p:nvPr/>
        </p:nvSpPr>
        <p:spPr>
          <a:xfrm rot="10800000">
            <a:off x="4707056" y="4057928"/>
            <a:ext cx="133447" cy="133321"/>
          </a:xfrm>
          <a:prstGeom prst="ellipse">
            <a:avLst/>
          </a:prstGeom>
          <a:solidFill>
            <a:schemeClr val="bg2"/>
          </a:solidFill>
          <a:ln w="19050" cmpd="sng">
            <a:solidFill>
              <a:srgbClr val="2596C9"/>
            </a:solidFill>
          </a:ln>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endParaRPr lang="en-US" dirty="0">
              <a:solidFill>
                <a:schemeClr val="tx2"/>
              </a:solidFill>
            </a:endParaRPr>
          </a:p>
        </p:txBody>
      </p:sp>
      <p:sp>
        <p:nvSpPr>
          <p:cNvPr id="46" name="Line Callout 1 45"/>
          <p:cNvSpPr/>
          <p:nvPr/>
        </p:nvSpPr>
        <p:spPr>
          <a:xfrm>
            <a:off x="1810026" y="4480272"/>
            <a:ext cx="1865931" cy="248903"/>
          </a:xfrm>
          <a:prstGeom prst="borderCallout1">
            <a:avLst>
              <a:gd name="adj1" fmla="val 10905"/>
              <a:gd name="adj2" fmla="val 49401"/>
              <a:gd name="adj3" fmla="val -130362"/>
              <a:gd name="adj4" fmla="val 49464"/>
            </a:avLst>
          </a:prstGeom>
          <a:solidFill>
            <a:schemeClr val="accent6"/>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wrap="square" lIns="0" tIns="0" rIns="0" bIns="0" rtlCol="0" anchor="ctr"/>
          <a:lstStyle/>
          <a:p>
            <a:pPr algn="ctr"/>
            <a:r>
              <a:rPr lang="en-US" sz="1200" b="1" dirty="0" smtClean="0">
                <a:solidFill>
                  <a:srgbClr val="FFFFFF"/>
                </a:solidFill>
              </a:rPr>
              <a:t>Version Everything</a:t>
            </a:r>
            <a:endParaRPr lang="en-US" sz="1200" b="1" dirty="0">
              <a:solidFill>
                <a:srgbClr val="FFFFFF"/>
              </a:solidFill>
            </a:endParaRPr>
          </a:p>
        </p:txBody>
      </p:sp>
      <p:sp>
        <p:nvSpPr>
          <p:cNvPr id="47" name="Oval 46"/>
          <p:cNvSpPr/>
          <p:nvPr/>
        </p:nvSpPr>
        <p:spPr>
          <a:xfrm rot="10800000">
            <a:off x="2671002" y="4057928"/>
            <a:ext cx="133447" cy="133321"/>
          </a:xfrm>
          <a:prstGeom prst="ellipse">
            <a:avLst/>
          </a:prstGeom>
          <a:solidFill>
            <a:schemeClr val="bg2"/>
          </a:solidFill>
          <a:ln w="1905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endParaRPr lang="en-US" dirty="0">
              <a:solidFill>
                <a:schemeClr val="tx2"/>
              </a:solidFill>
            </a:endParaRP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8350" y="3550958"/>
            <a:ext cx="517176" cy="466233"/>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0241" y="3550958"/>
            <a:ext cx="517176" cy="466233"/>
          </a:xfrm>
          <a:prstGeom prst="rect">
            <a:avLst/>
          </a:prstGeom>
        </p:spPr>
      </p:pic>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458" y="3550958"/>
            <a:ext cx="517176" cy="466233"/>
          </a:xfrm>
          <a:prstGeom prst="rect">
            <a:avLst/>
          </a:prstGeom>
        </p:spPr>
      </p:pic>
    </p:spTree>
    <p:extLst>
      <p:ext uri="{BB962C8B-B14F-4D97-AF65-F5344CB8AC3E}">
        <p14:creationId xmlns:p14="http://schemas.microsoft.com/office/powerpoint/2010/main" val="22843186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Just-in-time delivery</a:t>
            </a:r>
            <a:endParaRPr lang="en-US" dirty="0"/>
          </a:p>
        </p:txBody>
      </p:sp>
      <p:pic>
        <p:nvPicPr>
          <p:cNvPr id="7" name="Picture 6"/>
          <p:cNvPicPr>
            <a:picLocks noChangeAspect="1"/>
          </p:cNvPicPr>
          <p:nvPr/>
        </p:nvPicPr>
        <p:blipFill>
          <a:blip r:embed="rId2"/>
          <a:stretch>
            <a:fillRect/>
          </a:stretch>
        </p:blipFill>
        <p:spPr>
          <a:xfrm>
            <a:off x="6273229" y="2402198"/>
            <a:ext cx="1260448" cy="1124126"/>
          </a:xfrm>
          <a:prstGeom prst="rect">
            <a:avLst/>
          </a:prstGeom>
        </p:spPr>
      </p:pic>
      <p:pic>
        <p:nvPicPr>
          <p:cNvPr id="9" name="Picture 8"/>
          <p:cNvPicPr>
            <a:picLocks noChangeAspect="1"/>
          </p:cNvPicPr>
          <p:nvPr/>
        </p:nvPicPr>
        <p:blipFill>
          <a:blip r:embed="rId3"/>
          <a:stretch>
            <a:fillRect/>
          </a:stretch>
        </p:blipFill>
        <p:spPr>
          <a:xfrm>
            <a:off x="1356817" y="2371434"/>
            <a:ext cx="1727200" cy="1234256"/>
          </a:xfrm>
          <a:prstGeom prst="rect">
            <a:avLst/>
          </a:prstGeom>
        </p:spPr>
      </p:pic>
      <p:pic>
        <p:nvPicPr>
          <p:cNvPr id="10" name="Picture 9"/>
          <p:cNvPicPr>
            <a:picLocks noChangeAspect="1"/>
          </p:cNvPicPr>
          <p:nvPr/>
        </p:nvPicPr>
        <p:blipFill>
          <a:blip r:embed="rId4"/>
          <a:stretch>
            <a:fillRect/>
          </a:stretch>
        </p:blipFill>
        <p:spPr>
          <a:xfrm>
            <a:off x="3557563" y="2633306"/>
            <a:ext cx="2065789" cy="1357902"/>
          </a:xfrm>
          <a:prstGeom prst="rect">
            <a:avLst/>
          </a:prstGeom>
        </p:spPr>
      </p:pic>
      <p:pic>
        <p:nvPicPr>
          <p:cNvPr id="11" name="Picture 10"/>
          <p:cNvPicPr>
            <a:picLocks noChangeAspect="1"/>
          </p:cNvPicPr>
          <p:nvPr/>
        </p:nvPicPr>
        <p:blipFill>
          <a:blip r:embed="rId5"/>
          <a:stretch>
            <a:fillRect/>
          </a:stretch>
        </p:blipFill>
        <p:spPr>
          <a:xfrm>
            <a:off x="834706" y="1815068"/>
            <a:ext cx="406400" cy="487001"/>
          </a:xfrm>
          <a:prstGeom prst="rect">
            <a:avLst/>
          </a:prstGeom>
        </p:spPr>
      </p:pic>
      <p:pic>
        <p:nvPicPr>
          <p:cNvPr id="12" name="Picture 11"/>
          <p:cNvPicPr>
            <a:picLocks noChangeAspect="1"/>
          </p:cNvPicPr>
          <p:nvPr/>
        </p:nvPicPr>
        <p:blipFill>
          <a:blip r:embed="rId6"/>
          <a:stretch>
            <a:fillRect/>
          </a:stretch>
        </p:blipFill>
        <p:spPr>
          <a:xfrm>
            <a:off x="568977" y="1859541"/>
            <a:ext cx="419100" cy="499176"/>
          </a:xfrm>
          <a:prstGeom prst="rect">
            <a:avLst/>
          </a:prstGeom>
        </p:spPr>
      </p:pic>
      <p:pic>
        <p:nvPicPr>
          <p:cNvPr id="13" name="Picture 12"/>
          <p:cNvPicPr>
            <a:picLocks noChangeAspect="1"/>
          </p:cNvPicPr>
          <p:nvPr/>
        </p:nvPicPr>
        <p:blipFill>
          <a:blip r:embed="rId7"/>
          <a:stretch>
            <a:fillRect/>
          </a:stretch>
        </p:blipFill>
        <p:spPr>
          <a:xfrm>
            <a:off x="326869" y="1957017"/>
            <a:ext cx="393700" cy="462651"/>
          </a:xfrm>
          <a:prstGeom prst="rect">
            <a:avLst/>
          </a:prstGeom>
        </p:spPr>
      </p:pic>
      <p:pic>
        <p:nvPicPr>
          <p:cNvPr id="14" name="Picture 13"/>
          <p:cNvPicPr>
            <a:picLocks noChangeAspect="1"/>
          </p:cNvPicPr>
          <p:nvPr/>
        </p:nvPicPr>
        <p:blipFill>
          <a:blip r:embed="rId5"/>
          <a:stretch>
            <a:fillRect/>
          </a:stretch>
        </p:blipFill>
        <p:spPr>
          <a:xfrm>
            <a:off x="784877" y="3736787"/>
            <a:ext cx="406400" cy="475231"/>
          </a:xfrm>
          <a:prstGeom prst="rect">
            <a:avLst/>
          </a:prstGeom>
        </p:spPr>
      </p:pic>
      <p:pic>
        <p:nvPicPr>
          <p:cNvPr id="15" name="Picture 14"/>
          <p:cNvPicPr>
            <a:picLocks noChangeAspect="1"/>
          </p:cNvPicPr>
          <p:nvPr/>
        </p:nvPicPr>
        <p:blipFill>
          <a:blip r:embed="rId6"/>
          <a:stretch>
            <a:fillRect/>
          </a:stretch>
        </p:blipFill>
        <p:spPr>
          <a:xfrm>
            <a:off x="519148" y="3662838"/>
            <a:ext cx="419100" cy="487112"/>
          </a:xfrm>
          <a:prstGeom prst="rect">
            <a:avLst/>
          </a:prstGeom>
        </p:spPr>
      </p:pic>
      <p:pic>
        <p:nvPicPr>
          <p:cNvPr id="16" name="Picture 15"/>
          <p:cNvPicPr>
            <a:picLocks noChangeAspect="1"/>
          </p:cNvPicPr>
          <p:nvPr/>
        </p:nvPicPr>
        <p:blipFill>
          <a:blip r:embed="rId7"/>
          <a:stretch>
            <a:fillRect/>
          </a:stretch>
        </p:blipFill>
        <p:spPr>
          <a:xfrm>
            <a:off x="277040" y="3590934"/>
            <a:ext cx="393700" cy="451470"/>
          </a:xfrm>
          <a:prstGeom prst="rect">
            <a:avLst/>
          </a:prstGeom>
        </p:spPr>
      </p:pic>
      <p:sp>
        <p:nvSpPr>
          <p:cNvPr id="17" name="Pentagon 16"/>
          <p:cNvSpPr/>
          <p:nvPr/>
        </p:nvSpPr>
        <p:spPr>
          <a:xfrm>
            <a:off x="2944106" y="2847974"/>
            <a:ext cx="613456" cy="22723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entagon 17"/>
          <p:cNvSpPr/>
          <p:nvPr/>
        </p:nvSpPr>
        <p:spPr>
          <a:xfrm>
            <a:off x="5550332" y="2848659"/>
            <a:ext cx="613456" cy="22723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Pentagon 18"/>
          <p:cNvSpPr/>
          <p:nvPr/>
        </p:nvSpPr>
        <p:spPr>
          <a:xfrm rot="18900000">
            <a:off x="884547" y="3205279"/>
            <a:ext cx="613456" cy="22723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Pentagon 19"/>
          <p:cNvSpPr/>
          <p:nvPr/>
        </p:nvSpPr>
        <p:spPr>
          <a:xfrm rot="2700000" flipV="1">
            <a:off x="961230" y="2450236"/>
            <a:ext cx="460092" cy="302973"/>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8"/>
          <a:stretch>
            <a:fillRect/>
          </a:stretch>
        </p:blipFill>
        <p:spPr>
          <a:xfrm>
            <a:off x="8261049" y="2000592"/>
            <a:ext cx="851503" cy="845412"/>
          </a:xfrm>
          <a:prstGeom prst="rect">
            <a:avLst/>
          </a:prstGeom>
        </p:spPr>
      </p:pic>
      <p:pic>
        <p:nvPicPr>
          <p:cNvPr id="24" name="Picture 23"/>
          <p:cNvPicPr>
            <a:picLocks noChangeAspect="1"/>
          </p:cNvPicPr>
          <p:nvPr/>
        </p:nvPicPr>
        <p:blipFill>
          <a:blip r:embed="rId8"/>
          <a:stretch>
            <a:fillRect/>
          </a:stretch>
        </p:blipFill>
        <p:spPr>
          <a:xfrm>
            <a:off x="8248568" y="3014063"/>
            <a:ext cx="803166" cy="852420"/>
          </a:xfrm>
          <a:prstGeom prst="rect">
            <a:avLst/>
          </a:prstGeom>
        </p:spPr>
      </p:pic>
      <p:sp>
        <p:nvSpPr>
          <p:cNvPr id="25" name="Pentagon 24"/>
          <p:cNvSpPr/>
          <p:nvPr/>
        </p:nvSpPr>
        <p:spPr>
          <a:xfrm rot="2700000" flipV="1">
            <a:off x="7757248" y="3160502"/>
            <a:ext cx="550230" cy="240525"/>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Pentagon 25"/>
          <p:cNvSpPr/>
          <p:nvPr/>
        </p:nvSpPr>
        <p:spPr>
          <a:xfrm rot="18900000">
            <a:off x="7710099" y="2488106"/>
            <a:ext cx="613456" cy="227230"/>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2605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9"/>
                                        </p:tgtEl>
                                      </p:cBhvr>
                                    </p:animEffect>
                                    <p:animScale>
                                      <p:cBhvr>
                                        <p:cTn id="7" dur="50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Perforce’s solution: Helix</a:t>
            </a:r>
            <a:endParaRPr lang="en-US" dirty="0"/>
          </a:p>
        </p:txBody>
      </p:sp>
      <p:sp>
        <p:nvSpPr>
          <p:cNvPr id="4" name="Slide Number Placeholder 3"/>
          <p:cNvSpPr>
            <a:spLocks noGrp="1"/>
          </p:cNvSpPr>
          <p:nvPr>
            <p:ph type="sldNum" sz="quarter" idx="12"/>
          </p:nvPr>
        </p:nvSpPr>
        <p:spPr/>
        <p:txBody>
          <a:bodyPr/>
          <a:lstStyle/>
          <a:p>
            <a:fld id="{A7D2D32F-561B-3D4B-9D0D-E3ED49EF8A55}" type="slidenum">
              <a:rPr lang="en-US" smtClean="0"/>
              <a:pPr/>
              <a:t>12</a:t>
            </a:fld>
            <a:endParaRPr lang="en-US" dirty="0"/>
          </a:p>
        </p:txBody>
      </p:sp>
      <p:pic>
        <p:nvPicPr>
          <p:cNvPr id="5" name="Picture 4"/>
          <p:cNvPicPr>
            <a:picLocks noChangeAspect="1"/>
          </p:cNvPicPr>
          <p:nvPr/>
        </p:nvPicPr>
        <p:blipFill>
          <a:blip r:embed="rId2"/>
          <a:stretch>
            <a:fillRect/>
          </a:stretch>
        </p:blipFill>
        <p:spPr>
          <a:xfrm>
            <a:off x="2662350" y="619373"/>
            <a:ext cx="3819300" cy="4354046"/>
          </a:xfrm>
          <a:prstGeom prst="rect">
            <a:avLst/>
          </a:prstGeom>
        </p:spPr>
      </p:pic>
    </p:spTree>
    <p:extLst>
      <p:ext uri="{BB962C8B-B14F-4D97-AF65-F5344CB8AC3E}">
        <p14:creationId xmlns:p14="http://schemas.microsoft.com/office/powerpoint/2010/main" val="14846684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prstGeom prst="rect">
            <a:avLst/>
          </a:prstGeom>
        </p:spPr>
        <p:txBody>
          <a:bodyPr>
            <a:normAutofit/>
          </a:bodyPr>
          <a:lstStyle/>
          <a:p>
            <a:r>
              <a:rPr lang="en-US" dirty="0" smtClean="0"/>
              <a:t>Continuous Delivery Demo</a:t>
            </a:r>
            <a:endParaRPr lang="en-US" dirty="0"/>
          </a:p>
        </p:txBody>
      </p:sp>
      <p:sp>
        <p:nvSpPr>
          <p:cNvPr id="4" name="Slide Number Placeholder 3"/>
          <p:cNvSpPr>
            <a:spLocks noGrp="1"/>
          </p:cNvSpPr>
          <p:nvPr>
            <p:ph type="sldNum" sz="quarter" idx="12"/>
          </p:nvPr>
        </p:nvSpPr>
        <p:spPr>
          <a:prstGeom prst="rect">
            <a:avLst/>
          </a:prstGeom>
        </p:spPr>
        <p:txBody>
          <a:bodyPr/>
          <a:lstStyle/>
          <a:p>
            <a:fld id="{C9A53227-414E-4EF6-ABDE-CCCFF925A1B1}" type="slidenum">
              <a:rPr lang="en-US" smtClean="0">
                <a:solidFill>
                  <a:prstClr val="black"/>
                </a:solidFill>
              </a:rPr>
              <a:pPr/>
              <a:t>13</a:t>
            </a:fld>
            <a:endParaRPr lang="en-US">
              <a:solidFill>
                <a:prstClr val="black"/>
              </a:solidFill>
            </a:endParaRPr>
          </a:p>
        </p:txBody>
      </p:sp>
      <p:pic>
        <p:nvPicPr>
          <p:cNvPr id="6" name="Picture 5"/>
          <p:cNvPicPr>
            <a:picLocks noChangeAspect="1"/>
          </p:cNvPicPr>
          <p:nvPr/>
        </p:nvPicPr>
        <p:blipFill>
          <a:blip r:embed="rId3"/>
          <a:stretch>
            <a:fillRect/>
          </a:stretch>
        </p:blipFill>
        <p:spPr>
          <a:xfrm>
            <a:off x="2306464" y="1751869"/>
            <a:ext cx="4531072" cy="2225509"/>
          </a:xfrm>
          <a:prstGeom prst="rect">
            <a:avLst/>
          </a:prstGeom>
        </p:spPr>
      </p:pic>
      <p:sp>
        <p:nvSpPr>
          <p:cNvPr id="7" name="Rectangle 6"/>
          <p:cNvSpPr/>
          <p:nvPr/>
        </p:nvSpPr>
        <p:spPr>
          <a:xfrm rot="20397821">
            <a:off x="1513744" y="1558469"/>
            <a:ext cx="6419254" cy="2646878"/>
          </a:xfrm>
          <a:prstGeom prst="rect">
            <a:avLst/>
          </a:prstGeom>
          <a:noFill/>
        </p:spPr>
        <p:txBody>
          <a:bodyPr wrap="square" lIns="91440" tIns="45720" rIns="91440" bIns="45720">
            <a:spAutoFit/>
          </a:bodyPr>
          <a:lstStyle/>
          <a:p>
            <a:pPr algn="ctr"/>
            <a:r>
              <a:rPr lang="en-GB" sz="1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Stencil"/>
                <a:cs typeface="Stencil"/>
              </a:rPr>
              <a:t>Demo</a:t>
            </a:r>
            <a:endParaRPr lang="en-GB"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Stencil"/>
              <a:cs typeface="Stencil"/>
            </a:endParaRPr>
          </a:p>
        </p:txBody>
      </p:sp>
    </p:spTree>
    <p:extLst>
      <p:ext uri="{BB962C8B-B14F-4D97-AF65-F5344CB8AC3E}">
        <p14:creationId xmlns:p14="http://schemas.microsoft.com/office/powerpoint/2010/main" val="34754258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environment</a:t>
            </a:r>
            <a:endParaRPr lang="en-US" dirty="0"/>
          </a:p>
        </p:txBody>
      </p:sp>
      <p:sp>
        <p:nvSpPr>
          <p:cNvPr id="4" name="Slide Number Placeholder 3"/>
          <p:cNvSpPr>
            <a:spLocks noGrp="1"/>
          </p:cNvSpPr>
          <p:nvPr>
            <p:ph type="sldNum" sz="quarter" idx="12"/>
          </p:nvPr>
        </p:nvSpPr>
        <p:spPr/>
        <p:txBody>
          <a:bodyPr/>
          <a:lstStyle/>
          <a:p>
            <a:fld id="{C9A53227-414E-4EF6-ABDE-CCCFF925A1B1}" type="slidenum">
              <a:rPr lang="en-US" smtClean="0">
                <a:solidFill>
                  <a:prstClr val="black"/>
                </a:solidFill>
              </a:rPr>
              <a:pPr/>
              <a:t>14</a:t>
            </a:fld>
            <a:endParaRPr lang="en-US">
              <a:solidFill>
                <a:prstClr val="black"/>
              </a:solidFill>
            </a:endParaRPr>
          </a:p>
        </p:txBody>
      </p:sp>
      <p:pic>
        <p:nvPicPr>
          <p:cNvPr id="9" name="Picture 8" descr="Jpetstore-docker-ima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373" y="1019658"/>
            <a:ext cx="2151850" cy="2070190"/>
          </a:xfrm>
          <a:prstGeom prst="rect">
            <a:avLst/>
          </a:prstGeom>
        </p:spPr>
      </p:pic>
      <p:sp>
        <p:nvSpPr>
          <p:cNvPr id="10" name="Content Placeholder 5"/>
          <p:cNvSpPr>
            <a:spLocks noGrp="1"/>
          </p:cNvSpPr>
          <p:nvPr>
            <p:ph idx="4294967295"/>
          </p:nvPr>
        </p:nvSpPr>
        <p:spPr>
          <a:xfrm>
            <a:off x="2995841" y="2911565"/>
            <a:ext cx="6091009" cy="1959472"/>
          </a:xfrm>
          <a:prstGeom prst="rect">
            <a:avLst/>
          </a:prstGeom>
        </p:spPr>
        <p:txBody>
          <a:bodyPr/>
          <a:lstStyle/>
          <a:p>
            <a:r>
              <a:rPr lang="en-US" sz="1800" dirty="0" smtClean="0"/>
              <a:t>Perforce platform VM stores artifacts and code review data</a:t>
            </a:r>
          </a:p>
          <a:p>
            <a:r>
              <a:rPr lang="en-US" sz="1800" dirty="0" smtClean="0"/>
              <a:t>Infrastructure VM manages the pipeline, builds artifacts and hosts environments in docker</a:t>
            </a:r>
          </a:p>
          <a:p>
            <a:r>
              <a:rPr lang="en-US" sz="1800" dirty="0" smtClean="0"/>
              <a:t>Docker image for </a:t>
            </a:r>
            <a:r>
              <a:rPr lang="en-US" sz="1800" dirty="0" err="1" smtClean="0"/>
              <a:t>Jpetstore</a:t>
            </a:r>
            <a:r>
              <a:rPr lang="en-US" sz="1800" dirty="0" smtClean="0"/>
              <a:t> is deployed to QA and Production environments</a:t>
            </a:r>
            <a:endParaRPr lang="en-US" sz="1800" dirty="0"/>
          </a:p>
        </p:txBody>
      </p:sp>
      <p:pic>
        <p:nvPicPr>
          <p:cNvPr id="6" name="Picture 5" descr="Jpetstore-environment-infrastructure-transpar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90" y="2539620"/>
            <a:ext cx="2656600" cy="1800000"/>
          </a:xfrm>
          <a:prstGeom prst="rect">
            <a:avLst/>
          </a:prstGeom>
        </p:spPr>
      </p:pic>
      <p:pic>
        <p:nvPicPr>
          <p:cNvPr id="7" name="Picture 6" descr="Jpetstore-environment-transparen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3155" y="1028020"/>
            <a:ext cx="3256444" cy="1809564"/>
          </a:xfrm>
          <a:prstGeom prst="rect">
            <a:avLst/>
          </a:prstGeom>
        </p:spPr>
      </p:pic>
      <p:pic>
        <p:nvPicPr>
          <p:cNvPr id="8" name="Picture 7" descr="Jpetstore-environment-perforce-platform-tran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690" y="1037583"/>
            <a:ext cx="2656600" cy="1800001"/>
          </a:xfrm>
          <a:prstGeom prst="rect">
            <a:avLst/>
          </a:prstGeom>
        </p:spPr>
      </p:pic>
    </p:spTree>
    <p:extLst>
      <p:ext uri="{BB962C8B-B14F-4D97-AF65-F5344CB8AC3E}">
        <p14:creationId xmlns:p14="http://schemas.microsoft.com/office/powerpoint/2010/main" val="17575835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scenario</a:t>
            </a:r>
            <a:endParaRPr lang="en-US" dirty="0"/>
          </a:p>
        </p:txBody>
      </p:sp>
      <p:sp>
        <p:nvSpPr>
          <p:cNvPr id="3" name="Content Placeholder 2"/>
          <p:cNvSpPr>
            <a:spLocks noGrp="1"/>
          </p:cNvSpPr>
          <p:nvPr>
            <p:ph idx="1"/>
          </p:nvPr>
        </p:nvSpPr>
        <p:spPr/>
        <p:txBody>
          <a:bodyPr/>
          <a:lstStyle/>
          <a:p>
            <a:pPr marL="53973" indent="0">
              <a:buNone/>
            </a:pPr>
            <a:r>
              <a:rPr lang="en-US" sz="2400" dirty="0" smtClean="0"/>
              <a:t>Edit the slider to include two more photos and deliver to production using the Continuous Delivery pipeline</a:t>
            </a:r>
          </a:p>
          <a:p>
            <a:pPr marL="53973" indent="0">
              <a:buNone/>
            </a:pPr>
            <a:endParaRPr lang="en-US" sz="2400" dirty="0"/>
          </a:p>
          <a:p>
            <a:pPr marL="53973" indent="0">
              <a:buNone/>
            </a:pPr>
            <a:endParaRPr lang="en-US" sz="2400" dirty="0"/>
          </a:p>
        </p:txBody>
      </p:sp>
      <p:sp>
        <p:nvSpPr>
          <p:cNvPr id="4" name="Slide Number Placeholder 3"/>
          <p:cNvSpPr>
            <a:spLocks noGrp="1"/>
          </p:cNvSpPr>
          <p:nvPr>
            <p:ph type="sldNum" sz="quarter" idx="4294967295"/>
          </p:nvPr>
        </p:nvSpPr>
        <p:spPr>
          <a:xfrm>
            <a:off x="6953251" y="4871037"/>
            <a:ext cx="2133600" cy="272797"/>
          </a:xfrm>
          <a:prstGeom prst="rect">
            <a:avLst/>
          </a:prstGeom>
        </p:spPr>
        <p:txBody>
          <a:bodyPr/>
          <a:lstStyle/>
          <a:p>
            <a:fld id="{C9A53227-414E-4EF6-ABDE-CCCFF925A1B1}" type="slidenum">
              <a:rPr lang="en-US" smtClean="0">
                <a:solidFill>
                  <a:prstClr val="black"/>
                </a:solidFill>
              </a:rPr>
              <a:pPr/>
              <a:t>15</a:t>
            </a:fld>
            <a:endParaRPr lang="en-US">
              <a:solidFill>
                <a:prstClr val="black"/>
              </a:solidFill>
            </a:endParaRPr>
          </a:p>
        </p:txBody>
      </p:sp>
      <p:pic>
        <p:nvPicPr>
          <p:cNvPr id="8" name="Picture 7"/>
          <p:cNvPicPr>
            <a:picLocks noChangeAspect="1"/>
          </p:cNvPicPr>
          <p:nvPr/>
        </p:nvPicPr>
        <p:blipFill>
          <a:blip r:embed="rId3"/>
          <a:stretch>
            <a:fillRect/>
          </a:stretch>
        </p:blipFill>
        <p:spPr>
          <a:xfrm>
            <a:off x="2306464" y="2420870"/>
            <a:ext cx="4531072" cy="2225509"/>
          </a:xfrm>
          <a:prstGeom prst="rect">
            <a:avLst/>
          </a:prstGeom>
        </p:spPr>
      </p:pic>
    </p:spTree>
    <p:extLst>
      <p:ext uri="{BB962C8B-B14F-4D97-AF65-F5344CB8AC3E}">
        <p14:creationId xmlns:p14="http://schemas.microsoft.com/office/powerpoint/2010/main" val="27955607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pipeline</a:t>
            </a:r>
            <a:endParaRPr lang="en-US" dirty="0"/>
          </a:p>
        </p:txBody>
      </p:sp>
      <p:sp>
        <p:nvSpPr>
          <p:cNvPr id="4" name="Slide Number Placeholder 3"/>
          <p:cNvSpPr>
            <a:spLocks noGrp="1"/>
          </p:cNvSpPr>
          <p:nvPr>
            <p:ph type="sldNum" sz="quarter" idx="4294967295"/>
          </p:nvPr>
        </p:nvSpPr>
        <p:spPr>
          <a:xfrm>
            <a:off x="6953251" y="4871037"/>
            <a:ext cx="2133600" cy="272797"/>
          </a:xfrm>
          <a:prstGeom prst="rect">
            <a:avLst/>
          </a:prstGeom>
        </p:spPr>
        <p:txBody>
          <a:bodyPr/>
          <a:lstStyle/>
          <a:p>
            <a:fld id="{C9A53227-414E-4EF6-ABDE-CCCFF925A1B1}" type="slidenum">
              <a:rPr lang="en-US" smtClean="0">
                <a:solidFill>
                  <a:prstClr val="black"/>
                </a:solidFill>
                <a:latin typeface="Arial"/>
              </a:rPr>
              <a:pPr/>
              <a:t>16</a:t>
            </a:fld>
            <a:endParaRPr lang="en-US">
              <a:solidFill>
                <a:prstClr val="black"/>
              </a:solidFill>
              <a:latin typeface="Arial"/>
            </a:endParaRPr>
          </a:p>
        </p:txBody>
      </p:sp>
      <p:sp>
        <p:nvSpPr>
          <p:cNvPr id="22" name="Content Placeholder 5"/>
          <p:cNvSpPr txBox="1">
            <a:spLocks/>
          </p:cNvSpPr>
          <p:nvPr/>
        </p:nvSpPr>
        <p:spPr bwMode="auto">
          <a:xfrm>
            <a:off x="394325" y="3488602"/>
            <a:ext cx="8355351" cy="139066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88925" algn="l" defTabSz="457200" rtl="0" eaLnBrk="0" fontAlgn="base" hangingPunct="0">
              <a:spcBef>
                <a:spcPts val="500"/>
              </a:spcBef>
              <a:spcAft>
                <a:spcPts val="300"/>
              </a:spcAft>
              <a:buClr>
                <a:schemeClr val="accent5"/>
              </a:buClr>
              <a:buSzPct val="112000"/>
              <a:buFont typeface="Arial" pitchFamily="34" charset="0"/>
              <a:buChar char="•"/>
              <a:defRPr lang="en-US" sz="2000" kern="1200" smtClean="0">
                <a:solidFill>
                  <a:schemeClr val="tx1"/>
                </a:solidFill>
                <a:latin typeface="+mn-lt"/>
                <a:ea typeface="ＭＳ Ｐゴシック" pitchFamily="34" charset="-128"/>
                <a:cs typeface="ＭＳ Ｐゴシック" charset="0"/>
              </a:defRPr>
            </a:lvl1pPr>
            <a:lvl2pPr marL="742950" indent="-285750" algn="l" defTabSz="457200" rtl="0" eaLnBrk="0" fontAlgn="base" hangingPunct="0">
              <a:spcBef>
                <a:spcPts val="300"/>
              </a:spcBef>
              <a:spcAft>
                <a:spcPct val="0"/>
              </a:spcAft>
              <a:buClr>
                <a:schemeClr val="accent3"/>
              </a:buClr>
              <a:buSzPct val="110000"/>
              <a:buFont typeface="Arial" pitchFamily="34" charset="0"/>
              <a:buChar char="–"/>
              <a:defRPr lang="en-US" kern="1200" smtClean="0">
                <a:solidFill>
                  <a:schemeClr val="tx1"/>
                </a:solidFill>
                <a:latin typeface="+mn-lt"/>
                <a:ea typeface="ＭＳ Ｐゴシック" pitchFamily="34" charset="-128"/>
                <a:cs typeface="+mn-cs"/>
              </a:defRPr>
            </a:lvl2pPr>
            <a:lvl3pPr marL="974725" indent="-233363" algn="l" defTabSz="457200" rtl="0" eaLnBrk="0" fontAlgn="base" hangingPunct="0">
              <a:spcBef>
                <a:spcPts val="300"/>
              </a:spcBef>
              <a:spcAft>
                <a:spcPct val="0"/>
              </a:spcAft>
              <a:buClr>
                <a:schemeClr val="accent6"/>
              </a:buClr>
              <a:buSzPct val="110000"/>
              <a:buFont typeface="Arial" pitchFamily="34" charset="0"/>
              <a:buChar char="•"/>
              <a:defRPr lang="en-US" sz="1600" kern="1200" smtClean="0">
                <a:solidFill>
                  <a:schemeClr val="tx1"/>
                </a:solidFill>
                <a:latin typeface="+mn-lt"/>
                <a:ea typeface="ＭＳ Ｐゴシック" charset="0"/>
                <a:cs typeface="+mn-cs"/>
              </a:defRPr>
            </a:lvl3pPr>
            <a:lvl4pPr marL="1258888" indent="-231775" algn="l" defTabSz="457200" rtl="0" eaLnBrk="0" fontAlgn="base" hangingPunct="0">
              <a:spcBef>
                <a:spcPts val="300"/>
              </a:spcBef>
              <a:spcAft>
                <a:spcPct val="0"/>
              </a:spcAft>
              <a:buClr>
                <a:schemeClr val="accent3"/>
              </a:buClr>
              <a:buFont typeface="Arial" pitchFamily="34" charset="0"/>
              <a:buChar char="–"/>
              <a:defRPr lang="en-US" sz="1400" kern="1200" smtClean="0">
                <a:solidFill>
                  <a:schemeClr val="tx1"/>
                </a:solidFill>
                <a:latin typeface="+mn-lt"/>
                <a:ea typeface="ＭＳ Ｐゴシック" charset="0"/>
                <a:cs typeface="+mn-cs"/>
              </a:defRPr>
            </a:lvl4pPr>
            <a:lvl5pPr marL="1604963" indent="-233363" algn="l" defTabSz="457200" rtl="0" eaLnBrk="0" fontAlgn="base" hangingPunct="0">
              <a:spcBef>
                <a:spcPts val="500"/>
              </a:spcBef>
              <a:spcAft>
                <a:spcPct val="0"/>
              </a:spcAft>
              <a:buClr>
                <a:schemeClr val="tx1"/>
              </a:buClr>
              <a:buFont typeface="Arial" pitchFamily="34" charset="0"/>
              <a:buChar char="•"/>
              <a:defRPr lang="en-US"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38" indent="-285738">
              <a:buFont typeface="Arial"/>
              <a:buChar char="•"/>
            </a:pPr>
            <a:r>
              <a:rPr lang="en-US" sz="1600" dirty="0" smtClean="0"/>
              <a:t>Application checked out, built and checked back in and labeled</a:t>
            </a:r>
          </a:p>
          <a:p>
            <a:pPr marL="285738" indent="-285738">
              <a:buFont typeface="Arial"/>
              <a:buChar char="•"/>
            </a:pPr>
            <a:r>
              <a:rPr lang="en-US" sz="1600" dirty="0" smtClean="0"/>
              <a:t>Artifacts retrieved from Perforce and build into docker container and checked back in</a:t>
            </a:r>
          </a:p>
          <a:p>
            <a:pPr marL="285738" indent="-285738">
              <a:buFont typeface="Arial"/>
              <a:buChar char="•"/>
            </a:pPr>
            <a:r>
              <a:rPr lang="en-US" sz="1600" dirty="0" smtClean="0"/>
              <a:t>Docker container deployed to QA for testing</a:t>
            </a:r>
          </a:p>
          <a:p>
            <a:pPr marL="285738" indent="-285738">
              <a:buFont typeface="Arial"/>
              <a:buChar char="•"/>
            </a:pPr>
            <a:r>
              <a:rPr lang="en-US" sz="1600" dirty="0" smtClean="0"/>
              <a:t>Docker container deployed to production for testing</a:t>
            </a:r>
          </a:p>
        </p:txBody>
      </p:sp>
      <p:sp>
        <p:nvSpPr>
          <p:cNvPr id="33" name="Rectangle 32"/>
          <p:cNvSpPr/>
          <p:nvPr/>
        </p:nvSpPr>
        <p:spPr>
          <a:xfrm>
            <a:off x="614853" y="1178024"/>
            <a:ext cx="7914294" cy="883517"/>
          </a:xfrm>
          <a:prstGeom prst="rect">
            <a:avLst/>
          </a:prstGeom>
          <a:blipFill rotWithShape="1">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latin typeface="+mn-lt"/>
              <a:ea typeface="+mn-ea"/>
            </a:endParaRPr>
          </a:p>
        </p:txBody>
      </p:sp>
      <p:sp>
        <p:nvSpPr>
          <p:cNvPr id="23" name="Snip Same Side Corner Rectangle 22"/>
          <p:cNvSpPr/>
          <p:nvPr/>
        </p:nvSpPr>
        <p:spPr>
          <a:xfrm>
            <a:off x="1750160" y="1978811"/>
            <a:ext cx="571500" cy="266700"/>
          </a:xfrm>
          <a:prstGeom prst="snip2SameRect">
            <a:avLst/>
          </a:prstGeom>
          <a:ln w="3175" cmpd="sng">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Auto</a:t>
            </a:r>
          </a:p>
        </p:txBody>
      </p:sp>
      <p:sp>
        <p:nvSpPr>
          <p:cNvPr id="24" name="Snip Same Side Corner Rectangle 23"/>
          <p:cNvSpPr/>
          <p:nvPr/>
        </p:nvSpPr>
        <p:spPr>
          <a:xfrm>
            <a:off x="4186607" y="1984860"/>
            <a:ext cx="571500" cy="266700"/>
          </a:xfrm>
          <a:prstGeom prst="snip2SameRect">
            <a:avLst/>
          </a:prstGeom>
          <a:ln w="3175" cmpd="sng">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a:t>Auto</a:t>
            </a:r>
          </a:p>
        </p:txBody>
      </p:sp>
      <p:sp>
        <p:nvSpPr>
          <p:cNvPr id="25" name="Snip Same Side Corner Rectangle 24"/>
          <p:cNvSpPr/>
          <p:nvPr/>
        </p:nvSpPr>
        <p:spPr>
          <a:xfrm>
            <a:off x="6014123" y="1954256"/>
            <a:ext cx="750864" cy="266700"/>
          </a:xfrm>
          <a:prstGeom prst="snip2Same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Manual</a:t>
            </a:r>
          </a:p>
        </p:txBody>
      </p:sp>
      <p:cxnSp>
        <p:nvCxnSpPr>
          <p:cNvPr id="42" name="Straight Arrow Connector 41"/>
          <p:cNvCxnSpPr/>
          <p:nvPr/>
        </p:nvCxnSpPr>
        <p:spPr>
          <a:xfrm rot="10800000">
            <a:off x="1167015" y="2061554"/>
            <a:ext cx="2908000" cy="926145"/>
          </a:xfrm>
          <a:prstGeom prst="bentConnector3">
            <a:avLst>
              <a:gd name="adj1" fmla="val 99684"/>
            </a:avLst>
          </a:prstGeom>
          <a:ln>
            <a:headEnd type="arrow"/>
            <a:tailEnd type="arrow"/>
          </a:ln>
        </p:spPr>
        <p:style>
          <a:lnRef idx="2">
            <a:schemeClr val="accent3"/>
          </a:lnRef>
          <a:fillRef idx="0">
            <a:schemeClr val="accent3"/>
          </a:fillRef>
          <a:effectRef idx="1">
            <a:schemeClr val="accent3"/>
          </a:effectRef>
          <a:fontRef idx="minor">
            <a:schemeClr val="tx1"/>
          </a:fontRef>
        </p:style>
      </p:cxnSp>
      <p:cxnSp>
        <p:nvCxnSpPr>
          <p:cNvPr id="61" name="Straight Arrow Connector 60"/>
          <p:cNvCxnSpPr/>
          <p:nvPr/>
        </p:nvCxnSpPr>
        <p:spPr>
          <a:xfrm flipV="1">
            <a:off x="4682085" y="2061552"/>
            <a:ext cx="718156" cy="662628"/>
          </a:xfrm>
          <a:prstGeom prst="bentConnector3">
            <a:avLst>
              <a:gd name="adj1" fmla="val 98694"/>
            </a:avLst>
          </a:prstGeom>
          <a:ln>
            <a:tailEnd type="arrow"/>
          </a:ln>
        </p:spPr>
        <p:style>
          <a:lnRef idx="2">
            <a:schemeClr val="accent5"/>
          </a:lnRef>
          <a:fillRef idx="0">
            <a:schemeClr val="accent5"/>
          </a:fillRef>
          <a:effectRef idx="1">
            <a:schemeClr val="accent5"/>
          </a:effectRef>
          <a:fontRef idx="minor">
            <a:schemeClr val="tx1"/>
          </a:fontRef>
        </p:style>
      </p:cxnSp>
      <p:cxnSp>
        <p:nvCxnSpPr>
          <p:cNvPr id="63" name="Straight Arrow Connector 62"/>
          <p:cNvCxnSpPr/>
          <p:nvPr/>
        </p:nvCxnSpPr>
        <p:spPr>
          <a:xfrm flipV="1">
            <a:off x="4682085" y="2061543"/>
            <a:ext cx="2623107" cy="926155"/>
          </a:xfrm>
          <a:prstGeom prst="bentConnector3">
            <a:avLst>
              <a:gd name="adj1" fmla="val 100870"/>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16" name="Straight Arrow Connector 115"/>
          <p:cNvCxnSpPr/>
          <p:nvPr/>
        </p:nvCxnSpPr>
        <p:spPr>
          <a:xfrm>
            <a:off x="3062762" y="2061541"/>
            <a:ext cx="1012253" cy="662639"/>
          </a:xfrm>
          <a:prstGeom prst="bentConnector3">
            <a:avLst>
              <a:gd name="adj1" fmla="val -2"/>
            </a:avLst>
          </a:prstGeom>
          <a:ln>
            <a:headEnd type="arrow"/>
            <a:tailEnd type="arrow"/>
          </a:ln>
        </p:spPr>
        <p:style>
          <a:lnRef idx="2">
            <a:schemeClr val="accent3"/>
          </a:lnRef>
          <a:fillRef idx="0">
            <a:schemeClr val="accent3"/>
          </a:fillRef>
          <a:effectRef idx="1">
            <a:schemeClr val="accent3"/>
          </a:effectRef>
          <a:fontRef idx="minor">
            <a:schemeClr val="tx1"/>
          </a:fontRef>
        </p:style>
      </p:cxnSp>
      <p:pic>
        <p:nvPicPr>
          <p:cNvPr id="175" name="Picture 19" descr="P4_logo.png"/>
          <p:cNvPicPr>
            <a:picLocks noChangeAspect="1"/>
          </p:cNvPicPr>
          <p:nvPr/>
        </p:nvPicPr>
        <p:blipFill>
          <a:blip r:embed="rId4"/>
          <a:srcRect/>
          <a:stretch>
            <a:fillRect/>
          </a:stretch>
        </p:blipFill>
        <p:spPr bwMode="auto">
          <a:xfrm>
            <a:off x="4075015" y="2558520"/>
            <a:ext cx="607070" cy="666000"/>
          </a:xfrm>
          <a:prstGeom prst="rect">
            <a:avLst/>
          </a:prstGeom>
          <a:noFill/>
          <a:ln w="9525">
            <a:noFill/>
            <a:miter lim="800000"/>
            <a:headEnd/>
            <a:tailEnd/>
          </a:ln>
        </p:spPr>
      </p:pic>
    </p:spTree>
    <p:extLst>
      <p:ext uri="{BB962C8B-B14F-4D97-AF65-F5344CB8AC3E}">
        <p14:creationId xmlns:p14="http://schemas.microsoft.com/office/powerpoint/2010/main" val="41423519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Versioning pipeline artifacts</a:t>
            </a:r>
            <a:endParaRPr lang="en-US" dirty="0"/>
          </a:p>
        </p:txBody>
      </p:sp>
      <p:sp>
        <p:nvSpPr>
          <p:cNvPr id="32" name="Slide Number Placeholder 3"/>
          <p:cNvSpPr>
            <a:spLocks noGrp="1"/>
          </p:cNvSpPr>
          <p:nvPr>
            <p:ph type="sldNum" sz="quarter" idx="4294967295"/>
          </p:nvPr>
        </p:nvSpPr>
        <p:spPr>
          <a:xfrm>
            <a:off x="6953251" y="4871037"/>
            <a:ext cx="2133600" cy="272797"/>
          </a:xfrm>
          <a:prstGeom prst="rect">
            <a:avLst/>
          </a:prstGeom>
        </p:spPr>
        <p:txBody>
          <a:bodyPr/>
          <a:lstStyle/>
          <a:p>
            <a:fld id="{C9A53227-414E-4EF6-ABDE-CCCFF925A1B1}" type="slidenum">
              <a:rPr lang="en-US" smtClean="0">
                <a:solidFill>
                  <a:prstClr val="black"/>
                </a:solidFill>
              </a:rPr>
              <a:pPr/>
              <a:t>17</a:t>
            </a:fld>
            <a:endParaRPr lang="en-US" dirty="0">
              <a:solidFill>
                <a:prstClr val="black"/>
              </a:solidFill>
            </a:endParaRPr>
          </a:p>
        </p:txBody>
      </p:sp>
      <p:sp>
        <p:nvSpPr>
          <p:cNvPr id="33" name="Content Placeholder 5"/>
          <p:cNvSpPr>
            <a:spLocks noGrp="1"/>
          </p:cNvSpPr>
          <p:nvPr>
            <p:ph idx="4294967295"/>
          </p:nvPr>
        </p:nvSpPr>
        <p:spPr>
          <a:xfrm>
            <a:off x="335234" y="1200150"/>
            <a:ext cx="4305300" cy="3670300"/>
          </a:xfrm>
          <a:prstGeom prst="rect">
            <a:avLst/>
          </a:prstGeom>
        </p:spPr>
        <p:txBody>
          <a:bodyPr/>
          <a:lstStyle/>
          <a:p>
            <a:pPr marL="53973" indent="0">
              <a:buNone/>
            </a:pPr>
            <a:r>
              <a:rPr lang="en-US" sz="2000" dirty="0" smtClean="0"/>
              <a:t>Perforce can store data of any type and size. In this demo scenario</a:t>
            </a:r>
            <a:endParaRPr lang="en-US" sz="2000" dirty="0"/>
          </a:p>
          <a:p>
            <a:pPr lvl="1"/>
            <a:r>
              <a:rPr lang="en-US" sz="2000" dirty="0" smtClean="0"/>
              <a:t>Application Source</a:t>
            </a:r>
          </a:p>
          <a:p>
            <a:pPr lvl="1"/>
            <a:r>
              <a:rPr lang="en-US" sz="2000" dirty="0" smtClean="0"/>
              <a:t>SQL Scripts</a:t>
            </a:r>
          </a:p>
          <a:p>
            <a:pPr lvl="1"/>
            <a:r>
              <a:rPr lang="en-US" sz="2000" dirty="0" smtClean="0"/>
              <a:t>Graphics Files</a:t>
            </a:r>
          </a:p>
          <a:p>
            <a:pPr lvl="1"/>
            <a:r>
              <a:rPr lang="en-US" sz="2000" dirty="0" smtClean="0"/>
              <a:t>Build Artifacts</a:t>
            </a:r>
          </a:p>
          <a:p>
            <a:pPr lvl="1"/>
            <a:r>
              <a:rPr lang="en-US" sz="2000" dirty="0" smtClean="0"/>
              <a:t>Deployment images</a:t>
            </a:r>
            <a:endParaRPr lang="en-US" sz="2000" dirty="0"/>
          </a:p>
          <a:p>
            <a:pPr lvl="1"/>
            <a:r>
              <a:rPr lang="en-US" sz="2000" dirty="0" smtClean="0"/>
              <a:t>Environment </a:t>
            </a:r>
            <a:r>
              <a:rPr lang="en-US" sz="2000" dirty="0"/>
              <a:t>Definitions</a:t>
            </a:r>
          </a:p>
          <a:p>
            <a:pPr lvl="1"/>
            <a:r>
              <a:rPr lang="en-US" sz="2000" dirty="0" smtClean="0"/>
              <a:t>Infrastructure as code</a:t>
            </a:r>
            <a:endParaRPr lang="en-US" sz="2000" dirty="0"/>
          </a:p>
        </p:txBody>
      </p:sp>
      <p:pic>
        <p:nvPicPr>
          <p:cNvPr id="3" name="Picture 2" descr="2014-10-15_17-52-18_3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7049" y="1297949"/>
            <a:ext cx="3929410" cy="2209324"/>
          </a:xfrm>
          <a:prstGeom prst="rect">
            <a:avLst/>
          </a:prstGeom>
        </p:spPr>
      </p:pic>
    </p:spTree>
    <p:extLst>
      <p:ext uri="{BB962C8B-B14F-4D97-AF65-F5344CB8AC3E}">
        <p14:creationId xmlns:p14="http://schemas.microsoft.com/office/powerpoint/2010/main" val="20640241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Developer workflow</a:t>
            </a:r>
            <a:endParaRPr lang="en-US" dirty="0"/>
          </a:p>
        </p:txBody>
      </p:sp>
      <p:sp>
        <p:nvSpPr>
          <p:cNvPr id="3" name="Content Placeholder 2"/>
          <p:cNvSpPr>
            <a:spLocks noGrp="1"/>
          </p:cNvSpPr>
          <p:nvPr>
            <p:ph idx="1"/>
          </p:nvPr>
        </p:nvSpPr>
        <p:spPr/>
        <p:txBody>
          <a:bodyPr/>
          <a:lstStyle/>
          <a:p>
            <a:r>
              <a:rPr lang="en-US" sz="2400" dirty="0" smtClean="0"/>
              <a:t>Working with files is optimized for Continuous Delivery</a:t>
            </a:r>
          </a:p>
          <a:p>
            <a:pPr lvl="1"/>
            <a:r>
              <a:rPr lang="en-US" sz="2400" dirty="0" smtClean="0"/>
              <a:t>Select stream to work from and start working</a:t>
            </a:r>
          </a:p>
          <a:p>
            <a:pPr lvl="1"/>
            <a:r>
              <a:rPr lang="en-US" sz="2400" dirty="0" smtClean="0"/>
              <a:t>Sync only the content needed for a task</a:t>
            </a:r>
          </a:p>
          <a:p>
            <a:pPr lvl="1"/>
            <a:r>
              <a:rPr lang="en-US" sz="2400" dirty="0" smtClean="0"/>
              <a:t>Code committed to trunk</a:t>
            </a:r>
          </a:p>
          <a:p>
            <a:pPr lvl="1"/>
            <a:endParaRPr lang="en-US" sz="2400" dirty="0" smtClean="0"/>
          </a:p>
        </p:txBody>
      </p:sp>
      <p:sp>
        <p:nvSpPr>
          <p:cNvPr id="4" name="Slide Number Placeholder 3"/>
          <p:cNvSpPr>
            <a:spLocks noGrp="1"/>
          </p:cNvSpPr>
          <p:nvPr>
            <p:ph type="sldNum" sz="quarter" idx="4294967295"/>
          </p:nvPr>
        </p:nvSpPr>
        <p:spPr>
          <a:xfrm>
            <a:off x="6953251" y="4871037"/>
            <a:ext cx="2133600" cy="272797"/>
          </a:xfrm>
          <a:prstGeom prst="rect">
            <a:avLst/>
          </a:prstGeom>
        </p:spPr>
        <p:txBody>
          <a:bodyPr/>
          <a:lstStyle/>
          <a:p>
            <a:fld id="{C9A53227-414E-4EF6-ABDE-CCCFF925A1B1}" type="slidenum">
              <a:rPr lang="en-US" smtClean="0">
                <a:solidFill>
                  <a:prstClr val="black"/>
                </a:solidFill>
              </a:rPr>
              <a:pPr/>
              <a:t>18</a:t>
            </a:fld>
            <a:endParaRPr lang="en-US">
              <a:solidFill>
                <a:prstClr val="black"/>
              </a:solidFill>
            </a:endParaRPr>
          </a:p>
        </p:txBody>
      </p:sp>
      <p:pic>
        <p:nvPicPr>
          <p:cNvPr id="5" name="Picture 4"/>
          <p:cNvPicPr>
            <a:picLocks noChangeAspect="1"/>
          </p:cNvPicPr>
          <p:nvPr/>
        </p:nvPicPr>
        <p:blipFill>
          <a:blip r:embed="rId3"/>
          <a:stretch>
            <a:fillRect/>
          </a:stretch>
        </p:blipFill>
        <p:spPr>
          <a:xfrm>
            <a:off x="366301" y="2994105"/>
            <a:ext cx="8320507" cy="1876932"/>
          </a:xfrm>
          <a:prstGeom prst="rect">
            <a:avLst/>
          </a:prstGeom>
        </p:spPr>
      </p:pic>
    </p:spTree>
    <p:extLst>
      <p:ext uri="{BB962C8B-B14F-4D97-AF65-F5344CB8AC3E}">
        <p14:creationId xmlns:p14="http://schemas.microsoft.com/office/powerpoint/2010/main" val="250841986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953251" y="4871037"/>
            <a:ext cx="2133600" cy="272797"/>
          </a:xfrm>
          <a:prstGeom prst="rect">
            <a:avLst/>
          </a:prstGeom>
        </p:spPr>
        <p:txBody>
          <a:bodyPr/>
          <a:lstStyle/>
          <a:p>
            <a:fld id="{C9A53227-414E-4EF6-ABDE-CCCFF925A1B1}" type="slidenum">
              <a:rPr lang="en-US" smtClean="0">
                <a:solidFill>
                  <a:prstClr val="black"/>
                </a:solidFill>
              </a:rPr>
              <a:pPr/>
              <a:t>19</a:t>
            </a:fld>
            <a:endParaRPr lang="en-US">
              <a:solidFill>
                <a:prstClr val="black"/>
              </a:solidFill>
            </a:endParaRPr>
          </a:p>
        </p:txBody>
      </p:sp>
      <p:sp>
        <p:nvSpPr>
          <p:cNvPr id="5" name="Title 1"/>
          <p:cNvSpPr>
            <a:spLocks noGrp="1"/>
          </p:cNvSpPr>
          <p:nvPr>
            <p:ph type="title"/>
          </p:nvPr>
        </p:nvSpPr>
        <p:spPr>
          <a:xfrm>
            <a:off x="400050" y="35754"/>
            <a:ext cx="8229600" cy="857250"/>
          </a:xfrm>
        </p:spPr>
        <p:txBody>
          <a:bodyPr/>
          <a:lstStyle/>
          <a:p>
            <a:r>
              <a:rPr lang="en-US" dirty="0" smtClean="0"/>
              <a:t>Continuous code reviews</a:t>
            </a:r>
            <a:endParaRPr lang="en-US" dirty="0"/>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 r="761"/>
          <a:stretch/>
        </p:blipFill>
        <p:spPr bwMode="auto">
          <a:xfrm>
            <a:off x="459144" y="1257121"/>
            <a:ext cx="2962642" cy="1372011"/>
          </a:xfrm>
          <a:prstGeom prst="rect">
            <a:avLst/>
          </a:prstGeom>
          <a:ln w="9525">
            <a:solidFill>
              <a:srgbClr val="7F7F7F"/>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2071" r="29140"/>
          <a:stretch/>
        </p:blipFill>
        <p:spPr bwMode="auto">
          <a:xfrm>
            <a:off x="644569" y="2760090"/>
            <a:ext cx="2138504" cy="1417102"/>
          </a:xfrm>
          <a:prstGeom prst="rect">
            <a:avLst/>
          </a:prstGeom>
          <a:ln w="9525">
            <a:solidFill>
              <a:schemeClr val="tx1">
                <a:lumMod val="50000"/>
                <a:lumOff val="50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l="2334" r="25825"/>
          <a:stretch/>
        </p:blipFill>
        <p:spPr bwMode="auto">
          <a:xfrm>
            <a:off x="2167847" y="3022135"/>
            <a:ext cx="2067170" cy="1748927"/>
          </a:xfrm>
          <a:prstGeom prst="rect">
            <a:avLst/>
          </a:prstGeom>
          <a:ln w="9525">
            <a:solidFill>
              <a:srgbClr val="7F7F7F"/>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9" name="Rectangle 8"/>
          <p:cNvSpPr/>
          <p:nvPr/>
        </p:nvSpPr>
        <p:spPr>
          <a:xfrm>
            <a:off x="4468851" y="1117492"/>
            <a:ext cx="4572000" cy="3365019"/>
          </a:xfrm>
          <a:prstGeom prst="rect">
            <a:avLst/>
          </a:prstGeom>
        </p:spPr>
        <p:txBody>
          <a:bodyPr lIns="91436" tIns="45718" rIns="91436" bIns="45718">
            <a:spAutoFit/>
          </a:bodyPr>
          <a:lstStyle/>
          <a:p>
            <a:pPr marL="342838" indent="-342838" eaLnBrk="0" hangingPunct="0">
              <a:spcBef>
                <a:spcPts val="500"/>
              </a:spcBef>
              <a:spcAft>
                <a:spcPts val="600"/>
              </a:spcAft>
              <a:buClr>
                <a:srgbClr val="2596C9"/>
              </a:buClr>
              <a:buSzPct val="112000"/>
              <a:buFont typeface="Arial" pitchFamily="34" charset="0"/>
              <a:buChar char="•"/>
            </a:pPr>
            <a:r>
              <a:rPr lang="en-US" sz="2200" dirty="0">
                <a:solidFill>
                  <a:prstClr val="black">
                    <a:lumMod val="95000"/>
                    <a:lumOff val="5000"/>
                  </a:prstClr>
                </a:solidFill>
                <a:latin typeface="Arial"/>
              </a:rPr>
              <a:t>Pre and post-commit code </a:t>
            </a:r>
            <a:r>
              <a:rPr lang="en-US" sz="2200" dirty="0" smtClean="0">
                <a:solidFill>
                  <a:prstClr val="black">
                    <a:lumMod val="95000"/>
                    <a:lumOff val="5000"/>
                  </a:prstClr>
                </a:solidFill>
                <a:latin typeface="Arial"/>
              </a:rPr>
              <a:t/>
            </a:r>
            <a:br>
              <a:rPr lang="en-US" sz="2200" dirty="0" smtClean="0">
                <a:solidFill>
                  <a:prstClr val="black">
                    <a:lumMod val="95000"/>
                    <a:lumOff val="5000"/>
                  </a:prstClr>
                </a:solidFill>
                <a:latin typeface="Arial"/>
              </a:rPr>
            </a:br>
            <a:r>
              <a:rPr lang="en-US" sz="2200" dirty="0" smtClean="0">
                <a:solidFill>
                  <a:prstClr val="black">
                    <a:lumMod val="95000"/>
                    <a:lumOff val="5000"/>
                  </a:prstClr>
                </a:solidFill>
                <a:latin typeface="Arial"/>
              </a:rPr>
              <a:t>(</a:t>
            </a:r>
            <a:r>
              <a:rPr lang="en-US" sz="2200" dirty="0">
                <a:solidFill>
                  <a:prstClr val="black">
                    <a:lumMod val="95000"/>
                    <a:lumOff val="5000"/>
                  </a:prstClr>
                </a:solidFill>
                <a:latin typeface="Arial"/>
              </a:rPr>
              <a:t>&amp; doc) </a:t>
            </a:r>
            <a:r>
              <a:rPr lang="en-US" sz="2200" dirty="0" smtClean="0">
                <a:solidFill>
                  <a:prstClr val="black">
                    <a:lumMod val="95000"/>
                    <a:lumOff val="5000"/>
                  </a:prstClr>
                </a:solidFill>
                <a:latin typeface="Arial"/>
              </a:rPr>
              <a:t>reviews </a:t>
            </a:r>
            <a:r>
              <a:rPr lang="en-US" sz="2200" dirty="0">
                <a:solidFill>
                  <a:prstClr val="black">
                    <a:lumMod val="95000"/>
                    <a:lumOff val="5000"/>
                  </a:prstClr>
                </a:solidFill>
                <a:latin typeface="Arial"/>
              </a:rPr>
              <a:t>across lifecycle</a:t>
            </a:r>
          </a:p>
          <a:p>
            <a:pPr marL="342838" indent="-342838" eaLnBrk="0" hangingPunct="0">
              <a:spcBef>
                <a:spcPts val="500"/>
              </a:spcBef>
              <a:spcAft>
                <a:spcPts val="600"/>
              </a:spcAft>
              <a:buClr>
                <a:srgbClr val="2596C9"/>
              </a:buClr>
              <a:buSzPct val="112000"/>
              <a:buFont typeface="Arial" pitchFamily="34" charset="0"/>
              <a:buChar char="•"/>
            </a:pPr>
            <a:r>
              <a:rPr lang="en-US" sz="2200" dirty="0">
                <a:solidFill>
                  <a:prstClr val="black">
                    <a:lumMod val="95000"/>
                    <a:lumOff val="5000"/>
                  </a:prstClr>
                </a:solidFill>
                <a:latin typeface="Arial"/>
              </a:rPr>
              <a:t>Inline conversations and diffs</a:t>
            </a:r>
          </a:p>
          <a:p>
            <a:pPr marL="342838" indent="-342838" eaLnBrk="0" hangingPunct="0">
              <a:spcBef>
                <a:spcPts val="500"/>
              </a:spcBef>
              <a:spcAft>
                <a:spcPts val="600"/>
              </a:spcAft>
              <a:buClr>
                <a:srgbClr val="2596C9"/>
              </a:buClr>
              <a:buSzPct val="112000"/>
              <a:buFont typeface="Arial" pitchFamily="34" charset="0"/>
              <a:buChar char="•"/>
            </a:pPr>
            <a:r>
              <a:rPr lang="en-US" sz="2200" dirty="0">
                <a:solidFill>
                  <a:prstClr val="black">
                    <a:lumMod val="95000"/>
                    <a:lumOff val="5000"/>
                  </a:prstClr>
                </a:solidFill>
                <a:latin typeface="Arial"/>
              </a:rPr>
              <a:t>Built-in hooks for pre-flight testing </a:t>
            </a:r>
            <a:r>
              <a:rPr lang="en-US" sz="2200" dirty="0" smtClean="0">
                <a:solidFill>
                  <a:prstClr val="black">
                    <a:lumMod val="95000"/>
                    <a:lumOff val="5000"/>
                  </a:prstClr>
                </a:solidFill>
                <a:latin typeface="Arial"/>
              </a:rPr>
              <a:t>and </a:t>
            </a:r>
            <a:r>
              <a:rPr lang="en-US" sz="2200" dirty="0">
                <a:solidFill>
                  <a:prstClr val="black">
                    <a:lumMod val="95000"/>
                    <a:lumOff val="5000"/>
                  </a:prstClr>
                </a:solidFill>
                <a:latin typeface="Arial"/>
              </a:rPr>
              <a:t>deployment</a:t>
            </a:r>
          </a:p>
          <a:p>
            <a:pPr marL="342838" indent="-342838" eaLnBrk="0" hangingPunct="0">
              <a:spcBef>
                <a:spcPts val="500"/>
              </a:spcBef>
              <a:spcAft>
                <a:spcPts val="600"/>
              </a:spcAft>
              <a:buClr>
                <a:srgbClr val="2596C9"/>
              </a:buClr>
              <a:buSzPct val="112000"/>
              <a:buFont typeface="Arial" pitchFamily="34" charset="0"/>
              <a:buChar char="•"/>
            </a:pPr>
            <a:r>
              <a:rPr lang="en-US" sz="2200" dirty="0">
                <a:solidFill>
                  <a:prstClr val="black">
                    <a:lumMod val="95000"/>
                    <a:lumOff val="5000"/>
                  </a:prstClr>
                </a:solidFill>
                <a:latin typeface="Arial"/>
              </a:rPr>
              <a:t>Dashboard for continuous delivery across multiple projects</a:t>
            </a:r>
          </a:p>
          <a:p>
            <a:pPr marL="342838" indent="-342838" eaLnBrk="0" hangingPunct="0">
              <a:spcBef>
                <a:spcPts val="500"/>
              </a:spcBef>
              <a:spcAft>
                <a:spcPts val="600"/>
              </a:spcAft>
              <a:buClr>
                <a:srgbClr val="2596C9"/>
              </a:buClr>
              <a:buSzPct val="112000"/>
              <a:buFont typeface="Arial" pitchFamily="34" charset="0"/>
              <a:buChar char="•"/>
            </a:pPr>
            <a:r>
              <a:rPr lang="en-US" sz="2200" dirty="0">
                <a:solidFill>
                  <a:prstClr val="black">
                    <a:lumMod val="95000"/>
                    <a:lumOff val="5000"/>
                  </a:prstClr>
                </a:solidFill>
                <a:latin typeface="Arial"/>
              </a:rPr>
              <a:t>Across Git and Perforce</a:t>
            </a:r>
          </a:p>
        </p:txBody>
      </p:sp>
    </p:spTree>
    <p:extLst>
      <p:ext uri="{BB962C8B-B14F-4D97-AF65-F5344CB8AC3E}">
        <p14:creationId xmlns:p14="http://schemas.microsoft.com/office/powerpoint/2010/main" val="30412569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About me</a:t>
            </a:r>
            <a:endParaRPr lang="en-US" dirty="0"/>
          </a:p>
        </p:txBody>
      </p:sp>
      <p:sp>
        <p:nvSpPr>
          <p:cNvPr id="5" name="Content Placeholder 4"/>
          <p:cNvSpPr>
            <a:spLocks noGrp="1"/>
          </p:cNvSpPr>
          <p:nvPr>
            <p:ph idx="1"/>
          </p:nvPr>
        </p:nvSpPr>
        <p:spPr/>
        <p:txBody>
          <a:bodyPr/>
          <a:lstStyle/>
          <a:p>
            <a:r>
              <a:rPr lang="en-US" dirty="0" smtClean="0"/>
              <a:t>Sven Erik Knop, Perforce Software Ltd</a:t>
            </a:r>
          </a:p>
          <a:p>
            <a:pPr lvl="1"/>
            <a:r>
              <a:rPr lang="en-US" dirty="0" smtClean="0"/>
              <a:t>Senior Technical Specialist</a:t>
            </a:r>
          </a:p>
          <a:p>
            <a:endParaRPr lang="en-US" dirty="0" smtClean="0"/>
          </a:p>
          <a:p>
            <a:r>
              <a:rPr lang="en-US" dirty="0" smtClean="0"/>
              <a:t>Joined Perforce as a Consultant in </a:t>
            </a:r>
            <a:r>
              <a:rPr lang="en-US" dirty="0"/>
              <a:t>2008 </a:t>
            </a:r>
            <a:endParaRPr lang="en-US" dirty="0" smtClean="0"/>
          </a:p>
          <a:p>
            <a:r>
              <a:rPr lang="en-US" dirty="0" smtClean="0"/>
              <a:t>Extensive knowledge in deploying and optimizing </a:t>
            </a:r>
            <a:br>
              <a:rPr lang="en-US" dirty="0" smtClean="0"/>
            </a:br>
            <a:r>
              <a:rPr lang="en-US" dirty="0" smtClean="0"/>
              <a:t>Perforce installations and processes</a:t>
            </a:r>
          </a:p>
          <a:p>
            <a:r>
              <a:rPr lang="en-US" dirty="0" smtClean="0"/>
              <a:t>Background in Development and Databases</a:t>
            </a:r>
          </a:p>
          <a:p>
            <a:r>
              <a:rPr lang="en-US" dirty="0" smtClean="0"/>
              <a:t>Author of P4Python</a:t>
            </a:r>
            <a:endParaRPr lang="en-US" dirty="0"/>
          </a:p>
        </p:txBody>
      </p:sp>
      <p:pic>
        <p:nvPicPr>
          <p:cNvPr id="6" name="Picture 5" descr="Sven-Erik_Knop small.jpg"/>
          <p:cNvPicPr>
            <a:picLocks noGrp="1" noChangeAspect="1"/>
          </p:cNvPicPr>
          <p:nvPr/>
        </p:nvPicPr>
        <p:blipFill>
          <a:blip r:embed="rId2">
            <a:extLst>
              <a:ext uri="{28A0092B-C50C-407E-A947-70E740481C1C}">
                <a14:useLocalDpi xmlns:a14="http://schemas.microsoft.com/office/drawing/2010/main" val="0"/>
              </a:ext>
            </a:extLst>
          </a:blip>
          <a:srcRect t="16982" b="16982"/>
          <a:stretch>
            <a:fillRect/>
          </a:stretch>
        </p:blipFill>
        <p:spPr>
          <a:xfrm>
            <a:off x="6851210" y="1207065"/>
            <a:ext cx="1787525" cy="1781175"/>
          </a:xfrm>
          <a:prstGeom prst="rect">
            <a:avLst/>
          </a:prstGeom>
          <a:ln w="38100" cmpd="sng">
            <a:solidFill>
              <a:srgbClr val="E35612"/>
            </a:solidFill>
          </a:ln>
        </p:spPr>
      </p:pic>
    </p:spTree>
    <p:extLst>
      <p:ext uri="{BB962C8B-B14F-4D97-AF65-F5344CB8AC3E}">
        <p14:creationId xmlns:p14="http://schemas.microsoft.com/office/powerpoint/2010/main" val="186306161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Successful Implementation of a Continuous Delivery Pipeline</a:t>
            </a:r>
            <a:endParaRPr lang="en-US" dirty="0"/>
          </a:p>
        </p:txBody>
      </p:sp>
      <p:sp>
        <p:nvSpPr>
          <p:cNvPr id="45" name="Content Placeholder 44"/>
          <p:cNvSpPr>
            <a:spLocks noGrp="1"/>
          </p:cNvSpPr>
          <p:nvPr>
            <p:ph idx="1"/>
          </p:nvPr>
        </p:nvSpPr>
        <p:spPr>
          <a:xfrm>
            <a:off x="3499888" y="2829415"/>
            <a:ext cx="5493418" cy="2067932"/>
          </a:xfrm>
        </p:spPr>
        <p:txBody>
          <a:bodyPr>
            <a:noAutofit/>
          </a:bodyPr>
          <a:lstStyle/>
          <a:p>
            <a:r>
              <a:rPr lang="en-US" sz="1800" dirty="0"/>
              <a:t>High velocity build, test and deploy lifecycle</a:t>
            </a:r>
          </a:p>
          <a:p>
            <a:r>
              <a:rPr lang="en-US" sz="1800" dirty="0"/>
              <a:t>Increased developer onus, unbreakable builds</a:t>
            </a:r>
          </a:p>
          <a:p>
            <a:r>
              <a:rPr lang="en-US" sz="1800" dirty="0"/>
              <a:t>No room for “it works on my machine</a:t>
            </a:r>
            <a:r>
              <a:rPr lang="en-US" sz="1800" dirty="0" smtClean="0"/>
              <a:t>”</a:t>
            </a:r>
          </a:p>
          <a:p>
            <a:r>
              <a:rPr lang="en-US" sz="1800" dirty="0" smtClean="0"/>
              <a:t>Builds tested on production like environments</a:t>
            </a:r>
            <a:endParaRPr lang="en-US" sz="1800" dirty="0"/>
          </a:p>
          <a:p>
            <a:r>
              <a:rPr lang="en-US" sz="1800" dirty="0"/>
              <a:t>Deployment to internal or external users</a:t>
            </a:r>
          </a:p>
        </p:txBody>
      </p:sp>
      <p:graphicFrame>
        <p:nvGraphicFramePr>
          <p:cNvPr id="2" name="Diagram 1"/>
          <p:cNvGraphicFramePr/>
          <p:nvPr>
            <p:extLst>
              <p:ext uri="{D42A27DB-BD31-4B8C-83A1-F6EECF244321}">
                <p14:modId xmlns:p14="http://schemas.microsoft.com/office/powerpoint/2010/main" val="635142581"/>
              </p:ext>
            </p:extLst>
          </p:nvPr>
        </p:nvGraphicFramePr>
        <p:xfrm>
          <a:off x="283696" y="157566"/>
          <a:ext cx="5472305" cy="3430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4" name="Group 43"/>
          <p:cNvGrpSpPr/>
          <p:nvPr/>
        </p:nvGrpSpPr>
        <p:grpSpPr>
          <a:xfrm>
            <a:off x="874253" y="2126669"/>
            <a:ext cx="3073691" cy="1799592"/>
            <a:chOff x="1165670" y="2835558"/>
            <a:chExt cx="4098255" cy="2399456"/>
          </a:xfrm>
        </p:grpSpPr>
        <p:sp>
          <p:nvSpPr>
            <p:cNvPr id="4" name="Rectangle 3"/>
            <p:cNvSpPr/>
            <p:nvPr/>
          </p:nvSpPr>
          <p:spPr>
            <a:xfrm>
              <a:off x="2116226" y="3434493"/>
              <a:ext cx="2056858" cy="1349752"/>
            </a:xfrm>
            <a:prstGeom prst="rect">
              <a:avLst/>
            </a:prstGeom>
            <a:solidFill>
              <a:schemeClr val="bg1">
                <a:lumMod val="6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16" name="Cube 15"/>
            <p:cNvSpPr/>
            <p:nvPr/>
          </p:nvSpPr>
          <p:spPr>
            <a:xfrm>
              <a:off x="2361564" y="3541528"/>
              <a:ext cx="297239" cy="281199"/>
            </a:xfrm>
            <a:prstGeom prst="cube">
              <a:avLst/>
            </a:prstGeom>
            <a:solidFill>
              <a:srgbClr val="83B03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18" name="Cube 17"/>
            <p:cNvSpPr/>
            <p:nvPr/>
          </p:nvSpPr>
          <p:spPr>
            <a:xfrm>
              <a:off x="3413219" y="3575492"/>
              <a:ext cx="297239" cy="281199"/>
            </a:xfrm>
            <a:prstGeom prst="cube">
              <a:avLst/>
            </a:prstGeom>
            <a:solidFill>
              <a:srgbClr val="83B03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19" name="Cube 18"/>
            <p:cNvSpPr/>
            <p:nvPr/>
          </p:nvSpPr>
          <p:spPr>
            <a:xfrm>
              <a:off x="3646242" y="3795972"/>
              <a:ext cx="297239" cy="281199"/>
            </a:xfrm>
            <a:prstGeom prst="cube">
              <a:avLst/>
            </a:prstGeom>
            <a:solidFill>
              <a:srgbClr val="83B03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20" name="Cube 19"/>
            <p:cNvSpPr/>
            <p:nvPr/>
          </p:nvSpPr>
          <p:spPr>
            <a:xfrm>
              <a:off x="2619173" y="3772552"/>
              <a:ext cx="297239" cy="281199"/>
            </a:xfrm>
            <a:prstGeom prst="cube">
              <a:avLst/>
            </a:prstGeom>
            <a:solidFill>
              <a:srgbClr val="83B03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21" name="Cube 20"/>
            <p:cNvSpPr/>
            <p:nvPr/>
          </p:nvSpPr>
          <p:spPr>
            <a:xfrm>
              <a:off x="2852196" y="4005213"/>
              <a:ext cx="297239" cy="281199"/>
            </a:xfrm>
            <a:prstGeom prst="cube">
              <a:avLst/>
            </a:prstGeom>
            <a:solidFill>
              <a:srgbClr val="83B03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31" name="Cube 30"/>
            <p:cNvSpPr/>
            <p:nvPr/>
          </p:nvSpPr>
          <p:spPr>
            <a:xfrm>
              <a:off x="3114134" y="3763593"/>
              <a:ext cx="297239" cy="281199"/>
            </a:xfrm>
            <a:prstGeom prst="cube">
              <a:avLst/>
            </a:prstGeom>
            <a:solidFill>
              <a:srgbClr val="83B03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62" name="TextBox 61"/>
            <p:cNvSpPr txBox="1"/>
            <p:nvPr/>
          </p:nvSpPr>
          <p:spPr>
            <a:xfrm>
              <a:off x="2329228" y="4237676"/>
              <a:ext cx="1597615" cy="615553"/>
            </a:xfrm>
            <a:prstGeom prst="rect">
              <a:avLst/>
            </a:prstGeom>
            <a:noFill/>
          </p:spPr>
          <p:txBody>
            <a:bodyPr wrap="square" rtlCol="0">
              <a:spAutoFit/>
            </a:bodyPr>
            <a:lstStyle/>
            <a:p>
              <a:pPr algn="ctr"/>
              <a:r>
                <a:rPr lang="en-US" sz="1200" dirty="0">
                  <a:solidFill>
                    <a:srgbClr val="FFFFFF"/>
                  </a:solidFill>
                </a:rPr>
                <a:t>Version Control</a:t>
              </a:r>
            </a:p>
          </p:txBody>
        </p:sp>
        <p:cxnSp>
          <p:nvCxnSpPr>
            <p:cNvPr id="34" name="Straight Arrow Connector 33"/>
            <p:cNvCxnSpPr/>
            <p:nvPr/>
          </p:nvCxnSpPr>
          <p:spPr>
            <a:xfrm flipH="1" flipV="1">
              <a:off x="1165670" y="2835558"/>
              <a:ext cx="1980600" cy="584848"/>
            </a:xfrm>
            <a:prstGeom prst="straightConnector1">
              <a:avLst/>
            </a:prstGeom>
            <a:ln w="19050" cmpd="sng">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flipV="1">
              <a:off x="2516982" y="2835558"/>
              <a:ext cx="629285" cy="584845"/>
            </a:xfrm>
            <a:prstGeom prst="straightConnector1">
              <a:avLst/>
            </a:prstGeom>
            <a:ln w="19050" cmpd="sng">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3146268" y="2835558"/>
              <a:ext cx="780575" cy="584848"/>
            </a:xfrm>
            <a:prstGeom prst="straightConnector1">
              <a:avLst/>
            </a:prstGeom>
            <a:ln w="19050" cmpd="sng">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3175173" y="2835558"/>
              <a:ext cx="2088752" cy="572387"/>
            </a:xfrm>
            <a:prstGeom prst="straightConnector1">
              <a:avLst/>
            </a:prstGeom>
            <a:ln w="19050" cmpd="sng">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V="1">
              <a:off x="1982865" y="4833318"/>
              <a:ext cx="505435" cy="401696"/>
            </a:xfrm>
            <a:prstGeom prst="straightConnector1">
              <a:avLst/>
            </a:prstGeom>
            <a:ln w="19050" cmpd="sng">
              <a:solidFill>
                <a:schemeClr val="tx2"/>
              </a:solidFill>
              <a:headEnd type="arrow"/>
              <a:tailEnd type="arrow"/>
            </a:ln>
            <a:effectLst/>
          </p:spPr>
          <p:style>
            <a:lnRef idx="2">
              <a:schemeClr val="accent1"/>
            </a:lnRef>
            <a:fillRef idx="0">
              <a:schemeClr val="accent1"/>
            </a:fillRef>
            <a:effectRef idx="1">
              <a:schemeClr val="accent1"/>
            </a:effectRef>
            <a:fontRef idx="minor">
              <a:schemeClr val="tx1"/>
            </a:fontRef>
          </p:style>
        </p:cxnSp>
      </p:grpSp>
      <p:pic>
        <p:nvPicPr>
          <p:cNvPr id="49" name="Picture 48"/>
          <p:cNvPicPr>
            <a:picLocks noChangeAspect="1"/>
          </p:cNvPicPr>
          <p:nvPr/>
        </p:nvPicPr>
        <p:blipFill>
          <a:blip r:embed="rId8" cstate="print"/>
          <a:stretch>
            <a:fillRect/>
          </a:stretch>
        </p:blipFill>
        <p:spPr>
          <a:xfrm>
            <a:off x="3499888" y="1286115"/>
            <a:ext cx="908708" cy="318168"/>
          </a:xfrm>
          <a:prstGeom prst="rect">
            <a:avLst/>
          </a:prstGeom>
        </p:spPr>
      </p:pic>
      <p:pic>
        <p:nvPicPr>
          <p:cNvPr id="50" name="Picture 49"/>
          <p:cNvPicPr>
            <a:picLocks noChangeAspect="1"/>
          </p:cNvPicPr>
          <p:nvPr/>
        </p:nvPicPr>
        <p:blipFill>
          <a:blip r:embed="rId9" cstate="print"/>
          <a:stretch>
            <a:fillRect/>
          </a:stretch>
        </p:blipFill>
        <p:spPr>
          <a:xfrm>
            <a:off x="1866225" y="1335393"/>
            <a:ext cx="1114772" cy="268890"/>
          </a:xfrm>
          <a:prstGeom prst="rect">
            <a:avLst/>
          </a:prstGeom>
        </p:spPr>
      </p:pic>
      <p:cxnSp>
        <p:nvCxnSpPr>
          <p:cNvPr id="30" name="Straight Arrow Connector 29"/>
          <p:cNvCxnSpPr>
            <a:stCxn id="4" idx="0"/>
          </p:cNvCxnSpPr>
          <p:nvPr/>
        </p:nvCxnSpPr>
        <p:spPr>
          <a:xfrm flipV="1">
            <a:off x="2358492" y="2126669"/>
            <a:ext cx="2629354" cy="449201"/>
          </a:xfrm>
          <a:prstGeom prst="straightConnector1">
            <a:avLst/>
          </a:prstGeom>
          <a:ln w="19050" cmpd="sng">
            <a:solidFill>
              <a:schemeClr val="tx2"/>
            </a:solidFill>
            <a:tailEnd type="arrow"/>
          </a:ln>
          <a:effectLst/>
        </p:spPr>
        <p:style>
          <a:lnRef idx="2">
            <a:schemeClr val="accent1"/>
          </a:lnRef>
          <a:fillRef idx="0">
            <a:schemeClr val="accent1"/>
          </a:fillRef>
          <a:effectRef idx="1">
            <a:schemeClr val="accent1"/>
          </a:effectRef>
          <a:fontRef idx="minor">
            <a:schemeClr val="tx1"/>
          </a:fontRef>
        </p:style>
      </p:cxnSp>
      <p:pic>
        <p:nvPicPr>
          <p:cNvPr id="3" name="Picture 2" descr="small_h-trans.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20447" y="1017225"/>
            <a:ext cx="921304" cy="318168"/>
          </a:xfrm>
          <a:prstGeom prst="rect">
            <a:avLst/>
          </a:prstGeom>
        </p:spPr>
      </p:pic>
      <p:pic>
        <p:nvPicPr>
          <p:cNvPr id="5" name="Picture 4" descr="group1.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6606" y="3775556"/>
            <a:ext cx="1095294" cy="754081"/>
          </a:xfrm>
          <a:prstGeom prst="rect">
            <a:avLst/>
          </a:prstGeom>
        </p:spPr>
      </p:pic>
      <p:sp>
        <p:nvSpPr>
          <p:cNvPr id="23" name="Cube 22"/>
          <p:cNvSpPr/>
          <p:nvPr/>
        </p:nvSpPr>
        <p:spPr>
          <a:xfrm>
            <a:off x="1512408" y="4114995"/>
            <a:ext cx="222929" cy="210899"/>
          </a:xfrm>
          <a:prstGeom prst="cube">
            <a:avLst/>
          </a:prstGeom>
          <a:solidFill>
            <a:srgbClr val="83B03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24" name="Cube 23"/>
          <p:cNvSpPr/>
          <p:nvPr/>
        </p:nvSpPr>
        <p:spPr>
          <a:xfrm>
            <a:off x="1664808" y="4267395"/>
            <a:ext cx="222929" cy="210899"/>
          </a:xfrm>
          <a:prstGeom prst="cube">
            <a:avLst/>
          </a:prstGeom>
          <a:solidFill>
            <a:srgbClr val="83B03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25" name="Cube 24"/>
          <p:cNvSpPr/>
          <p:nvPr/>
        </p:nvSpPr>
        <p:spPr>
          <a:xfrm>
            <a:off x="1817208" y="4419795"/>
            <a:ext cx="222929" cy="210899"/>
          </a:xfrm>
          <a:prstGeom prst="cube">
            <a:avLst/>
          </a:prstGeom>
          <a:solidFill>
            <a:srgbClr val="83B03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817951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50009" y="1686171"/>
            <a:ext cx="6948177" cy="601308"/>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kern="1200" baseline="0">
                <a:solidFill>
                  <a:schemeClr val="tx1"/>
                </a:solidFill>
                <a:latin typeface="+mj-lt"/>
                <a:ea typeface="+mj-ea"/>
                <a:cs typeface="+mj-cs"/>
              </a:defRPr>
            </a:lvl1pPr>
          </a:lstStyle>
          <a:p>
            <a:pPr algn="ctr"/>
            <a:r>
              <a:rPr lang="en-US" sz="4000" dirty="0" smtClean="0"/>
              <a:t>Thank You!</a:t>
            </a:r>
            <a:endParaRPr lang="en-US" sz="4000" dirty="0"/>
          </a:p>
        </p:txBody>
      </p:sp>
      <p:sp>
        <p:nvSpPr>
          <p:cNvPr id="9" name="Title 1"/>
          <p:cNvSpPr txBox="1">
            <a:spLocks/>
          </p:cNvSpPr>
          <p:nvPr/>
        </p:nvSpPr>
        <p:spPr>
          <a:xfrm>
            <a:off x="1150009" y="2622477"/>
            <a:ext cx="6948177" cy="601308"/>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kern="1200" baseline="0">
                <a:solidFill>
                  <a:schemeClr val="tx1"/>
                </a:solidFill>
                <a:latin typeface="+mj-lt"/>
                <a:ea typeface="+mj-ea"/>
                <a:cs typeface="+mj-cs"/>
              </a:defRPr>
            </a:lvl1pPr>
          </a:lstStyle>
          <a:p>
            <a:pPr algn="ctr"/>
            <a:r>
              <a:rPr lang="en-US" dirty="0" smtClean="0">
                <a:hlinkClick r:id="rId2"/>
              </a:rPr>
              <a:t>sknop@perforce.com</a:t>
            </a:r>
            <a:r>
              <a:rPr lang="en-US" dirty="0" smtClean="0"/>
              <a:t> / @p4sven</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2262551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What we do</a:t>
            </a:r>
            <a:endParaRPr lang="en-US" dirty="0"/>
          </a:p>
        </p:txBody>
      </p:sp>
      <p:sp>
        <p:nvSpPr>
          <p:cNvPr id="5" name="Content Placeholder 4"/>
          <p:cNvSpPr>
            <a:spLocks noGrp="1"/>
          </p:cNvSpPr>
          <p:nvPr>
            <p:ph idx="1"/>
          </p:nvPr>
        </p:nvSpPr>
        <p:spPr>
          <a:xfrm>
            <a:off x="103516" y="1256328"/>
            <a:ext cx="3723282" cy="3503383"/>
          </a:xfrm>
        </p:spPr>
        <p:txBody>
          <a:bodyPr/>
          <a:lstStyle/>
          <a:p>
            <a:pPr>
              <a:buClrTx/>
            </a:pPr>
            <a:r>
              <a:rPr lang="en-US" sz="1800" dirty="0" smtClean="0">
                <a:solidFill>
                  <a:srgbClr val="152664"/>
                </a:solidFill>
                <a:latin typeface="Avenir Book"/>
                <a:cs typeface="Avenir Book"/>
              </a:rPr>
              <a:t>Perforce helps delivery teams build complex products collaboratively, securely and efficiently.</a:t>
            </a:r>
            <a:endParaRPr lang="en-US" sz="1800" dirty="0">
              <a:solidFill>
                <a:srgbClr val="152664"/>
              </a:solidFill>
              <a:latin typeface="Avenir Book"/>
              <a:cs typeface="Avenir Book"/>
            </a:endParaRPr>
          </a:p>
          <a:p>
            <a:pPr>
              <a:buClrTx/>
            </a:pPr>
            <a:r>
              <a:rPr lang="en-US" sz="1800" dirty="0" smtClean="0">
                <a:solidFill>
                  <a:srgbClr val="152664"/>
                </a:solidFill>
                <a:latin typeface="Avenir Book"/>
                <a:cs typeface="Avenir Book"/>
              </a:rPr>
              <a:t>Commonly used for</a:t>
            </a:r>
            <a:endParaRPr lang="en-US" sz="1800" dirty="0">
              <a:solidFill>
                <a:srgbClr val="152664"/>
              </a:solidFill>
              <a:latin typeface="Avenir Book"/>
              <a:cs typeface="Avenir Book"/>
            </a:endParaRPr>
          </a:p>
          <a:p>
            <a:pPr lvl="1">
              <a:buClrTx/>
            </a:pPr>
            <a:r>
              <a:rPr lang="en-US" sz="1600" dirty="0" smtClean="0">
                <a:solidFill>
                  <a:srgbClr val="152664"/>
                </a:solidFill>
                <a:latin typeface="Avenir Book"/>
                <a:cs typeface="Avenir Book"/>
              </a:rPr>
              <a:t>Software</a:t>
            </a:r>
          </a:p>
          <a:p>
            <a:pPr lvl="1">
              <a:buClrTx/>
            </a:pPr>
            <a:r>
              <a:rPr lang="en-US" sz="1600" dirty="0">
                <a:solidFill>
                  <a:srgbClr val="152664"/>
                </a:solidFill>
                <a:latin typeface="Avenir Book"/>
                <a:cs typeface="Avenir Book"/>
              </a:rPr>
              <a:t>Games</a:t>
            </a:r>
          </a:p>
          <a:p>
            <a:pPr lvl="1">
              <a:buClrTx/>
            </a:pPr>
            <a:r>
              <a:rPr lang="en-US" sz="1600" dirty="0" smtClean="0">
                <a:solidFill>
                  <a:srgbClr val="152664"/>
                </a:solidFill>
                <a:latin typeface="Avenir Book"/>
                <a:cs typeface="Avenir Book"/>
              </a:rPr>
              <a:t>Electronics</a:t>
            </a:r>
          </a:p>
          <a:p>
            <a:pPr lvl="1">
              <a:buClrTx/>
            </a:pPr>
            <a:r>
              <a:rPr lang="en-US" sz="1600" dirty="0" smtClean="0">
                <a:solidFill>
                  <a:srgbClr val="152664"/>
                </a:solidFill>
                <a:latin typeface="Avenir Book"/>
                <a:cs typeface="Avenir Book"/>
              </a:rPr>
              <a:t>Animations</a:t>
            </a:r>
            <a:endParaRPr lang="en-US" sz="1600" dirty="0">
              <a:solidFill>
                <a:srgbClr val="152664"/>
              </a:solidFill>
              <a:latin typeface="Avenir Book"/>
              <a:cs typeface="Avenir Book"/>
            </a:endParaRPr>
          </a:p>
          <a:p>
            <a:pPr lvl="1">
              <a:buClrTx/>
            </a:pPr>
            <a:r>
              <a:rPr lang="en-US" sz="1600" dirty="0" smtClean="0">
                <a:solidFill>
                  <a:srgbClr val="152664"/>
                </a:solidFill>
                <a:latin typeface="Avenir Book"/>
                <a:cs typeface="Avenir Book"/>
              </a:rPr>
              <a:t>Chipsets </a:t>
            </a:r>
          </a:p>
          <a:p>
            <a:pPr lvl="1">
              <a:buClrTx/>
            </a:pPr>
            <a:r>
              <a:rPr lang="en-US" sz="1600" dirty="0" smtClean="0">
                <a:solidFill>
                  <a:srgbClr val="152664"/>
                </a:solidFill>
                <a:latin typeface="Avenir Book"/>
                <a:cs typeface="Avenir Book"/>
              </a:rPr>
              <a:t>Medical Devices</a:t>
            </a:r>
            <a:endParaRPr lang="en-US" sz="1600" dirty="0">
              <a:solidFill>
                <a:srgbClr val="152664"/>
              </a:solidFill>
              <a:latin typeface="Avenir Book"/>
              <a:cs typeface="Avenir Book"/>
            </a:endParaRPr>
          </a:p>
          <a:p>
            <a:pPr lvl="1">
              <a:buClrTx/>
            </a:pPr>
            <a:r>
              <a:rPr lang="en-US" sz="1600" dirty="0" err="1" smtClean="0">
                <a:solidFill>
                  <a:srgbClr val="152664"/>
                </a:solidFill>
                <a:latin typeface="Avenir Book"/>
                <a:cs typeface="Avenir Book"/>
              </a:rPr>
              <a:t>IoT</a:t>
            </a:r>
            <a:endParaRPr lang="en-US" sz="1600" dirty="0">
              <a:solidFill>
                <a:srgbClr val="152664"/>
              </a:solidFill>
              <a:latin typeface="Avenir Book"/>
              <a:cs typeface="Avenir Book"/>
            </a:endParaRPr>
          </a:p>
        </p:txBody>
      </p:sp>
      <p:sp>
        <p:nvSpPr>
          <p:cNvPr id="21" name="Freeform 20"/>
          <p:cNvSpPr/>
          <p:nvPr/>
        </p:nvSpPr>
        <p:spPr>
          <a:xfrm flipH="1">
            <a:off x="4939839" y="4597565"/>
            <a:ext cx="4214572" cy="555056"/>
          </a:xfrm>
          <a:custGeom>
            <a:avLst/>
            <a:gdLst>
              <a:gd name="connsiteX0" fmla="*/ 0 w 3807372"/>
              <a:gd name="connsiteY0" fmla="*/ 0 h 744538"/>
              <a:gd name="connsiteX1" fmla="*/ 3683280 w 3807372"/>
              <a:gd name="connsiteY1" fmla="*/ 0 h 744538"/>
              <a:gd name="connsiteX2" fmla="*/ 3807372 w 3807372"/>
              <a:gd name="connsiteY2" fmla="*/ 124092 h 744538"/>
              <a:gd name="connsiteX3" fmla="*/ 3807372 w 3807372"/>
              <a:gd name="connsiteY3" fmla="*/ 744538 h 744538"/>
              <a:gd name="connsiteX4" fmla="*/ 0 w 3807372"/>
              <a:gd name="connsiteY4" fmla="*/ 744538 h 744538"/>
              <a:gd name="connsiteX5" fmla="*/ 0 w 3807372"/>
              <a:gd name="connsiteY5" fmla="*/ 0 h 744538"/>
              <a:gd name="connsiteX0" fmla="*/ 0 w 3807372"/>
              <a:gd name="connsiteY0" fmla="*/ 0 h 744538"/>
              <a:gd name="connsiteX1" fmla="*/ 3683280 w 3807372"/>
              <a:gd name="connsiteY1" fmla="*/ 0 h 744538"/>
              <a:gd name="connsiteX2" fmla="*/ 3807372 w 3807372"/>
              <a:gd name="connsiteY2" fmla="*/ 744538 h 744538"/>
              <a:gd name="connsiteX3" fmla="*/ 0 w 3807372"/>
              <a:gd name="connsiteY3" fmla="*/ 744538 h 744538"/>
              <a:gd name="connsiteX4" fmla="*/ 0 w 3807372"/>
              <a:gd name="connsiteY4" fmla="*/ 0 h 744538"/>
              <a:gd name="connsiteX0" fmla="*/ 0 w 3807372"/>
              <a:gd name="connsiteY0" fmla="*/ 0 h 744538"/>
              <a:gd name="connsiteX1" fmla="*/ 3051455 w 3807372"/>
              <a:gd name="connsiteY1" fmla="*/ 0 h 744538"/>
              <a:gd name="connsiteX2" fmla="*/ 3807372 w 3807372"/>
              <a:gd name="connsiteY2" fmla="*/ 744538 h 744538"/>
              <a:gd name="connsiteX3" fmla="*/ 0 w 3807372"/>
              <a:gd name="connsiteY3" fmla="*/ 744538 h 744538"/>
              <a:gd name="connsiteX4" fmla="*/ 0 w 3807372"/>
              <a:gd name="connsiteY4" fmla="*/ 0 h 744538"/>
              <a:gd name="connsiteX0" fmla="*/ 3085713 w 6893085"/>
              <a:gd name="connsiteY0" fmla="*/ 0 h 744538"/>
              <a:gd name="connsiteX1" fmla="*/ 6137168 w 6893085"/>
              <a:gd name="connsiteY1" fmla="*/ 0 h 744538"/>
              <a:gd name="connsiteX2" fmla="*/ 6893085 w 6893085"/>
              <a:gd name="connsiteY2" fmla="*/ 744538 h 744538"/>
              <a:gd name="connsiteX3" fmla="*/ 0 w 6893085"/>
              <a:gd name="connsiteY3" fmla="*/ 744538 h 744538"/>
              <a:gd name="connsiteX4" fmla="*/ 3085713 w 6893085"/>
              <a:gd name="connsiteY4" fmla="*/ 0 h 744538"/>
              <a:gd name="connsiteX0" fmla="*/ 0 w 6917970"/>
              <a:gd name="connsiteY0" fmla="*/ 0 h 744538"/>
              <a:gd name="connsiteX1" fmla="*/ 6162053 w 6917970"/>
              <a:gd name="connsiteY1" fmla="*/ 0 h 744538"/>
              <a:gd name="connsiteX2" fmla="*/ 6917970 w 6917970"/>
              <a:gd name="connsiteY2" fmla="*/ 744538 h 744538"/>
              <a:gd name="connsiteX3" fmla="*/ 24885 w 6917970"/>
              <a:gd name="connsiteY3" fmla="*/ 744538 h 744538"/>
              <a:gd name="connsiteX4" fmla="*/ 0 w 6917970"/>
              <a:gd name="connsiteY4" fmla="*/ 0 h 744538"/>
              <a:gd name="connsiteX0" fmla="*/ 18625 w 6936595"/>
              <a:gd name="connsiteY0" fmla="*/ 0 h 744538"/>
              <a:gd name="connsiteX1" fmla="*/ 6180678 w 6936595"/>
              <a:gd name="connsiteY1" fmla="*/ 0 h 744538"/>
              <a:gd name="connsiteX2" fmla="*/ 6936595 w 6936595"/>
              <a:gd name="connsiteY2" fmla="*/ 744538 h 744538"/>
              <a:gd name="connsiteX3" fmla="*/ 0 w 6936595"/>
              <a:gd name="connsiteY3" fmla="*/ 744538 h 744538"/>
              <a:gd name="connsiteX4" fmla="*/ 18625 w 6936595"/>
              <a:gd name="connsiteY4" fmla="*/ 0 h 744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6595" h="744538">
                <a:moveTo>
                  <a:pt x="18625" y="0"/>
                </a:moveTo>
                <a:lnTo>
                  <a:pt x="6180678" y="0"/>
                </a:lnTo>
                <a:lnTo>
                  <a:pt x="6936595" y="744538"/>
                </a:lnTo>
                <a:lnTo>
                  <a:pt x="0" y="744538"/>
                </a:lnTo>
                <a:lnTo>
                  <a:pt x="18625" y="0"/>
                </a:lnTo>
                <a:close/>
              </a:path>
            </a:pathLst>
          </a:custGeom>
          <a:solidFill>
            <a:srgbClr val="2596C9"/>
          </a:solidFill>
          <a:ln w="381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r>
              <a:rPr lang="en-US" sz="2000" b="1" dirty="0" smtClean="0">
                <a:solidFill>
                  <a:schemeClr val="bg1"/>
                </a:solidFill>
              </a:rPr>
              <a:t>Collaborative IP Creation</a:t>
            </a:r>
            <a:endParaRPr lang="en-US" sz="2000" b="1" dirty="0">
              <a:solidFill>
                <a:schemeClr val="bg1"/>
              </a:solidFill>
            </a:endParaRPr>
          </a:p>
        </p:txBody>
      </p:sp>
      <p:sp>
        <p:nvSpPr>
          <p:cNvPr id="15" name="TextBox 14"/>
          <p:cNvSpPr txBox="1"/>
          <p:nvPr/>
        </p:nvSpPr>
        <p:spPr>
          <a:xfrm>
            <a:off x="4751580" y="1166319"/>
            <a:ext cx="3200400" cy="315034"/>
          </a:xfrm>
          <a:prstGeom prst="rect">
            <a:avLst/>
          </a:prstGeom>
          <a:noFill/>
        </p:spPr>
        <p:txBody>
          <a:bodyPr wrap="square" lIns="68408" tIns="34205" rIns="68408" bIns="34205" rtlCol="0">
            <a:spAutoFit/>
          </a:bodyPr>
          <a:lstStyle/>
          <a:p>
            <a:pPr algn="ctr"/>
            <a:r>
              <a:rPr lang="en-US" sz="1600" dirty="0">
                <a:solidFill>
                  <a:schemeClr val="accent5">
                    <a:lumMod val="75000"/>
                  </a:schemeClr>
                </a:solidFill>
              </a:rPr>
              <a:t>Global </a:t>
            </a:r>
            <a:r>
              <a:rPr lang="en-US" sz="1600" dirty="0" smtClean="0">
                <a:solidFill>
                  <a:schemeClr val="accent5">
                    <a:lumMod val="75000"/>
                  </a:schemeClr>
                </a:solidFill>
              </a:rPr>
              <a:t>24x7 Support</a:t>
            </a:r>
            <a:endParaRPr lang="en-US" sz="1600" dirty="0">
              <a:solidFill>
                <a:schemeClr val="accent5">
                  <a:lumMod val="75000"/>
                </a:schemeClr>
              </a:solidFill>
            </a:endParaRPr>
          </a:p>
        </p:txBody>
      </p:sp>
      <p:pic>
        <p:nvPicPr>
          <p:cNvPr id="2" name="Picture 1" descr="partner-map-offices-dot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51189" y="1567755"/>
            <a:ext cx="5842116" cy="3059044"/>
          </a:xfrm>
          <a:prstGeom prst="rect">
            <a:avLst/>
          </a:prstGeom>
        </p:spPr>
      </p:pic>
      <p:sp>
        <p:nvSpPr>
          <p:cNvPr id="3" name="Slide Number Placeholder 2"/>
          <p:cNvSpPr>
            <a:spLocks noGrp="1"/>
          </p:cNvSpPr>
          <p:nvPr>
            <p:ph type="sldNum" sz="quarter" idx="12"/>
          </p:nvPr>
        </p:nvSpPr>
        <p:spPr/>
        <p:txBody>
          <a:bodyPr/>
          <a:lstStyle/>
          <a:p>
            <a:fld id="{C9A53227-414E-4EF6-ABDE-CCCFF925A1B1}" type="slidenum">
              <a:rPr lang="en-US" smtClean="0"/>
              <a:pPr/>
              <a:t>3</a:t>
            </a:fld>
            <a:endParaRPr lang="en-US"/>
          </a:p>
        </p:txBody>
      </p:sp>
    </p:spTree>
    <p:extLst>
      <p:ext uri="{BB962C8B-B14F-4D97-AF65-F5344CB8AC3E}">
        <p14:creationId xmlns:p14="http://schemas.microsoft.com/office/powerpoint/2010/main" val="754252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28435" y="1684806"/>
            <a:ext cx="8753387" cy="1425038"/>
            <a:chOff x="0" y="1607975"/>
            <a:chExt cx="11101453" cy="1808974"/>
          </a:xfrm>
          <a:noFill/>
        </p:grpSpPr>
        <p:sp>
          <p:nvSpPr>
            <p:cNvPr id="5" name="Oval 4"/>
            <p:cNvSpPr/>
            <p:nvPr/>
          </p:nvSpPr>
          <p:spPr>
            <a:xfrm>
              <a:off x="0" y="1607975"/>
              <a:ext cx="1808974" cy="1808974"/>
            </a:xfrm>
            <a:prstGeom prst="ellipse">
              <a:avLst/>
            </a:prstGeom>
            <a:grp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55" name="Oval 54"/>
            <p:cNvSpPr/>
            <p:nvPr/>
          </p:nvSpPr>
          <p:spPr>
            <a:xfrm>
              <a:off x="1858496" y="1607975"/>
              <a:ext cx="1808974" cy="1808974"/>
            </a:xfrm>
            <a:prstGeom prst="ellipse">
              <a:avLst/>
            </a:prstGeom>
            <a:grp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56" name="Oval 55"/>
            <p:cNvSpPr/>
            <p:nvPr/>
          </p:nvSpPr>
          <p:spPr>
            <a:xfrm>
              <a:off x="3716992" y="1607975"/>
              <a:ext cx="1808974" cy="1808974"/>
            </a:xfrm>
            <a:prstGeom prst="ellipse">
              <a:avLst/>
            </a:prstGeom>
            <a:grp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57" name="Oval 56"/>
            <p:cNvSpPr/>
            <p:nvPr/>
          </p:nvSpPr>
          <p:spPr>
            <a:xfrm>
              <a:off x="5575488" y="1607975"/>
              <a:ext cx="1808974" cy="1808974"/>
            </a:xfrm>
            <a:prstGeom prst="ellipse">
              <a:avLst/>
            </a:prstGeom>
            <a:grp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58" name="Oval 57"/>
            <p:cNvSpPr/>
            <p:nvPr/>
          </p:nvSpPr>
          <p:spPr>
            <a:xfrm>
              <a:off x="7433984" y="1607975"/>
              <a:ext cx="1808974" cy="1808974"/>
            </a:xfrm>
            <a:prstGeom prst="ellipse">
              <a:avLst/>
            </a:prstGeom>
            <a:grp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59" name="Oval 58"/>
            <p:cNvSpPr/>
            <p:nvPr/>
          </p:nvSpPr>
          <p:spPr>
            <a:xfrm>
              <a:off x="9292479" y="1607975"/>
              <a:ext cx="1808974" cy="1808974"/>
            </a:xfrm>
            <a:prstGeom prst="ellipse">
              <a:avLst/>
            </a:prstGeom>
            <a:grp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grpSp>
      <p:sp>
        <p:nvSpPr>
          <p:cNvPr id="13" name="Title 12"/>
          <p:cNvSpPr>
            <a:spLocks noGrp="1"/>
          </p:cNvSpPr>
          <p:nvPr>
            <p:ph type="title"/>
          </p:nvPr>
        </p:nvSpPr>
        <p:spPr/>
        <p:txBody>
          <a:bodyPr/>
          <a:lstStyle/>
          <a:p>
            <a:r>
              <a:rPr lang="en-US" dirty="0" smtClean="0">
                <a:latin typeface="Avenir Book"/>
                <a:cs typeface="Avenir Book"/>
              </a:rPr>
              <a:t>Market Leaders Trust Perforce</a:t>
            </a:r>
            <a:endParaRPr lang="en-US" dirty="0">
              <a:latin typeface="Avenir Book"/>
              <a:cs typeface="Avenir Book"/>
            </a:endParaRPr>
          </a:p>
        </p:txBody>
      </p:sp>
      <p:grpSp>
        <p:nvGrpSpPr>
          <p:cNvPr id="8" name="Group 7"/>
          <p:cNvGrpSpPr/>
          <p:nvPr/>
        </p:nvGrpSpPr>
        <p:grpSpPr>
          <a:xfrm>
            <a:off x="134761" y="3252145"/>
            <a:ext cx="5785608" cy="507361"/>
            <a:chOff x="134761" y="3385793"/>
            <a:chExt cx="5785608" cy="507831"/>
          </a:xfrm>
        </p:grpSpPr>
        <p:sp>
          <p:nvSpPr>
            <p:cNvPr id="32" name="TextBox 31"/>
            <p:cNvSpPr txBox="1"/>
            <p:nvPr/>
          </p:nvSpPr>
          <p:spPr>
            <a:xfrm>
              <a:off x="4583680" y="3420448"/>
              <a:ext cx="1336689" cy="231046"/>
            </a:xfrm>
            <a:prstGeom prst="rect">
              <a:avLst/>
            </a:prstGeom>
            <a:noFill/>
          </p:spPr>
          <p:txBody>
            <a:bodyPr wrap="square" rtlCol="0">
              <a:spAutoFit/>
            </a:bodyPr>
            <a:lstStyle/>
            <a:p>
              <a:pPr algn="ctr"/>
              <a:r>
                <a:rPr lang="en-US" sz="900" dirty="0" smtClean="0">
                  <a:solidFill>
                    <a:schemeClr val="bg1">
                      <a:lumMod val="50000"/>
                    </a:schemeClr>
                  </a:solidFill>
                  <a:sym typeface="Wingdings"/>
                </a:rPr>
                <a:t>20,000 </a:t>
              </a:r>
              <a:r>
                <a:rPr lang="en-US" sz="900" dirty="0">
                  <a:solidFill>
                    <a:schemeClr val="bg1">
                      <a:lumMod val="50000"/>
                    </a:schemeClr>
                  </a:solidFill>
                  <a:sym typeface="Wingdings"/>
                </a:rPr>
                <a:t>users</a:t>
              </a:r>
              <a:endParaRPr lang="en-US" sz="900" dirty="0">
                <a:solidFill>
                  <a:schemeClr val="bg1">
                    <a:lumMod val="50000"/>
                  </a:schemeClr>
                </a:solidFill>
              </a:endParaRPr>
            </a:p>
          </p:txBody>
        </p:sp>
        <p:sp>
          <p:nvSpPr>
            <p:cNvPr id="33" name="TextBox 32"/>
            <p:cNvSpPr txBox="1"/>
            <p:nvPr/>
          </p:nvSpPr>
          <p:spPr>
            <a:xfrm>
              <a:off x="134761" y="3390751"/>
              <a:ext cx="1648376" cy="369332"/>
            </a:xfrm>
            <a:prstGeom prst="rect">
              <a:avLst/>
            </a:prstGeom>
            <a:noFill/>
          </p:spPr>
          <p:txBody>
            <a:bodyPr wrap="square" rtlCol="0">
              <a:spAutoFit/>
            </a:bodyPr>
            <a:lstStyle/>
            <a:p>
              <a:pPr algn="ctr"/>
              <a:r>
                <a:rPr lang="en-US" sz="900" dirty="0">
                  <a:solidFill>
                    <a:schemeClr val="bg1">
                      <a:lumMod val="50000"/>
                    </a:schemeClr>
                  </a:solidFill>
                </a:rPr>
                <a:t>9,500 users</a:t>
              </a:r>
            </a:p>
            <a:p>
              <a:pPr algn="ctr"/>
              <a:r>
                <a:rPr lang="en-US" sz="900" dirty="0">
                  <a:solidFill>
                    <a:schemeClr val="bg1">
                      <a:lumMod val="50000"/>
                    </a:schemeClr>
                  </a:solidFill>
                </a:rPr>
                <a:t>500+ </a:t>
              </a:r>
              <a:r>
                <a:rPr lang="en-US" sz="900" dirty="0" smtClean="0">
                  <a:solidFill>
                    <a:schemeClr val="bg1">
                      <a:lumMod val="50000"/>
                    </a:schemeClr>
                  </a:solidFill>
                </a:rPr>
                <a:t>terabytes</a:t>
              </a:r>
              <a:endParaRPr lang="en-US" sz="900" dirty="0">
                <a:solidFill>
                  <a:schemeClr val="bg1">
                    <a:lumMod val="50000"/>
                  </a:schemeClr>
                </a:solidFill>
              </a:endParaRPr>
            </a:p>
          </p:txBody>
        </p:sp>
        <p:sp>
          <p:nvSpPr>
            <p:cNvPr id="34" name="TextBox 33"/>
            <p:cNvSpPr txBox="1"/>
            <p:nvPr/>
          </p:nvSpPr>
          <p:spPr>
            <a:xfrm>
              <a:off x="1657670" y="3404472"/>
              <a:ext cx="1452530" cy="369332"/>
            </a:xfrm>
            <a:prstGeom prst="rect">
              <a:avLst/>
            </a:prstGeom>
            <a:noFill/>
          </p:spPr>
          <p:txBody>
            <a:bodyPr wrap="square" rtlCol="0">
              <a:spAutoFit/>
            </a:bodyPr>
            <a:lstStyle/>
            <a:p>
              <a:pPr algn="ctr"/>
              <a:r>
                <a:rPr lang="en-US" sz="900" dirty="0">
                  <a:solidFill>
                    <a:schemeClr val="bg1">
                      <a:lumMod val="50000"/>
                    </a:schemeClr>
                  </a:solidFill>
                </a:rPr>
                <a:t>5,000+ users</a:t>
              </a:r>
            </a:p>
            <a:p>
              <a:pPr algn="ctr"/>
              <a:r>
                <a:rPr lang="en-US" sz="900" dirty="0">
                  <a:solidFill>
                    <a:schemeClr val="bg1">
                      <a:lumMod val="50000"/>
                    </a:schemeClr>
                  </a:solidFill>
                </a:rPr>
                <a:t>coders &amp; designers</a:t>
              </a:r>
            </a:p>
          </p:txBody>
        </p:sp>
        <p:sp>
          <p:nvSpPr>
            <p:cNvPr id="31" name="TextBox 30"/>
            <p:cNvSpPr txBox="1"/>
            <p:nvPr/>
          </p:nvSpPr>
          <p:spPr>
            <a:xfrm>
              <a:off x="3132097" y="3385793"/>
              <a:ext cx="1350342" cy="507831"/>
            </a:xfrm>
            <a:prstGeom prst="rect">
              <a:avLst/>
            </a:prstGeom>
            <a:noFill/>
          </p:spPr>
          <p:txBody>
            <a:bodyPr wrap="square" rtlCol="0">
              <a:spAutoFit/>
            </a:bodyPr>
            <a:lstStyle/>
            <a:p>
              <a:pPr algn="ctr"/>
              <a:r>
                <a:rPr lang="en-US" sz="900" dirty="0">
                  <a:solidFill>
                    <a:schemeClr val="bg1">
                      <a:lumMod val="50000"/>
                    </a:schemeClr>
                  </a:solidFill>
                </a:rPr>
                <a:t>2,500 users</a:t>
              </a:r>
            </a:p>
            <a:p>
              <a:pPr algn="ctr"/>
              <a:r>
                <a:rPr lang="en-US" sz="900" dirty="0">
                  <a:solidFill>
                    <a:schemeClr val="bg1">
                      <a:lumMod val="50000"/>
                    </a:schemeClr>
                  </a:solidFill>
                </a:rPr>
                <a:t>10,000,000 </a:t>
              </a:r>
              <a:br>
                <a:rPr lang="en-US" sz="900" dirty="0">
                  <a:solidFill>
                    <a:schemeClr val="bg1">
                      <a:lumMod val="50000"/>
                    </a:schemeClr>
                  </a:solidFill>
                </a:rPr>
              </a:br>
              <a:r>
                <a:rPr lang="en-US" sz="900" dirty="0">
                  <a:solidFill>
                    <a:schemeClr val="bg1">
                      <a:lumMod val="50000"/>
                    </a:schemeClr>
                  </a:solidFill>
                </a:rPr>
                <a:t>Perforce </a:t>
              </a:r>
              <a:r>
                <a:rPr lang="en-US" sz="900" dirty="0" err="1">
                  <a:solidFill>
                    <a:schemeClr val="bg1">
                      <a:lumMod val="50000"/>
                    </a:schemeClr>
                  </a:solidFill>
                </a:rPr>
                <a:t>xact</a:t>
              </a:r>
              <a:r>
                <a:rPr lang="en-US" sz="900" dirty="0">
                  <a:solidFill>
                    <a:schemeClr val="bg1">
                      <a:lumMod val="50000"/>
                    </a:schemeClr>
                  </a:solidFill>
                </a:rPr>
                <a:t>/day</a:t>
              </a:r>
            </a:p>
          </p:txBody>
        </p:sp>
      </p:grpSp>
      <p:grpSp>
        <p:nvGrpSpPr>
          <p:cNvPr id="9" name="Group 8"/>
          <p:cNvGrpSpPr/>
          <p:nvPr/>
        </p:nvGrpSpPr>
        <p:grpSpPr>
          <a:xfrm>
            <a:off x="1736441" y="4081708"/>
            <a:ext cx="2632365" cy="265479"/>
            <a:chOff x="1736436" y="4295998"/>
            <a:chExt cx="2632365" cy="265725"/>
          </a:xfrm>
        </p:grpSpPr>
        <p:sp>
          <p:nvSpPr>
            <p:cNvPr id="35" name="TextBox 34"/>
            <p:cNvSpPr txBox="1"/>
            <p:nvPr/>
          </p:nvSpPr>
          <p:spPr>
            <a:xfrm>
              <a:off x="1736436" y="4295998"/>
              <a:ext cx="1223819" cy="246221"/>
            </a:xfrm>
            <a:prstGeom prst="rect">
              <a:avLst/>
            </a:prstGeom>
            <a:noFill/>
          </p:spPr>
          <p:txBody>
            <a:bodyPr wrap="square" rtlCol="0">
              <a:spAutoFit/>
            </a:bodyPr>
            <a:lstStyle>
              <a:defPPr>
                <a:defRPr lang="en-US"/>
              </a:defPPr>
              <a:lvl1pPr algn="ctr">
                <a:defRPr sz="1050">
                  <a:solidFill>
                    <a:schemeClr val="bg1">
                      <a:lumMod val="50000"/>
                    </a:schemeClr>
                  </a:solidFill>
                </a:defRPr>
              </a:lvl1pPr>
            </a:lstStyle>
            <a:p>
              <a:r>
                <a:rPr lang="en-US" sz="1000" dirty="0"/>
                <a:t>Everything!</a:t>
              </a:r>
            </a:p>
          </p:txBody>
        </p:sp>
        <p:sp>
          <p:nvSpPr>
            <p:cNvPr id="36" name="TextBox 35"/>
            <p:cNvSpPr txBox="1"/>
            <p:nvPr/>
          </p:nvSpPr>
          <p:spPr>
            <a:xfrm>
              <a:off x="3177309" y="4315502"/>
              <a:ext cx="1191492" cy="246221"/>
            </a:xfrm>
            <a:prstGeom prst="rect">
              <a:avLst/>
            </a:prstGeom>
            <a:noFill/>
          </p:spPr>
          <p:txBody>
            <a:bodyPr wrap="square" rtlCol="0">
              <a:spAutoFit/>
            </a:bodyPr>
            <a:lstStyle/>
            <a:p>
              <a:pPr algn="ctr"/>
              <a:r>
                <a:rPr lang="en-US" sz="1000" dirty="0">
                  <a:solidFill>
                    <a:schemeClr val="bg1">
                      <a:lumMod val="50000"/>
                    </a:schemeClr>
                  </a:solidFill>
                </a:rPr>
                <a:t>11,000+ users</a:t>
              </a:r>
            </a:p>
          </p:txBody>
        </p:sp>
      </p:grpSp>
      <p:pic>
        <p:nvPicPr>
          <p:cNvPr id="79" name="Picture 78" descr="amazon_com_logo_rgb.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6751" y="3849507"/>
            <a:ext cx="1155700" cy="225154"/>
          </a:xfrm>
          <a:prstGeom prst="rect">
            <a:avLst/>
          </a:prstGeom>
        </p:spPr>
      </p:pic>
      <p:grpSp>
        <p:nvGrpSpPr>
          <p:cNvPr id="83" name="Group 82"/>
          <p:cNvGrpSpPr/>
          <p:nvPr/>
        </p:nvGrpSpPr>
        <p:grpSpPr>
          <a:xfrm>
            <a:off x="327024" y="2866295"/>
            <a:ext cx="5476876" cy="429022"/>
            <a:chOff x="327024" y="2999581"/>
            <a:chExt cx="5476876" cy="429419"/>
          </a:xfrm>
        </p:grpSpPr>
        <p:pic>
          <p:nvPicPr>
            <p:cNvPr id="78" name="Picture 77" descr="samsung.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73600" y="3005931"/>
              <a:ext cx="1130300" cy="396875"/>
            </a:xfrm>
            <a:prstGeom prst="rect">
              <a:avLst/>
            </a:prstGeom>
          </p:spPr>
        </p:pic>
        <p:pic>
          <p:nvPicPr>
            <p:cNvPr id="77" name="Picture 76" descr="EA_Games.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63750" y="2999581"/>
              <a:ext cx="645832" cy="429419"/>
            </a:xfrm>
            <a:prstGeom prst="rect">
              <a:avLst/>
            </a:prstGeom>
          </p:spPr>
        </p:pic>
        <p:pic>
          <p:nvPicPr>
            <p:cNvPr id="76" name="Picture 75" descr="Qualcomm.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7024" y="3080675"/>
              <a:ext cx="1235075" cy="301624"/>
            </a:xfrm>
            <a:prstGeom prst="rect">
              <a:avLst/>
            </a:prstGeom>
          </p:spPr>
        </p:pic>
        <p:pic>
          <p:nvPicPr>
            <p:cNvPr id="21508" name="Picture 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228671" y="3089166"/>
              <a:ext cx="1143514" cy="254412"/>
            </a:xfrm>
            <a:prstGeom prst="rect">
              <a:avLst/>
            </a:prstGeom>
            <a:noFill/>
            <a:ln w="9525">
              <a:noFill/>
              <a:miter lim="800000"/>
              <a:headEnd/>
              <a:tailEnd/>
            </a:ln>
            <a:effectLst/>
          </p:spPr>
        </p:pic>
      </p:grpSp>
      <p:sp>
        <p:nvSpPr>
          <p:cNvPr id="2" name="Rectangle 1"/>
          <p:cNvSpPr/>
          <p:nvPr/>
        </p:nvSpPr>
        <p:spPr>
          <a:xfrm>
            <a:off x="309424" y="2222647"/>
            <a:ext cx="8460509" cy="52600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42" name="TextBox 41"/>
          <p:cNvSpPr txBox="1"/>
          <p:nvPr/>
        </p:nvSpPr>
        <p:spPr>
          <a:xfrm>
            <a:off x="625618" y="2301945"/>
            <a:ext cx="643676" cy="307492"/>
          </a:xfrm>
          <a:prstGeom prst="rect">
            <a:avLst/>
          </a:prstGeom>
          <a:noFill/>
        </p:spPr>
        <p:txBody>
          <a:bodyPr wrap="none" rtlCol="0">
            <a:spAutoFit/>
          </a:bodyPr>
          <a:lstStyle/>
          <a:p>
            <a:pPr algn="ctr"/>
            <a:r>
              <a:rPr lang="en-US" sz="1400" dirty="0" smtClean="0">
                <a:solidFill>
                  <a:schemeClr val="bg1"/>
                </a:solidFill>
              </a:rPr>
              <a:t>Chips</a:t>
            </a:r>
            <a:endParaRPr lang="en-US" sz="1400" dirty="0">
              <a:solidFill>
                <a:schemeClr val="bg1"/>
              </a:solidFill>
            </a:endParaRPr>
          </a:p>
        </p:txBody>
      </p:sp>
      <p:sp>
        <p:nvSpPr>
          <p:cNvPr id="37" name="TextBox 36"/>
          <p:cNvSpPr txBox="1"/>
          <p:nvPr/>
        </p:nvSpPr>
        <p:spPr>
          <a:xfrm>
            <a:off x="1686107" y="2202736"/>
            <a:ext cx="1343042" cy="522736"/>
          </a:xfrm>
          <a:prstGeom prst="rect">
            <a:avLst/>
          </a:prstGeom>
          <a:noFill/>
        </p:spPr>
        <p:txBody>
          <a:bodyPr wrap="square" rtlCol="0">
            <a:spAutoFit/>
          </a:bodyPr>
          <a:lstStyle/>
          <a:p>
            <a:pPr algn="ctr"/>
            <a:r>
              <a:rPr lang="en-US" sz="1400" dirty="0">
                <a:solidFill>
                  <a:schemeClr val="bg1"/>
                </a:solidFill>
              </a:rPr>
              <a:t>Games </a:t>
            </a:r>
            <a:br>
              <a:rPr lang="en-US" sz="1400" dirty="0">
                <a:solidFill>
                  <a:schemeClr val="bg1"/>
                </a:solidFill>
              </a:rPr>
            </a:br>
            <a:r>
              <a:rPr lang="en-US" sz="1400" dirty="0">
                <a:solidFill>
                  <a:schemeClr val="bg1"/>
                </a:solidFill>
              </a:rPr>
              <a:t>&amp; Animation</a:t>
            </a:r>
          </a:p>
        </p:txBody>
      </p:sp>
      <p:sp>
        <p:nvSpPr>
          <p:cNvPr id="45" name="TextBox 44"/>
          <p:cNvSpPr txBox="1"/>
          <p:nvPr/>
        </p:nvSpPr>
        <p:spPr>
          <a:xfrm>
            <a:off x="3119604" y="2325734"/>
            <a:ext cx="1347476" cy="307492"/>
          </a:xfrm>
          <a:prstGeom prst="rect">
            <a:avLst/>
          </a:prstGeom>
          <a:noFill/>
        </p:spPr>
        <p:txBody>
          <a:bodyPr wrap="square" rtlCol="0">
            <a:spAutoFit/>
          </a:bodyPr>
          <a:lstStyle/>
          <a:p>
            <a:pPr algn="ctr"/>
            <a:r>
              <a:rPr lang="en-US" sz="1400" dirty="0" smtClean="0">
                <a:solidFill>
                  <a:schemeClr val="bg1"/>
                </a:solidFill>
              </a:rPr>
              <a:t>Cloud/SW</a:t>
            </a:r>
            <a:endParaRPr lang="en-US" sz="1400" dirty="0">
              <a:solidFill>
                <a:schemeClr val="bg1"/>
              </a:solidFill>
            </a:endParaRPr>
          </a:p>
        </p:txBody>
      </p:sp>
      <p:sp>
        <p:nvSpPr>
          <p:cNvPr id="48" name="TextBox 47"/>
          <p:cNvSpPr txBox="1"/>
          <p:nvPr/>
        </p:nvSpPr>
        <p:spPr>
          <a:xfrm>
            <a:off x="4544791" y="2325734"/>
            <a:ext cx="1360220" cy="307492"/>
          </a:xfrm>
          <a:prstGeom prst="rect">
            <a:avLst/>
          </a:prstGeom>
          <a:noFill/>
        </p:spPr>
        <p:txBody>
          <a:bodyPr wrap="square" rtlCol="0">
            <a:spAutoFit/>
          </a:bodyPr>
          <a:lstStyle/>
          <a:p>
            <a:pPr algn="ctr"/>
            <a:r>
              <a:rPr lang="en-US" sz="1400" dirty="0">
                <a:solidFill>
                  <a:schemeClr val="bg1"/>
                </a:solidFill>
              </a:rPr>
              <a:t>Electronics</a:t>
            </a:r>
          </a:p>
        </p:txBody>
      </p:sp>
      <p:sp>
        <p:nvSpPr>
          <p:cNvPr id="66" name="TextBox 65"/>
          <p:cNvSpPr txBox="1"/>
          <p:nvPr/>
        </p:nvSpPr>
        <p:spPr>
          <a:xfrm>
            <a:off x="5992711" y="2325734"/>
            <a:ext cx="1342933" cy="307492"/>
          </a:xfrm>
          <a:prstGeom prst="rect">
            <a:avLst/>
          </a:prstGeom>
          <a:noFill/>
        </p:spPr>
        <p:txBody>
          <a:bodyPr wrap="square" rtlCol="0">
            <a:spAutoFit/>
          </a:bodyPr>
          <a:lstStyle/>
          <a:p>
            <a:pPr algn="ctr"/>
            <a:r>
              <a:rPr lang="en-US" sz="1400" dirty="0" smtClean="0">
                <a:solidFill>
                  <a:schemeClr val="bg1"/>
                </a:solidFill>
              </a:rPr>
              <a:t>Systems</a:t>
            </a:r>
            <a:endParaRPr lang="en-US" sz="1400" dirty="0">
              <a:solidFill>
                <a:schemeClr val="bg1"/>
              </a:solidFill>
            </a:endParaRPr>
          </a:p>
        </p:txBody>
      </p:sp>
      <p:sp>
        <p:nvSpPr>
          <p:cNvPr id="68" name="TextBox 67"/>
          <p:cNvSpPr txBox="1"/>
          <p:nvPr/>
        </p:nvSpPr>
        <p:spPr>
          <a:xfrm>
            <a:off x="7428744" y="2325734"/>
            <a:ext cx="1337530" cy="307492"/>
          </a:xfrm>
          <a:prstGeom prst="rect">
            <a:avLst/>
          </a:prstGeom>
          <a:noFill/>
        </p:spPr>
        <p:txBody>
          <a:bodyPr wrap="square" rtlCol="0">
            <a:spAutoFit/>
          </a:bodyPr>
          <a:lstStyle/>
          <a:p>
            <a:pPr algn="ctr"/>
            <a:r>
              <a:rPr lang="en-US" sz="1400" dirty="0" smtClean="0">
                <a:solidFill>
                  <a:schemeClr val="bg1"/>
                </a:solidFill>
              </a:rPr>
              <a:t>Automotive</a:t>
            </a:r>
            <a:endParaRPr lang="en-US" sz="1400" dirty="0">
              <a:solidFill>
                <a:schemeClr val="bg1"/>
              </a:solidFill>
            </a:endParaRPr>
          </a:p>
        </p:txBody>
      </p:sp>
      <p:cxnSp>
        <p:nvCxnSpPr>
          <p:cNvPr id="21" name="Straight Connector 20"/>
          <p:cNvCxnSpPr/>
          <p:nvPr/>
        </p:nvCxnSpPr>
        <p:spPr>
          <a:xfrm>
            <a:off x="5994405" y="2365682"/>
            <a:ext cx="0" cy="258386"/>
          </a:xfrm>
          <a:prstGeom prst="line">
            <a:avLst/>
          </a:pr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7384479" y="2365682"/>
            <a:ext cx="0" cy="258386"/>
          </a:xfrm>
          <a:prstGeom prst="line">
            <a:avLst/>
          </a:pr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4544296" y="2365682"/>
            <a:ext cx="0" cy="258386"/>
          </a:xfrm>
          <a:prstGeom prst="line">
            <a:avLst/>
          </a:pr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3075714" y="2365682"/>
            <a:ext cx="0" cy="258386"/>
          </a:xfrm>
          <a:prstGeom prst="line">
            <a:avLst/>
          </a:pr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1657932" y="2365682"/>
            <a:ext cx="0" cy="258386"/>
          </a:xfrm>
          <a:prstGeom prst="line">
            <a:avLst/>
          </a:pr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nvGrpSpPr>
          <p:cNvPr id="21504" name="Group 21503"/>
          <p:cNvGrpSpPr/>
          <p:nvPr/>
        </p:nvGrpSpPr>
        <p:grpSpPr>
          <a:xfrm>
            <a:off x="1654049" y="2785605"/>
            <a:ext cx="5730282" cy="2127943"/>
            <a:chOff x="1654049" y="2918818"/>
            <a:chExt cx="5730282" cy="1756414"/>
          </a:xfrm>
        </p:grpSpPr>
        <p:cxnSp>
          <p:nvCxnSpPr>
            <p:cNvPr id="25" name="Straight Connector 24"/>
            <p:cNvCxnSpPr/>
            <p:nvPr/>
          </p:nvCxnSpPr>
          <p:spPr>
            <a:xfrm>
              <a:off x="1654049" y="2918818"/>
              <a:ext cx="0" cy="1756414"/>
            </a:xfrm>
            <a:prstGeom prst="line">
              <a:avLst/>
            </a:prstGeom>
            <a:ln w="952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3067416" y="2918818"/>
              <a:ext cx="0" cy="1756414"/>
            </a:xfrm>
            <a:prstGeom prst="line">
              <a:avLst/>
            </a:prstGeom>
            <a:ln w="952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5991447" y="2918818"/>
              <a:ext cx="0" cy="1756414"/>
            </a:xfrm>
            <a:prstGeom prst="line">
              <a:avLst/>
            </a:prstGeom>
            <a:ln w="952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7384331" y="2918818"/>
              <a:ext cx="0" cy="1756414"/>
            </a:xfrm>
            <a:prstGeom prst="line">
              <a:avLst/>
            </a:prstGeom>
            <a:ln w="952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4542234" y="2918818"/>
              <a:ext cx="0" cy="1756414"/>
            </a:xfrm>
            <a:prstGeom prst="line">
              <a:avLst/>
            </a:prstGeom>
            <a:ln w="952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grpSp>
      <p:pic>
        <p:nvPicPr>
          <p:cNvPr id="61" name="Picture 60" descr="netflix_logo.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378625" y="4585458"/>
            <a:ext cx="788859" cy="238827"/>
          </a:xfrm>
          <a:prstGeom prst="rect">
            <a:avLst/>
          </a:prstGeom>
        </p:spPr>
      </p:pic>
      <p:pic>
        <p:nvPicPr>
          <p:cNvPr id="3" name="Picture 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798524" y="3823308"/>
            <a:ext cx="1121134" cy="231797"/>
          </a:xfrm>
          <a:prstGeom prst="rect">
            <a:avLst/>
          </a:prstGeom>
        </p:spPr>
      </p:pic>
      <p:pic>
        <p:nvPicPr>
          <p:cNvPr id="71" name="Picture 7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03226" y="3699986"/>
            <a:ext cx="800404" cy="622714"/>
          </a:xfrm>
          <a:prstGeom prst="rect">
            <a:avLst/>
          </a:prstGeom>
        </p:spPr>
      </p:pic>
      <p:pic>
        <p:nvPicPr>
          <p:cNvPr id="80" name="Picture 7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918088" y="3669190"/>
            <a:ext cx="512621" cy="615144"/>
          </a:xfrm>
          <a:prstGeom prst="rect">
            <a:avLst/>
          </a:prstGeom>
        </p:spPr>
      </p:pic>
      <p:pic>
        <p:nvPicPr>
          <p:cNvPr id="81" name="Picture 8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646990" y="2990001"/>
            <a:ext cx="1081327" cy="742950"/>
          </a:xfrm>
          <a:prstGeom prst="rect">
            <a:avLst/>
          </a:prstGeom>
        </p:spPr>
      </p:pic>
      <p:pic>
        <p:nvPicPr>
          <p:cNvPr id="84" name="Picture 83"/>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391415" y="4418211"/>
            <a:ext cx="1762981" cy="452273"/>
          </a:xfrm>
          <a:prstGeom prst="rect">
            <a:avLst/>
          </a:prstGeom>
        </p:spPr>
      </p:pic>
      <p:pic>
        <p:nvPicPr>
          <p:cNvPr id="85" name="Picture 84"/>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489714" y="2970808"/>
            <a:ext cx="514350" cy="514350"/>
          </a:xfrm>
          <a:prstGeom prst="rect">
            <a:avLst/>
          </a:prstGeom>
        </p:spPr>
      </p:pic>
      <p:pic>
        <p:nvPicPr>
          <p:cNvPr id="86" name="Picture 85"/>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46058" y="4317597"/>
            <a:ext cx="1085850" cy="801705"/>
          </a:xfrm>
          <a:prstGeom prst="rect">
            <a:avLst/>
          </a:prstGeom>
        </p:spPr>
      </p:pic>
      <p:pic>
        <p:nvPicPr>
          <p:cNvPr id="88" name="Picture 87"/>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432365" y="4363800"/>
            <a:ext cx="517903" cy="628650"/>
          </a:xfrm>
          <a:prstGeom prst="rect">
            <a:avLst/>
          </a:prstGeom>
        </p:spPr>
      </p:pic>
      <p:pic>
        <p:nvPicPr>
          <p:cNvPr id="89" name="Picture 88"/>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244531" y="3760952"/>
            <a:ext cx="1004693" cy="343534"/>
          </a:xfrm>
          <a:prstGeom prst="rect">
            <a:avLst/>
          </a:prstGeom>
        </p:spPr>
      </p:pic>
      <p:pic>
        <p:nvPicPr>
          <p:cNvPr id="90" name="Picture 89"/>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511667" y="4548423"/>
            <a:ext cx="1485900" cy="257253"/>
          </a:xfrm>
          <a:prstGeom prst="rect">
            <a:avLst/>
          </a:prstGeom>
        </p:spPr>
      </p:pic>
      <p:pic>
        <p:nvPicPr>
          <p:cNvPr id="7" name="Picture 6"/>
          <p:cNvPicPr>
            <a:picLocks noChangeAspect="1"/>
          </p:cNvPicPr>
          <p:nvPr/>
        </p:nvPicPr>
        <p:blipFill>
          <a:blip r:embed="rId19"/>
          <a:stretch>
            <a:fillRect/>
          </a:stretch>
        </p:blipFill>
        <p:spPr>
          <a:xfrm>
            <a:off x="1727205" y="4556925"/>
            <a:ext cx="1184726" cy="355089"/>
          </a:xfrm>
          <a:prstGeom prst="rect">
            <a:avLst/>
          </a:prstGeom>
        </p:spPr>
      </p:pic>
      <p:grpSp>
        <p:nvGrpSpPr>
          <p:cNvPr id="11" name="Group 10"/>
          <p:cNvGrpSpPr/>
          <p:nvPr/>
        </p:nvGrpSpPr>
        <p:grpSpPr>
          <a:xfrm>
            <a:off x="592899" y="1292782"/>
            <a:ext cx="7927516" cy="797237"/>
            <a:chOff x="592899" y="1293979"/>
            <a:chExt cx="7927516" cy="797975"/>
          </a:xfrm>
        </p:grpSpPr>
        <p:pic>
          <p:nvPicPr>
            <p:cNvPr id="40" name="Picture 9"/>
            <p:cNvPicPr>
              <a:picLocks noChangeAspect="1" noChangeArrowheads="1"/>
            </p:cNvPicPr>
            <p:nvPr/>
          </p:nvPicPr>
          <p:blipFill>
            <a:blip r:embed="rId20"/>
            <a:srcRect/>
            <a:stretch>
              <a:fillRect/>
            </a:stretch>
          </p:blipFill>
          <p:spPr bwMode="auto">
            <a:xfrm>
              <a:off x="5040736" y="1293979"/>
              <a:ext cx="555080" cy="797975"/>
            </a:xfrm>
            <a:prstGeom prst="rect">
              <a:avLst/>
            </a:prstGeom>
            <a:noFill/>
            <a:ln w="9525">
              <a:noFill/>
              <a:miter lim="800000"/>
              <a:headEnd/>
              <a:tailEnd/>
            </a:ln>
            <a:effectLst/>
          </p:spPr>
        </p:pic>
        <p:pic>
          <p:nvPicPr>
            <p:cNvPr id="30" name="Picture 10"/>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1948172" y="1414597"/>
              <a:ext cx="796786" cy="556738"/>
            </a:xfrm>
            <a:prstGeom prst="rect">
              <a:avLst/>
            </a:prstGeom>
            <a:noFill/>
            <a:ln w="9525">
              <a:noFill/>
              <a:miter lim="800000"/>
              <a:headEnd/>
              <a:tailEnd/>
            </a:ln>
            <a:effectLst/>
          </p:spPr>
        </p:pic>
        <p:pic>
          <p:nvPicPr>
            <p:cNvPr id="44" name="Picture 8"/>
            <p:cNvPicPr>
              <a:picLocks noChangeAspect="1" noChangeArrowheads="1"/>
            </p:cNvPicPr>
            <p:nvPr/>
          </p:nvPicPr>
          <p:blipFill>
            <a:blip r:embed="rId22"/>
            <a:srcRect/>
            <a:stretch>
              <a:fillRect/>
            </a:stretch>
          </p:blipFill>
          <p:spPr bwMode="auto">
            <a:xfrm>
              <a:off x="3404781" y="1375574"/>
              <a:ext cx="976132" cy="634784"/>
            </a:xfrm>
            <a:prstGeom prst="rect">
              <a:avLst/>
            </a:prstGeom>
            <a:noFill/>
            <a:ln w="9525">
              <a:noFill/>
              <a:miter lim="800000"/>
              <a:headEnd/>
              <a:tailEnd/>
            </a:ln>
            <a:effectLst/>
          </p:spPr>
        </p:pic>
        <p:pic>
          <p:nvPicPr>
            <p:cNvPr id="47" name="Picture 12"/>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592899" y="1345242"/>
              <a:ext cx="695450" cy="695448"/>
            </a:xfrm>
            <a:prstGeom prst="rect">
              <a:avLst/>
            </a:prstGeom>
            <a:noFill/>
            <a:ln w="9525">
              <a:noFill/>
              <a:miter lim="800000"/>
              <a:headEnd/>
              <a:tailEnd/>
            </a:ln>
            <a:effectLst/>
          </p:spPr>
        </p:pic>
        <p:pic>
          <p:nvPicPr>
            <p:cNvPr id="62" name="Picture 14"/>
            <p:cNvPicPr>
              <a:picLocks noChangeAspect="1" noChangeArrowheads="1"/>
            </p:cNvPicPr>
            <p:nvPr/>
          </p:nvPicPr>
          <p:blipFill>
            <a:blip r:embed="rId24" cstate="screen">
              <a:extLst>
                <a:ext uri="{BEBA8EAE-BF5A-486C-A8C5-ECC9F3942E4B}">
                  <a14:imgProps xmlns:a14="http://schemas.microsoft.com/office/drawing/2010/main">
                    <a14:imgLayer r:embed="rId25">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6255639" y="1300218"/>
              <a:ext cx="654582" cy="78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26" cstate="screen">
              <a:extLst>
                <a:ext uri="{28A0092B-C50C-407E-A947-70E740481C1C}">
                  <a14:useLocalDpi xmlns:a14="http://schemas.microsoft.com/office/drawing/2010/main"/>
                </a:ext>
              </a:extLst>
            </a:blip>
            <a:srcRect/>
            <a:stretch/>
          </p:blipFill>
          <p:spPr>
            <a:xfrm>
              <a:off x="7527790" y="1403785"/>
              <a:ext cx="992625" cy="576557"/>
            </a:xfrm>
            <a:prstGeom prst="rect">
              <a:avLst/>
            </a:prstGeom>
          </p:spPr>
        </p:pic>
      </p:grpSp>
      <p:sp>
        <p:nvSpPr>
          <p:cNvPr id="4" name="Slide Number Placeholder 3"/>
          <p:cNvSpPr>
            <a:spLocks noGrp="1"/>
          </p:cNvSpPr>
          <p:nvPr>
            <p:ph type="sldNum" sz="quarter" idx="12"/>
          </p:nvPr>
        </p:nvSpPr>
        <p:spPr/>
        <p:txBody>
          <a:bodyPr/>
          <a:lstStyle/>
          <a:p>
            <a:fld id="{C9A53227-414E-4EF6-ABDE-CCCFF925A1B1}" type="slidenum">
              <a:rPr lang="en-US" smtClean="0"/>
              <a:pPr/>
              <a:t>4</a:t>
            </a:fld>
            <a:endParaRPr lang="en-US"/>
          </a:p>
        </p:txBody>
      </p:sp>
    </p:spTree>
    <p:extLst>
      <p:ext uri="{BB962C8B-B14F-4D97-AF65-F5344CB8AC3E}">
        <p14:creationId xmlns:p14="http://schemas.microsoft.com/office/powerpoint/2010/main" val="1318140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Why continuous integration (CI)?</a:t>
            </a:r>
          </a:p>
          <a:p>
            <a:r>
              <a:rPr lang="en-US" dirty="0" smtClean="0"/>
              <a:t>Why continuous delivery (CD)?</a:t>
            </a:r>
          </a:p>
          <a:p>
            <a:r>
              <a:rPr lang="en-US" dirty="0" smtClean="0"/>
              <a:t>And what does this have to do with Perforce?</a:t>
            </a:r>
          </a:p>
          <a:p>
            <a:endParaRPr lang="en-US" dirty="0"/>
          </a:p>
        </p:txBody>
      </p:sp>
      <p:sp>
        <p:nvSpPr>
          <p:cNvPr id="4" name="Slide Number Placeholder 3"/>
          <p:cNvSpPr>
            <a:spLocks noGrp="1"/>
          </p:cNvSpPr>
          <p:nvPr>
            <p:ph type="sldNum" sz="quarter" idx="12"/>
          </p:nvPr>
        </p:nvSpPr>
        <p:spPr/>
        <p:txBody>
          <a:bodyPr/>
          <a:lstStyle/>
          <a:p>
            <a:fld id="{C9A53227-414E-4EF6-ABDE-CCCFF925A1B1}" type="slidenum">
              <a:rPr lang="en-US" smtClean="0"/>
              <a:pPr/>
              <a:t>5</a:t>
            </a:fld>
            <a:endParaRPr lang="en-US"/>
          </a:p>
        </p:txBody>
      </p:sp>
    </p:spTree>
    <p:extLst>
      <p:ext uri="{BB962C8B-B14F-4D97-AF65-F5344CB8AC3E}">
        <p14:creationId xmlns:p14="http://schemas.microsoft.com/office/powerpoint/2010/main" val="32933541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Continuous Integration?</a:t>
            </a:r>
            <a:endParaRPr lang="en-US" dirty="0"/>
          </a:p>
        </p:txBody>
      </p:sp>
      <p:sp>
        <p:nvSpPr>
          <p:cNvPr id="3" name="Content Placeholder 2"/>
          <p:cNvSpPr>
            <a:spLocks noGrp="1"/>
          </p:cNvSpPr>
          <p:nvPr>
            <p:ph idx="1"/>
          </p:nvPr>
        </p:nvSpPr>
        <p:spPr>
          <a:xfrm>
            <a:off x="457200" y="1200626"/>
            <a:ext cx="8229600" cy="534189"/>
          </a:xfrm>
        </p:spPr>
        <p:txBody>
          <a:bodyPr/>
          <a:lstStyle/>
          <a:p>
            <a:r>
              <a:rPr lang="en-US" dirty="0" smtClean="0"/>
              <a:t>It’s all about the mainline (master, trunk ...)</a:t>
            </a:r>
            <a:endParaRPr lang="en-US" dirty="0"/>
          </a:p>
          <a:p>
            <a:endParaRPr lang="en-US" dirty="0" smtClean="0"/>
          </a:p>
          <a:p>
            <a:endParaRPr lang="en-US" dirty="0" smtClean="0"/>
          </a:p>
          <a:p>
            <a:endParaRPr lang="en-US" dirty="0"/>
          </a:p>
        </p:txBody>
      </p:sp>
      <p:pic>
        <p:nvPicPr>
          <p:cNvPr id="6" name="Picture 5"/>
          <p:cNvPicPr>
            <a:picLocks noChangeAspect="1"/>
          </p:cNvPicPr>
          <p:nvPr/>
        </p:nvPicPr>
        <p:blipFill>
          <a:blip r:embed="rId2"/>
          <a:stretch>
            <a:fillRect/>
          </a:stretch>
        </p:blipFill>
        <p:spPr>
          <a:xfrm>
            <a:off x="0" y="1610849"/>
            <a:ext cx="9144000" cy="3532651"/>
          </a:xfrm>
          <a:prstGeom prst="rect">
            <a:avLst/>
          </a:prstGeom>
        </p:spPr>
      </p:pic>
      <p:pic>
        <p:nvPicPr>
          <p:cNvPr id="12" name="Picture 11"/>
          <p:cNvPicPr>
            <a:picLocks noChangeAspect="1"/>
          </p:cNvPicPr>
          <p:nvPr/>
        </p:nvPicPr>
        <p:blipFill>
          <a:blip r:embed="rId3"/>
          <a:stretch>
            <a:fillRect/>
          </a:stretch>
        </p:blipFill>
        <p:spPr>
          <a:xfrm>
            <a:off x="5050418" y="2739401"/>
            <a:ext cx="998095" cy="998095"/>
          </a:xfrm>
          <a:prstGeom prst="rect">
            <a:avLst/>
          </a:prstGeom>
        </p:spPr>
      </p:pic>
      <p:pic>
        <p:nvPicPr>
          <p:cNvPr id="13" name="Picture 12"/>
          <p:cNvPicPr>
            <a:picLocks noChangeAspect="1"/>
          </p:cNvPicPr>
          <p:nvPr/>
        </p:nvPicPr>
        <p:blipFill>
          <a:blip r:embed="rId3"/>
          <a:stretch>
            <a:fillRect/>
          </a:stretch>
        </p:blipFill>
        <p:spPr>
          <a:xfrm>
            <a:off x="5048145" y="1613559"/>
            <a:ext cx="998095" cy="998095"/>
          </a:xfrm>
          <a:prstGeom prst="rect">
            <a:avLst/>
          </a:prstGeom>
        </p:spPr>
      </p:pic>
      <p:pic>
        <p:nvPicPr>
          <p:cNvPr id="14" name="Picture 13"/>
          <p:cNvPicPr>
            <a:picLocks noChangeAspect="1"/>
          </p:cNvPicPr>
          <p:nvPr/>
        </p:nvPicPr>
        <p:blipFill>
          <a:blip r:embed="rId3"/>
          <a:stretch>
            <a:fillRect/>
          </a:stretch>
        </p:blipFill>
        <p:spPr>
          <a:xfrm>
            <a:off x="2044240" y="1613559"/>
            <a:ext cx="998095" cy="998095"/>
          </a:xfrm>
          <a:prstGeom prst="rect">
            <a:avLst/>
          </a:prstGeom>
        </p:spPr>
      </p:pic>
      <p:pic>
        <p:nvPicPr>
          <p:cNvPr id="15" name="Picture 14"/>
          <p:cNvPicPr>
            <a:picLocks noChangeAspect="1"/>
          </p:cNvPicPr>
          <p:nvPr/>
        </p:nvPicPr>
        <p:blipFill>
          <a:blip r:embed="rId3"/>
          <a:stretch>
            <a:fillRect/>
          </a:stretch>
        </p:blipFill>
        <p:spPr>
          <a:xfrm>
            <a:off x="8035768" y="1613559"/>
            <a:ext cx="998095" cy="998095"/>
          </a:xfrm>
          <a:prstGeom prst="rect">
            <a:avLst/>
          </a:prstGeom>
        </p:spPr>
      </p:pic>
    </p:spTree>
    <p:extLst>
      <p:ext uri="{BB962C8B-B14F-4D97-AF65-F5344CB8AC3E}">
        <p14:creationId xmlns:p14="http://schemas.microsoft.com/office/powerpoint/2010/main" val="38889952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100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nodeType="withEffect">
                                  <p:stCondLst>
                                    <p:cond delay="200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par>
                                <p:cTn id="14" presetID="9" presetClass="entr" presetSubtype="0" fill="hold" nodeType="withEffect">
                                  <p:stCondLst>
                                    <p:cond delay="300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Mainline</a:t>
            </a:r>
            <a:endParaRPr lang="en-US" dirty="0"/>
          </a:p>
        </p:txBody>
      </p:sp>
      <p:sp>
        <p:nvSpPr>
          <p:cNvPr id="3" name="Content Placeholder 2"/>
          <p:cNvSpPr>
            <a:spLocks noGrp="1"/>
          </p:cNvSpPr>
          <p:nvPr>
            <p:ph idx="1"/>
          </p:nvPr>
        </p:nvSpPr>
        <p:spPr/>
        <p:txBody>
          <a:bodyPr/>
          <a:lstStyle/>
          <a:p>
            <a:r>
              <a:rPr lang="en-US" dirty="0" smtClean="0"/>
              <a:t>The mainline model:</a:t>
            </a:r>
          </a:p>
          <a:p>
            <a:pPr lvl="1"/>
            <a:r>
              <a:rPr lang="en-US" dirty="0" smtClean="0"/>
              <a:t>The source of all branches</a:t>
            </a:r>
          </a:p>
          <a:p>
            <a:pPr lvl="1"/>
            <a:r>
              <a:rPr lang="en-US" dirty="0" smtClean="0"/>
              <a:t>The ultimate target of all changes</a:t>
            </a:r>
          </a:p>
          <a:p>
            <a:endParaRPr lang="en-US" dirty="0" smtClean="0"/>
          </a:p>
          <a:p>
            <a:r>
              <a:rPr lang="en-US" dirty="0" smtClean="0"/>
              <a:t>The mainline should be:</a:t>
            </a:r>
            <a:endParaRPr lang="en-US" dirty="0"/>
          </a:p>
          <a:p>
            <a:pPr lvl="1"/>
            <a:r>
              <a:rPr lang="en-US" dirty="0" smtClean="0"/>
              <a:t>Always buildable</a:t>
            </a:r>
          </a:p>
          <a:p>
            <a:pPr lvl="1"/>
            <a:r>
              <a:rPr lang="en-US" dirty="0" smtClean="0"/>
              <a:t>Always testable</a:t>
            </a:r>
          </a:p>
          <a:p>
            <a:pPr lvl="1"/>
            <a:r>
              <a:rPr lang="en-US" dirty="0" smtClean="0"/>
              <a:t>Always deployable</a:t>
            </a:r>
          </a:p>
          <a:p>
            <a:pPr lvl="1"/>
            <a:r>
              <a:rPr lang="en-US" dirty="0" smtClean="0"/>
              <a:t>Ideal: Always deliverable</a:t>
            </a:r>
            <a:endParaRPr lang="en-US" dirty="0"/>
          </a:p>
          <a:p>
            <a:pPr lvl="1"/>
            <a:endParaRPr lang="en-US" dirty="0" smtClean="0"/>
          </a:p>
          <a:p>
            <a:endParaRPr lang="en-US" dirty="0" smtClean="0"/>
          </a:p>
          <a:p>
            <a:endParaRPr lang="en-US" dirty="0"/>
          </a:p>
        </p:txBody>
      </p:sp>
    </p:spTree>
    <p:extLst>
      <p:ext uri="{BB962C8B-B14F-4D97-AF65-F5344CB8AC3E}">
        <p14:creationId xmlns:p14="http://schemas.microsoft.com/office/powerpoint/2010/main" val="26676473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Continuous </a:t>
            </a:r>
            <a:r>
              <a:rPr lang="en-US" dirty="0"/>
              <a:t>D</a:t>
            </a:r>
            <a:r>
              <a:rPr lang="en-US" dirty="0" smtClean="0"/>
              <a:t>elivery?</a:t>
            </a:r>
            <a:endParaRPr lang="en-US" dirty="0"/>
          </a:p>
        </p:txBody>
      </p:sp>
      <p:cxnSp>
        <p:nvCxnSpPr>
          <p:cNvPr id="5" name="Straight Arrow Connector 4"/>
          <p:cNvCxnSpPr/>
          <p:nvPr/>
        </p:nvCxnSpPr>
        <p:spPr>
          <a:xfrm>
            <a:off x="1630680" y="1678650"/>
            <a:ext cx="1598356"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4168636" y="1678650"/>
            <a:ext cx="1548871" cy="1"/>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6657107" y="1669126"/>
            <a:ext cx="665180" cy="9525"/>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8" name="Content Placeholder 2"/>
          <p:cNvSpPr>
            <a:spLocks noGrp="1"/>
          </p:cNvSpPr>
          <p:nvPr>
            <p:ph idx="1"/>
          </p:nvPr>
        </p:nvSpPr>
        <p:spPr>
          <a:xfrm>
            <a:off x="457200" y="2333352"/>
            <a:ext cx="8229600" cy="2068244"/>
          </a:xfrm>
        </p:spPr>
        <p:txBody>
          <a:bodyPr>
            <a:normAutofit fontScale="92500"/>
          </a:bodyPr>
          <a:lstStyle/>
          <a:p>
            <a:r>
              <a:rPr lang="en-US" sz="2400" dirty="0"/>
              <a:t>Lack of communication between teams</a:t>
            </a:r>
          </a:p>
          <a:p>
            <a:r>
              <a:rPr lang="en-US" sz="2400" smtClean="0"/>
              <a:t>Each team </a:t>
            </a:r>
            <a:r>
              <a:rPr lang="en-US" sz="2400" dirty="0" smtClean="0"/>
              <a:t>uses a different data repository</a:t>
            </a:r>
            <a:endParaRPr lang="en-US" sz="2400" dirty="0"/>
          </a:p>
          <a:p>
            <a:r>
              <a:rPr lang="en-US" sz="2400" dirty="0" smtClean="0"/>
              <a:t>Environments </a:t>
            </a:r>
            <a:r>
              <a:rPr lang="en-US" sz="2400" dirty="0"/>
              <a:t>can be substantially different</a:t>
            </a:r>
          </a:p>
          <a:p>
            <a:r>
              <a:rPr lang="en-US" sz="2400" dirty="0"/>
              <a:t>Software deployed in different ways for each </a:t>
            </a:r>
            <a:r>
              <a:rPr lang="en-US" sz="2400" dirty="0" smtClean="0"/>
              <a:t>environment</a:t>
            </a:r>
            <a:endParaRPr lang="en-US" sz="2400" dirty="0"/>
          </a:p>
          <a:p>
            <a:endParaRPr lang="en-US" sz="2400" dirty="0"/>
          </a:p>
        </p:txBody>
      </p:sp>
      <p:sp>
        <p:nvSpPr>
          <p:cNvPr id="9" name="Rectangle 8"/>
          <p:cNvSpPr/>
          <p:nvPr/>
        </p:nvSpPr>
        <p:spPr>
          <a:xfrm flipH="1">
            <a:off x="691072" y="1392900"/>
            <a:ext cx="939600" cy="550800"/>
          </a:xfrm>
          <a:prstGeom prst="rect">
            <a:avLst/>
          </a:prstGeom>
          <a:solidFill>
            <a:srgbClr val="24479D"/>
          </a:solidFill>
          <a:ln w="9525" cap="flat" cmpd="sng" algn="ctr">
            <a:noFill/>
            <a:prstDash val="solid"/>
          </a:ln>
          <a:effectLst/>
        </p:spPr>
        <p:txBody>
          <a:bodyPr lIns="91436" tIns="45718" rIns="91436" bIns="45718" rtlCol="0" anchor="ctr"/>
          <a:lstStyle/>
          <a:p>
            <a:pPr algn="ctr" defTabSz="456998">
              <a:defRPr/>
            </a:pPr>
            <a:r>
              <a:rPr lang="en-US" sz="1200" kern="0" dirty="0">
                <a:solidFill>
                  <a:prstClr val="white"/>
                </a:solidFill>
                <a:ea typeface="ＭＳ Ｐゴシック" pitchFamily="34" charset="-128"/>
              </a:rPr>
              <a:t>Dev</a:t>
            </a:r>
          </a:p>
        </p:txBody>
      </p:sp>
      <p:sp>
        <p:nvSpPr>
          <p:cNvPr id="10" name="Rectangle 9"/>
          <p:cNvSpPr/>
          <p:nvPr/>
        </p:nvSpPr>
        <p:spPr>
          <a:xfrm flipH="1">
            <a:off x="3229036" y="1408354"/>
            <a:ext cx="939600" cy="550800"/>
          </a:xfrm>
          <a:prstGeom prst="rect">
            <a:avLst/>
          </a:prstGeom>
          <a:solidFill>
            <a:srgbClr val="24479D"/>
          </a:solidFill>
          <a:ln w="9525" cap="flat" cmpd="sng" algn="ctr">
            <a:noFill/>
            <a:prstDash val="solid"/>
          </a:ln>
          <a:effectLst/>
        </p:spPr>
        <p:txBody>
          <a:bodyPr lIns="91436" tIns="45718" rIns="91436" bIns="45718" rtlCol="0" anchor="ctr"/>
          <a:lstStyle/>
          <a:p>
            <a:pPr algn="ctr" defTabSz="456998">
              <a:defRPr/>
            </a:pPr>
            <a:r>
              <a:rPr lang="en-US" sz="1200" kern="0" dirty="0">
                <a:solidFill>
                  <a:prstClr val="white"/>
                </a:solidFill>
                <a:ea typeface="ＭＳ Ｐゴシック" pitchFamily="34" charset="-128"/>
              </a:rPr>
              <a:t>QA</a:t>
            </a:r>
          </a:p>
        </p:txBody>
      </p:sp>
      <p:sp>
        <p:nvSpPr>
          <p:cNvPr id="11" name="Rectangle 10"/>
          <p:cNvSpPr/>
          <p:nvPr/>
        </p:nvSpPr>
        <p:spPr>
          <a:xfrm flipH="1">
            <a:off x="5717507" y="1392900"/>
            <a:ext cx="939600" cy="550800"/>
          </a:xfrm>
          <a:prstGeom prst="rect">
            <a:avLst/>
          </a:prstGeom>
          <a:solidFill>
            <a:srgbClr val="24479D"/>
          </a:solidFill>
          <a:ln w="9525" cap="flat" cmpd="sng" algn="ctr">
            <a:noFill/>
            <a:prstDash val="solid"/>
          </a:ln>
          <a:effectLst/>
        </p:spPr>
        <p:txBody>
          <a:bodyPr lIns="91436" tIns="45718" rIns="91436" bIns="45718" rtlCol="0" anchor="ctr"/>
          <a:lstStyle/>
          <a:p>
            <a:pPr algn="ctr" defTabSz="456998">
              <a:defRPr/>
            </a:pPr>
            <a:r>
              <a:rPr lang="en-US" sz="1200" kern="0" dirty="0">
                <a:solidFill>
                  <a:prstClr val="white"/>
                </a:solidFill>
                <a:ea typeface="ＭＳ Ｐゴシック" pitchFamily="34" charset="-128"/>
              </a:rPr>
              <a:t>Pre</a:t>
            </a:r>
          </a:p>
          <a:p>
            <a:pPr algn="ctr" defTabSz="456998">
              <a:defRPr/>
            </a:pPr>
            <a:r>
              <a:rPr lang="en-US" sz="1200" kern="0" dirty="0">
                <a:solidFill>
                  <a:prstClr val="white"/>
                </a:solidFill>
                <a:ea typeface="ＭＳ Ｐゴシック" pitchFamily="34" charset="-128"/>
              </a:rPr>
              <a:t>Production</a:t>
            </a:r>
          </a:p>
        </p:txBody>
      </p:sp>
      <p:sp>
        <p:nvSpPr>
          <p:cNvPr id="12" name="Rectangle 11"/>
          <p:cNvSpPr/>
          <p:nvPr/>
        </p:nvSpPr>
        <p:spPr>
          <a:xfrm flipH="1">
            <a:off x="7322287" y="1392900"/>
            <a:ext cx="939600" cy="550800"/>
          </a:xfrm>
          <a:prstGeom prst="rect">
            <a:avLst/>
          </a:prstGeom>
          <a:solidFill>
            <a:srgbClr val="24479D"/>
          </a:solidFill>
          <a:ln w="9525" cap="flat" cmpd="sng" algn="ctr">
            <a:noFill/>
            <a:prstDash val="solid"/>
          </a:ln>
          <a:effectLst/>
        </p:spPr>
        <p:txBody>
          <a:bodyPr lIns="91436" tIns="45718" rIns="91436" bIns="45718" rtlCol="0" anchor="ctr"/>
          <a:lstStyle/>
          <a:p>
            <a:pPr algn="ctr" defTabSz="456998">
              <a:defRPr/>
            </a:pPr>
            <a:r>
              <a:rPr lang="en-US" sz="1200" kern="0" dirty="0">
                <a:solidFill>
                  <a:prstClr val="white"/>
                </a:solidFill>
                <a:ea typeface="ＭＳ Ｐゴシック" pitchFamily="34" charset="-128"/>
              </a:rPr>
              <a:t>Production</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732" y="1372681"/>
            <a:ext cx="1004934" cy="571019"/>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3346" y="1408354"/>
            <a:ext cx="1004934" cy="571019"/>
          </a:xfrm>
          <a:prstGeom prst="rect">
            <a:avLst/>
          </a:prstGeom>
        </p:spPr>
      </p:pic>
    </p:spTree>
    <p:extLst>
      <p:ext uri="{BB962C8B-B14F-4D97-AF65-F5344CB8AC3E}">
        <p14:creationId xmlns:p14="http://schemas.microsoft.com/office/powerpoint/2010/main" val="23644572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hevron 10"/>
          <p:cNvSpPr/>
          <p:nvPr/>
        </p:nvSpPr>
        <p:spPr>
          <a:xfrm>
            <a:off x="492586" y="4032557"/>
            <a:ext cx="8100607" cy="553790"/>
          </a:xfrm>
          <a:prstGeom prst="chevron">
            <a:avLst>
              <a:gd name="adj" fmla="val 34907"/>
            </a:avLst>
          </a:prstGeom>
          <a:gradFill flip="none" rotWithShape="1">
            <a:gsLst>
              <a:gs pos="73000">
                <a:schemeClr val="accent5"/>
              </a:gs>
              <a:gs pos="100000">
                <a:srgbClr val="FFFFFF"/>
              </a:gs>
            </a:gsLst>
            <a:lin ang="10800000" scaled="0"/>
            <a:tileRect/>
          </a:gradFill>
          <a:ln w="3175" cap="flat" cmpd="sng" algn="ctr">
            <a:solidFill>
              <a:schemeClr val="accent5"/>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nSpc>
                <a:spcPts val="1380"/>
              </a:lnSpc>
            </a:pPr>
            <a:r>
              <a:rPr lang="en-US" sz="1600" b="1" spc="300" dirty="0">
                <a:solidFill>
                  <a:schemeClr val="accent1"/>
                </a:solidFill>
              </a:rPr>
              <a:t>PIPELINE</a:t>
            </a:r>
          </a:p>
        </p:txBody>
      </p:sp>
      <p:sp>
        <p:nvSpPr>
          <p:cNvPr id="2" name="Title 1"/>
          <p:cNvSpPr>
            <a:spLocks noGrp="1"/>
          </p:cNvSpPr>
          <p:nvPr>
            <p:ph type="title"/>
          </p:nvPr>
        </p:nvSpPr>
        <p:spPr/>
        <p:txBody>
          <a:bodyPr/>
          <a:lstStyle/>
          <a:p>
            <a:r>
              <a:rPr lang="en-US" dirty="0" smtClean="0"/>
              <a:t>Continuous Delivery</a:t>
            </a:r>
            <a:endParaRPr lang="en-US" dirty="0"/>
          </a:p>
        </p:txBody>
      </p:sp>
      <p:sp>
        <p:nvSpPr>
          <p:cNvPr id="39" name="Rectangle 38"/>
          <p:cNvSpPr/>
          <p:nvPr/>
        </p:nvSpPr>
        <p:spPr>
          <a:xfrm>
            <a:off x="2087134" y="2939475"/>
            <a:ext cx="6599666" cy="6216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04" tIns="45702" rIns="91404" bIns="45702" rtlCol="0" anchor="ctr"/>
          <a:lstStyle/>
          <a:p>
            <a:pPr algn="ctr"/>
            <a:endParaRPr lang="en-US">
              <a:solidFill>
                <a:schemeClr val="tx2"/>
              </a:solidFill>
            </a:endParaRPr>
          </a:p>
        </p:txBody>
      </p:sp>
      <p:sp>
        <p:nvSpPr>
          <p:cNvPr id="6" name="Content Placeholder 5"/>
          <p:cNvSpPr>
            <a:spLocks noGrp="1"/>
          </p:cNvSpPr>
          <p:nvPr>
            <p:ph idx="1"/>
          </p:nvPr>
        </p:nvSpPr>
        <p:spPr>
          <a:xfrm>
            <a:off x="457200" y="1200627"/>
            <a:ext cx="8229600" cy="1585815"/>
          </a:xfrm>
        </p:spPr>
        <p:txBody>
          <a:bodyPr>
            <a:noAutofit/>
          </a:bodyPr>
          <a:lstStyle/>
          <a:p>
            <a:r>
              <a:rPr lang="en-US" sz="2400" dirty="0"/>
              <a:t>Deliver working product to users as quickly as possible</a:t>
            </a:r>
          </a:p>
          <a:p>
            <a:r>
              <a:rPr lang="en-US" sz="2400" dirty="0"/>
              <a:t>Every change (check-in) leads to a potential release</a:t>
            </a:r>
          </a:p>
          <a:p>
            <a:r>
              <a:rPr lang="en-US" sz="2400" dirty="0"/>
              <a:t>Give business the option to release </a:t>
            </a:r>
            <a:r>
              <a:rPr lang="en-US" sz="2400" dirty="0" smtClean="0"/>
              <a:t/>
            </a:r>
            <a:br>
              <a:rPr lang="en-US" sz="2400" dirty="0" smtClean="0"/>
            </a:br>
            <a:r>
              <a:rPr lang="en-US" sz="2400" dirty="0" smtClean="0"/>
              <a:t>– </a:t>
            </a:r>
            <a:r>
              <a:rPr lang="en-US" sz="2400" dirty="0"/>
              <a:t>what, when, to whom</a:t>
            </a:r>
          </a:p>
          <a:p>
            <a:r>
              <a:rPr lang="en-US" sz="2400" dirty="0"/>
              <a:t>A change in process, and culture</a:t>
            </a:r>
          </a:p>
        </p:txBody>
      </p:sp>
      <p:sp>
        <p:nvSpPr>
          <p:cNvPr id="45" name="Title 1"/>
          <p:cNvSpPr txBox="1">
            <a:spLocks/>
          </p:cNvSpPr>
          <p:nvPr/>
        </p:nvSpPr>
        <p:spPr bwMode="auto">
          <a:xfrm>
            <a:off x="492586" y="3359271"/>
            <a:ext cx="3138822" cy="673286"/>
          </a:xfrm>
          <a:prstGeom prst="rect">
            <a:avLst/>
          </a:prstGeom>
          <a:noFill/>
          <a:ln w="9525">
            <a:noFill/>
            <a:miter lim="800000"/>
            <a:headEnd/>
            <a:tailEnd/>
          </a:ln>
        </p:spPr>
        <p:txBody>
          <a:bodyPr vert="horz" wrap="square" lIns="91404" tIns="45702" rIns="91404" bIns="45702" numCol="1" anchor="ctr" anchorCtr="0" compatLnSpc="1">
            <a:prstTxWarp prst="textNoShape">
              <a:avLst/>
            </a:prstTxWarp>
            <a:normAutofit/>
          </a:bodyPr>
          <a:lstStyle>
            <a:lvl1pPr algn="l" defTabSz="457200" rtl="0" eaLnBrk="0" fontAlgn="base" hangingPunct="0">
              <a:spcBef>
                <a:spcPct val="0"/>
              </a:spcBef>
              <a:spcAft>
                <a:spcPct val="0"/>
              </a:spcAft>
              <a:defRPr sz="2800" b="1" kern="1200">
                <a:solidFill>
                  <a:schemeClr val="tx2"/>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b="1">
                <a:solidFill>
                  <a:srgbClr val="1A2D73"/>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200" b="1">
                <a:solidFill>
                  <a:srgbClr val="1A2D73"/>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200" b="1">
                <a:solidFill>
                  <a:srgbClr val="1A2D73"/>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200" b="1">
                <a:solidFill>
                  <a:srgbClr val="1A2D73"/>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r>
              <a:rPr lang="en-US" sz="1800" dirty="0">
                <a:solidFill>
                  <a:schemeClr val="accent1"/>
                </a:solidFill>
              </a:rPr>
              <a:t>Continuous Delivery</a:t>
            </a:r>
          </a:p>
        </p:txBody>
      </p:sp>
      <p:graphicFrame>
        <p:nvGraphicFramePr>
          <p:cNvPr id="42" name="Diagram 41"/>
          <p:cNvGraphicFramePr/>
          <p:nvPr>
            <p:extLst>
              <p:ext uri="{D42A27DB-BD31-4B8C-83A1-F6EECF244321}">
                <p14:modId xmlns:p14="http://schemas.microsoft.com/office/powerpoint/2010/main" val="1361001546"/>
              </p:ext>
            </p:extLst>
          </p:nvPr>
        </p:nvGraphicFramePr>
        <p:xfrm>
          <a:off x="2008174" y="3952679"/>
          <a:ext cx="6099823" cy="734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294967295"/>
          </p:nvPr>
        </p:nvSpPr>
        <p:spPr>
          <a:xfrm>
            <a:off x="123825" y="4767610"/>
            <a:ext cx="2133600" cy="272797"/>
          </a:xfrm>
          <a:prstGeom prst="rect">
            <a:avLst/>
          </a:prstGeom>
        </p:spPr>
        <p:txBody>
          <a:bodyPr/>
          <a:lstStyle/>
          <a:p>
            <a:pPr algn="l"/>
            <a:fld id="{407B5B89-653A-5F41-AEBD-4DA2C2B86B19}" type="slidenum">
              <a:rPr lang="en-US" smtClean="0"/>
              <a:pPr algn="l"/>
              <a:t>9</a:t>
            </a:fld>
            <a:endParaRPr lang="en-US" dirty="0"/>
          </a:p>
        </p:txBody>
      </p:sp>
    </p:spTree>
    <p:extLst>
      <p:ext uri="{BB962C8B-B14F-4D97-AF65-F5344CB8AC3E}">
        <p14:creationId xmlns:p14="http://schemas.microsoft.com/office/powerpoint/2010/main" val="24025420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graphicEl>
                                              <a:dgm id="{326CEFF6-E990-4649-99A7-DFB3F0EF988E}"/>
                                            </p:graphicEl>
                                          </p:spTgt>
                                        </p:tgtEl>
                                        <p:attrNameLst>
                                          <p:attrName>style.visibility</p:attrName>
                                        </p:attrNameLst>
                                      </p:cBhvr>
                                      <p:to>
                                        <p:strVal val="visible"/>
                                      </p:to>
                                    </p:set>
                                    <p:animEffect transition="in" filter="fade">
                                      <p:cBhvr>
                                        <p:cTn id="7" dur="350"/>
                                        <p:tgtEl>
                                          <p:spTgt spid="42">
                                            <p:graphicEl>
                                              <a:dgm id="{326CEFF6-E990-4649-99A7-DFB3F0EF988E}"/>
                                            </p:graphicEl>
                                          </p:spTgt>
                                        </p:tgtEl>
                                      </p:cBhvr>
                                    </p:animEffect>
                                  </p:childTnLst>
                                </p:cTn>
                              </p:par>
                            </p:childTnLst>
                          </p:cTn>
                        </p:par>
                        <p:par>
                          <p:cTn id="8" fill="hold">
                            <p:stCondLst>
                              <p:cond delay="350"/>
                            </p:stCondLst>
                            <p:childTnLst>
                              <p:par>
                                <p:cTn id="9" presetID="10" presetClass="entr" presetSubtype="0" fill="hold" grpId="0" nodeType="afterEffect">
                                  <p:stCondLst>
                                    <p:cond delay="0"/>
                                  </p:stCondLst>
                                  <p:childTnLst>
                                    <p:set>
                                      <p:cBhvr>
                                        <p:cTn id="10" dur="1" fill="hold">
                                          <p:stCondLst>
                                            <p:cond delay="0"/>
                                          </p:stCondLst>
                                        </p:cTn>
                                        <p:tgtEl>
                                          <p:spTgt spid="42">
                                            <p:graphicEl>
                                              <a:dgm id="{E2790B6B-3BB7-334B-A428-82CE6A046C60}"/>
                                            </p:graphicEl>
                                          </p:spTgt>
                                        </p:tgtEl>
                                        <p:attrNameLst>
                                          <p:attrName>style.visibility</p:attrName>
                                        </p:attrNameLst>
                                      </p:cBhvr>
                                      <p:to>
                                        <p:strVal val="visible"/>
                                      </p:to>
                                    </p:set>
                                    <p:animEffect transition="in" filter="fade">
                                      <p:cBhvr>
                                        <p:cTn id="11" dur="350"/>
                                        <p:tgtEl>
                                          <p:spTgt spid="42">
                                            <p:graphicEl>
                                              <a:dgm id="{E2790B6B-3BB7-334B-A428-82CE6A046C60}"/>
                                            </p:graphicEl>
                                          </p:spTgt>
                                        </p:tgtEl>
                                      </p:cBhvr>
                                    </p:animEffect>
                                  </p:childTnLst>
                                </p:cTn>
                              </p:par>
                            </p:childTnLst>
                          </p:cTn>
                        </p:par>
                        <p:par>
                          <p:cTn id="12" fill="hold">
                            <p:stCondLst>
                              <p:cond delay="700"/>
                            </p:stCondLst>
                            <p:childTnLst>
                              <p:par>
                                <p:cTn id="13" presetID="10" presetClass="entr" presetSubtype="0" fill="hold" grpId="0" nodeType="afterEffect">
                                  <p:stCondLst>
                                    <p:cond delay="0"/>
                                  </p:stCondLst>
                                  <p:childTnLst>
                                    <p:set>
                                      <p:cBhvr>
                                        <p:cTn id="14" dur="1" fill="hold">
                                          <p:stCondLst>
                                            <p:cond delay="0"/>
                                          </p:stCondLst>
                                        </p:cTn>
                                        <p:tgtEl>
                                          <p:spTgt spid="42">
                                            <p:graphicEl>
                                              <a:dgm id="{116921BF-46A4-F94C-A7E9-C7BCCDC6DD11}"/>
                                            </p:graphicEl>
                                          </p:spTgt>
                                        </p:tgtEl>
                                        <p:attrNameLst>
                                          <p:attrName>style.visibility</p:attrName>
                                        </p:attrNameLst>
                                      </p:cBhvr>
                                      <p:to>
                                        <p:strVal val="visible"/>
                                      </p:to>
                                    </p:set>
                                    <p:animEffect transition="in" filter="fade">
                                      <p:cBhvr>
                                        <p:cTn id="15" dur="350"/>
                                        <p:tgtEl>
                                          <p:spTgt spid="42">
                                            <p:graphicEl>
                                              <a:dgm id="{116921BF-46A4-F94C-A7E9-C7BCCDC6DD11}"/>
                                            </p:graphicEl>
                                          </p:spTgt>
                                        </p:tgtEl>
                                      </p:cBhvr>
                                    </p:animEffect>
                                  </p:childTnLst>
                                </p:cTn>
                              </p:par>
                            </p:childTnLst>
                          </p:cTn>
                        </p:par>
                        <p:par>
                          <p:cTn id="16" fill="hold">
                            <p:stCondLst>
                              <p:cond delay="1050"/>
                            </p:stCondLst>
                            <p:childTnLst>
                              <p:par>
                                <p:cTn id="17" presetID="10" presetClass="entr" presetSubtype="0" fill="hold" grpId="0" nodeType="afterEffect">
                                  <p:stCondLst>
                                    <p:cond delay="0"/>
                                  </p:stCondLst>
                                  <p:childTnLst>
                                    <p:set>
                                      <p:cBhvr>
                                        <p:cTn id="18" dur="1" fill="hold">
                                          <p:stCondLst>
                                            <p:cond delay="0"/>
                                          </p:stCondLst>
                                        </p:cTn>
                                        <p:tgtEl>
                                          <p:spTgt spid="42">
                                            <p:graphicEl>
                                              <a:dgm id="{D21408A4-4B66-3942-BEFE-D448B33CBFB5}"/>
                                            </p:graphicEl>
                                          </p:spTgt>
                                        </p:tgtEl>
                                        <p:attrNameLst>
                                          <p:attrName>style.visibility</p:attrName>
                                        </p:attrNameLst>
                                      </p:cBhvr>
                                      <p:to>
                                        <p:strVal val="visible"/>
                                      </p:to>
                                    </p:set>
                                    <p:animEffect transition="in" filter="fade">
                                      <p:cBhvr>
                                        <p:cTn id="19" dur="350"/>
                                        <p:tgtEl>
                                          <p:spTgt spid="42">
                                            <p:graphicEl>
                                              <a:dgm id="{D21408A4-4B66-3942-BEFE-D448B33CBFB5}"/>
                                            </p:graphicEl>
                                          </p:spTgt>
                                        </p:tgtEl>
                                      </p:cBhvr>
                                    </p:animEffect>
                                  </p:childTnLst>
                                </p:cTn>
                              </p:par>
                            </p:childTnLst>
                          </p:cTn>
                        </p:par>
                        <p:par>
                          <p:cTn id="20" fill="hold">
                            <p:stCondLst>
                              <p:cond delay="1400"/>
                            </p:stCondLst>
                            <p:childTnLst>
                              <p:par>
                                <p:cTn id="21" presetID="10" presetClass="entr" presetSubtype="0" fill="hold" grpId="0" nodeType="afterEffect">
                                  <p:stCondLst>
                                    <p:cond delay="0"/>
                                  </p:stCondLst>
                                  <p:childTnLst>
                                    <p:set>
                                      <p:cBhvr>
                                        <p:cTn id="22" dur="1" fill="hold">
                                          <p:stCondLst>
                                            <p:cond delay="0"/>
                                          </p:stCondLst>
                                        </p:cTn>
                                        <p:tgtEl>
                                          <p:spTgt spid="42">
                                            <p:graphicEl>
                                              <a:dgm id="{75A44F0E-233B-0E4E-A75A-12DBE9B8259C}"/>
                                            </p:graphicEl>
                                          </p:spTgt>
                                        </p:tgtEl>
                                        <p:attrNameLst>
                                          <p:attrName>style.visibility</p:attrName>
                                        </p:attrNameLst>
                                      </p:cBhvr>
                                      <p:to>
                                        <p:strVal val="visible"/>
                                      </p:to>
                                    </p:set>
                                    <p:animEffect transition="in" filter="fade">
                                      <p:cBhvr>
                                        <p:cTn id="23" dur="350"/>
                                        <p:tgtEl>
                                          <p:spTgt spid="42">
                                            <p:graphicEl>
                                              <a:dgm id="{75A44F0E-233B-0E4E-A75A-12DBE9B8259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2" grpId="0">
        <p:bldSub>
          <a:bldDgm bld="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erforce Software&amp;#x0D;&amp;#x0A;Version Management&amp;quot;&quot;/&gt;&lt;property id=&quot;20307&quot; value=&quot;256&quot;/&gt;&lt;/object&gt;&lt;object type=&quot;3&quot; unique_id=&quot;10005&quot;&gt;&lt;property id=&quot;20148&quot; value=&quot;5&quot;/&gt;&lt;property id=&quot;20300&quot; value=&quot;Slide 2 - &amp;quot;Perforce Software&amp;#x0D;&amp;#x0A;Version Management&amp;quot;&quot;/&gt;&lt;property id=&quot;20307&quot; value=&quot;260&quot;/&gt;&lt;/object&gt;&lt;object type=&quot;3&quot; unique_id=&quot;10006&quot;&gt;&lt;property id=&quot;20148&quot; value=&quot;5&quot;/&gt;&lt;property id=&quot;20300&quot; value=&quot;Slide 3 - &amp;quot;DevOps Success Story&amp;quot;&quot;/&gt;&lt;property id=&quot;20307&quot; value=&quot;257&quot;/&gt;&lt;/object&gt;&lt;object type=&quot;3&quot; unique_id=&quot;10007&quot;&gt;&lt;property id=&quot;20148&quot; value=&quot;5&quot;/&gt;&lt;property id=&quot;20300&quot; value=&quot;Slide 4 - &amp;quot;Feature Based and Flexible&amp;quot;&quot;/&gt;&lt;property id=&quot;20307&quot; value=&quot;258&quot;/&gt;&lt;/object&gt;&lt;object type=&quot;3&quot; unique_id=&quot;10008&quot;&gt;&lt;property id=&quot;20148&quot; value=&quot;5&quot;/&gt;&lt;property id=&quot;20300&quot; value=&quot;Slide 5 - &amp;quot;Local Build Support&amp;quot;&quot;/&gt;&lt;property id=&quot;20307&quot; value=&quot;259&quot;/&gt;&lt;/object&gt;&lt;object type=&quot;3&quot; unique_id=&quot;10009&quot;&gt;&lt;property id=&quot;20148&quot; value=&quot;5&quot;/&gt;&lt;property id=&quot;20300&quot; value=&quot;Slide 6&quot;/&gt;&lt;property id=&quot;20307&quot; value=&quot;262&quot;/&gt;&lt;/object&gt;&lt;/object&gt;&lt;/object&gt;&lt;/database&gt;"/>
  <p:tag name="SECTOMILLISECCONVERTED" val="1"/>
</p:tagLst>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152664"/>
      </a:dk2>
      <a:lt2>
        <a:srgbClr val="FFFFFF"/>
      </a:lt2>
      <a:accent1>
        <a:srgbClr val="152664"/>
      </a:accent1>
      <a:accent2>
        <a:srgbClr val="24479D"/>
      </a:accent2>
      <a:accent3>
        <a:srgbClr val="7AB32C"/>
      </a:accent3>
      <a:accent4>
        <a:srgbClr val="ED481F"/>
      </a:accent4>
      <a:accent5>
        <a:srgbClr val="2596C9"/>
      </a:accent5>
      <a:accent6>
        <a:srgbClr val="FFB601"/>
      </a:accent6>
      <a:hlink>
        <a:srgbClr val="24479D"/>
      </a:hlink>
      <a:folHlink>
        <a:srgbClr val="79797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75000"/>
          </a:schemeClr>
        </a:solidFill>
        <a:ln>
          <a:noFill/>
        </a:ln>
        <a:effectLst/>
      </a:spPr>
      <a:bodyPr rtlCol="0" anchor="ctr"/>
      <a:lstStyle>
        <a:defPPr algn="ctr">
          <a:defRPr>
            <a:solidFill>
              <a:schemeClr val="tx2"/>
            </a:solidFill>
            <a:latin typeface="+mn-lt"/>
            <a:ea typeface="+mn-ea"/>
          </a:defRPr>
        </a:defPPr>
      </a:lstStyle>
      <a:style>
        <a:lnRef idx="1">
          <a:schemeClr val="accent1"/>
        </a:lnRef>
        <a:fillRef idx="3">
          <a:schemeClr val="accent1"/>
        </a:fillRef>
        <a:effectRef idx="2">
          <a:schemeClr val="accent1"/>
        </a:effectRef>
        <a:fontRef idx="minor">
          <a:schemeClr val="lt1"/>
        </a:fontRef>
      </a:style>
    </a:spDef>
    <a:lnDef>
      <a:spPr>
        <a:ln w="9525" cmpd="sng">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Perforce PPT master and styleguide.potx</Template>
  <TotalTime>13244</TotalTime>
  <Words>1417</Words>
  <Application>Microsoft Macintosh PowerPoint</Application>
  <PresentationFormat>On-screen Show (16:9)</PresentationFormat>
  <Paragraphs>206</Paragraphs>
  <Slides>21</Slides>
  <Notes>12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HIGH PERFORMANCE CONTINUOUS DELIVERY</vt:lpstr>
      <vt:lpstr>About me</vt:lpstr>
      <vt:lpstr>What we do</vt:lpstr>
      <vt:lpstr>Market Leaders Trust Perforce</vt:lpstr>
      <vt:lpstr>Agenda</vt:lpstr>
      <vt:lpstr>Why Continuous Integration?</vt:lpstr>
      <vt:lpstr>Mainline</vt:lpstr>
      <vt:lpstr>Why Continuous Delivery?</vt:lpstr>
      <vt:lpstr>Continuous Delivery</vt:lpstr>
      <vt:lpstr>Best practices for success</vt:lpstr>
      <vt:lpstr>Just-in-time delivery</vt:lpstr>
      <vt:lpstr>Perforce’s solution: Helix</vt:lpstr>
      <vt:lpstr>Continuous Delivery Demo</vt:lpstr>
      <vt:lpstr>Demo environment</vt:lpstr>
      <vt:lpstr>Demo scenario</vt:lpstr>
      <vt:lpstr>Our pipeline</vt:lpstr>
      <vt:lpstr>Versioning pipeline artifacts</vt:lpstr>
      <vt:lpstr>Developer workflow</vt:lpstr>
      <vt:lpstr>Continuous code reviews</vt:lpstr>
      <vt:lpstr>Successful Implementation of a Continuous Delivery Pipeline</vt:lpstr>
      <vt:lpstr>PowerPoint Presentation</vt:lpstr>
    </vt:vector>
  </TitlesOfParts>
  <Company>alt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mac one</dc:creator>
  <cp:lastModifiedBy>Sven Erik Knop</cp:lastModifiedBy>
  <cp:revision>365</cp:revision>
  <cp:lastPrinted>2014-06-16T20:46:46Z</cp:lastPrinted>
  <dcterms:created xsi:type="dcterms:W3CDTF">2014-06-04T21:35:49Z</dcterms:created>
  <dcterms:modified xsi:type="dcterms:W3CDTF">2015-03-05T12:27:12Z</dcterms:modified>
</cp:coreProperties>
</file>